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6"/>
  </p:notesMasterIdLst>
  <p:sldIdLst>
    <p:sldId id="432" r:id="rId2"/>
    <p:sldId id="454" r:id="rId3"/>
    <p:sldId id="456" r:id="rId4"/>
    <p:sldId id="444" r:id="rId5"/>
    <p:sldId id="443" r:id="rId6"/>
    <p:sldId id="448" r:id="rId7"/>
    <p:sldId id="449" r:id="rId8"/>
    <p:sldId id="450" r:id="rId9"/>
    <p:sldId id="459" r:id="rId10"/>
    <p:sldId id="457" r:id="rId11"/>
    <p:sldId id="343" r:id="rId12"/>
    <p:sldId id="329" r:id="rId13"/>
    <p:sldId id="417" r:id="rId14"/>
    <p:sldId id="429" r:id="rId15"/>
    <p:sldId id="325" r:id="rId16"/>
    <p:sldId id="327" r:id="rId17"/>
    <p:sldId id="420" r:id="rId18"/>
    <p:sldId id="421" r:id="rId19"/>
    <p:sldId id="441" r:id="rId20"/>
    <p:sldId id="458" r:id="rId21"/>
    <p:sldId id="460" r:id="rId22"/>
    <p:sldId id="461" r:id="rId23"/>
    <p:sldId id="436" r:id="rId24"/>
    <p:sldId id="437" r:id="rId25"/>
    <p:sldId id="462" r:id="rId26"/>
    <p:sldId id="464" r:id="rId27"/>
    <p:sldId id="438" r:id="rId28"/>
    <p:sldId id="440" r:id="rId29"/>
    <p:sldId id="465" r:id="rId30"/>
    <p:sldId id="466" r:id="rId31"/>
    <p:sldId id="452" r:id="rId32"/>
    <p:sldId id="453" r:id="rId33"/>
    <p:sldId id="427" r:id="rId34"/>
    <p:sldId id="4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95196" autoAdjust="0"/>
  </p:normalViewPr>
  <p:slideViewPr>
    <p:cSldViewPr>
      <p:cViewPr varScale="1">
        <p:scale>
          <a:sx n="67" d="100"/>
          <a:sy n="67" d="100"/>
        </p:scale>
        <p:origin x="-108" y="-894"/>
      </p:cViewPr>
      <p:guideLst>
        <p:guide orient="horz" pos="2160"/>
        <p:guide pos="3840"/>
      </p:guideLst>
    </p:cSldViewPr>
  </p:slideViewPr>
  <p:outlineViewPr>
    <p:cViewPr>
      <p:scale>
        <a:sx n="33" d="100"/>
        <a:sy n="33" d="100"/>
      </p:scale>
      <p:origin x="258" y="1425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A3604-14E6-4EAA-8748-9D4E88D951E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tr-TR"/>
        </a:p>
      </dgm:t>
    </dgm:pt>
    <dgm:pt modelId="{E12A3ED1-4739-4CCE-A480-0B21676F4F5D}">
      <dgm:prSet phldrT="[Metin]" custT="1"/>
      <dgm:spPr>
        <a:solidFill>
          <a:schemeClr val="accent2"/>
        </a:solidFill>
      </dgm:spPr>
      <dgm:t>
        <a:bodyPr/>
        <a:lstStyle/>
        <a:p>
          <a:r>
            <a:rPr lang="tr-TR" sz="2400" b="1" dirty="0" smtClean="0">
              <a:latin typeface="Gotham Light" pitchFamily="50" charset="0"/>
            </a:rPr>
            <a:t>Amacımız</a:t>
          </a:r>
          <a:r>
            <a:rPr lang="tr-TR" sz="2000" dirty="0" smtClean="0">
              <a:latin typeface="Gotham Light" pitchFamily="50" charset="0"/>
            </a:rPr>
            <a:t>;</a:t>
          </a:r>
          <a:endParaRPr lang="tr-TR" sz="2000" dirty="0">
            <a:latin typeface="Gotham Light" pitchFamily="50" charset="0"/>
          </a:endParaRPr>
        </a:p>
      </dgm:t>
    </dgm:pt>
    <dgm:pt modelId="{DCDDDA3C-BFC4-4C7D-B98D-C6BEA4FE2199}" type="parTrans" cxnId="{6C34A812-340A-43ED-9F74-CE0CB33FAC01}">
      <dgm:prSet/>
      <dgm:spPr/>
      <dgm:t>
        <a:bodyPr/>
        <a:lstStyle/>
        <a:p>
          <a:endParaRPr lang="tr-TR">
            <a:latin typeface="Gotham Light" pitchFamily="50" charset="0"/>
          </a:endParaRPr>
        </a:p>
      </dgm:t>
    </dgm:pt>
    <dgm:pt modelId="{FE91928D-A566-4F6B-B270-8A6D214F649A}" type="sibTrans" cxnId="{6C34A812-340A-43ED-9F74-CE0CB33FAC01}">
      <dgm:prSet/>
      <dgm:spPr/>
      <dgm:t>
        <a:bodyPr/>
        <a:lstStyle/>
        <a:p>
          <a:endParaRPr lang="tr-TR">
            <a:latin typeface="Gotham Light" pitchFamily="50" charset="0"/>
          </a:endParaRPr>
        </a:p>
      </dgm:t>
    </dgm:pt>
    <dgm:pt modelId="{6BBE8A5C-0143-4DA4-8A90-BC008FDF9EB9}">
      <dgm:prSet phldrT="[Metin]"/>
      <dgm:spPr>
        <a:solidFill>
          <a:schemeClr val="accent3"/>
        </a:solidFill>
      </dgm:spPr>
      <dgm:t>
        <a:bodyPr/>
        <a:lstStyle/>
        <a:p>
          <a:r>
            <a:rPr lang="tr-TR" b="1" dirty="0" smtClean="0">
              <a:latin typeface="Gotham Light" pitchFamily="50" charset="0"/>
            </a:rPr>
            <a:t>Sektörlerimizin ulusal ve uluslararası pazarda rekabet avantajı sağlamak.</a:t>
          </a:r>
          <a:endParaRPr lang="tr-TR" b="1" dirty="0">
            <a:latin typeface="Gotham Light" pitchFamily="50" charset="0"/>
          </a:endParaRPr>
        </a:p>
      </dgm:t>
    </dgm:pt>
    <dgm:pt modelId="{55D38C60-C0A7-463D-8372-695A7476AAE8}" type="parTrans" cxnId="{D8F6F537-6858-4A3F-87AE-ACFB286D46B9}">
      <dgm:prSet/>
      <dgm:spPr/>
      <dgm:t>
        <a:bodyPr/>
        <a:lstStyle/>
        <a:p>
          <a:endParaRPr lang="tr-TR">
            <a:latin typeface="Gotham Light" pitchFamily="50" charset="0"/>
          </a:endParaRPr>
        </a:p>
      </dgm:t>
    </dgm:pt>
    <dgm:pt modelId="{16C4DDD2-D8F5-4D0D-8B8A-41C2ED3DC0AE}" type="sibTrans" cxnId="{D8F6F537-6858-4A3F-87AE-ACFB286D46B9}">
      <dgm:prSet/>
      <dgm:spPr/>
      <dgm:t>
        <a:bodyPr/>
        <a:lstStyle/>
        <a:p>
          <a:endParaRPr lang="tr-TR">
            <a:latin typeface="Gotham Light" pitchFamily="50" charset="0"/>
          </a:endParaRPr>
        </a:p>
      </dgm:t>
    </dgm:pt>
    <dgm:pt modelId="{19245BB7-D841-41E3-9B43-72E07991DCD6}">
      <dgm:prSet phldrT="[Metin]"/>
      <dgm:spPr>
        <a:solidFill>
          <a:srgbClr val="FFC000"/>
        </a:solidFill>
      </dgm:spPr>
      <dgm:t>
        <a:bodyPr/>
        <a:lstStyle/>
        <a:p>
          <a:r>
            <a:rPr lang="tr-TR" b="1" dirty="0" smtClean="0">
              <a:latin typeface="Gotham Light" pitchFamily="50" charset="0"/>
            </a:rPr>
            <a:t>Üyelerimizin iş ve ticaret geliştirme faaliyetlerine destek olmak</a:t>
          </a:r>
          <a:endParaRPr lang="tr-TR" b="1" dirty="0">
            <a:latin typeface="Gotham Light" pitchFamily="50" charset="0"/>
          </a:endParaRPr>
        </a:p>
      </dgm:t>
    </dgm:pt>
    <dgm:pt modelId="{D84782DD-C6E2-4222-8065-C84E4325D1FA}" type="parTrans" cxnId="{B77B82D0-ABC3-483B-B438-4CA2C285A298}">
      <dgm:prSet/>
      <dgm:spPr/>
      <dgm:t>
        <a:bodyPr/>
        <a:lstStyle/>
        <a:p>
          <a:endParaRPr lang="tr-TR">
            <a:latin typeface="Gotham Light" pitchFamily="50" charset="0"/>
          </a:endParaRPr>
        </a:p>
      </dgm:t>
    </dgm:pt>
    <dgm:pt modelId="{D5EEA049-6D9B-4E67-92D2-091CABB27220}" type="sibTrans" cxnId="{B77B82D0-ABC3-483B-B438-4CA2C285A298}">
      <dgm:prSet/>
      <dgm:spPr/>
      <dgm:t>
        <a:bodyPr/>
        <a:lstStyle/>
        <a:p>
          <a:endParaRPr lang="tr-TR">
            <a:latin typeface="Gotham Light" pitchFamily="50" charset="0"/>
          </a:endParaRPr>
        </a:p>
      </dgm:t>
    </dgm:pt>
    <dgm:pt modelId="{1946D790-CB4B-4BA9-851B-AEDD7216EEB3}">
      <dgm:prSet/>
      <dgm:spPr>
        <a:solidFill>
          <a:schemeClr val="accent6"/>
        </a:solidFill>
      </dgm:spPr>
      <dgm:t>
        <a:bodyPr/>
        <a:lstStyle/>
        <a:p>
          <a:r>
            <a:rPr lang="tr-TR" dirty="0" smtClean="0">
              <a:latin typeface="Gotham Light" pitchFamily="50" charset="0"/>
            </a:rPr>
            <a:t> </a:t>
          </a:r>
          <a:r>
            <a:rPr lang="tr-TR" b="1" dirty="0" smtClean="0">
              <a:latin typeface="Gotham Light" pitchFamily="50" charset="0"/>
            </a:rPr>
            <a:t>inovasyon geliştiren girişimcilerin çalışmalarını üyelerimiz ve yatırımcılar ile bir araya getirmek</a:t>
          </a:r>
          <a:r>
            <a:rPr lang="tr-TR" dirty="0" smtClean="0">
              <a:latin typeface="Gotham Light" pitchFamily="50" charset="0"/>
            </a:rPr>
            <a:t>.</a:t>
          </a:r>
          <a:endParaRPr lang="tr-TR" dirty="0">
            <a:latin typeface="Gotham Light" pitchFamily="50" charset="0"/>
          </a:endParaRPr>
        </a:p>
      </dgm:t>
    </dgm:pt>
    <dgm:pt modelId="{2FEBC08B-41F1-4329-AB57-B118F62E7D0C}" type="parTrans" cxnId="{E4E0FC3D-12F0-47D7-BE65-3581E41A4367}">
      <dgm:prSet/>
      <dgm:spPr/>
      <dgm:t>
        <a:bodyPr/>
        <a:lstStyle/>
        <a:p>
          <a:endParaRPr lang="tr-TR">
            <a:latin typeface="Gotham Light" pitchFamily="50" charset="0"/>
          </a:endParaRPr>
        </a:p>
      </dgm:t>
    </dgm:pt>
    <dgm:pt modelId="{064C9D67-2809-41FB-B51A-8DF7AA78E7CB}" type="sibTrans" cxnId="{E4E0FC3D-12F0-47D7-BE65-3581E41A4367}">
      <dgm:prSet/>
      <dgm:spPr/>
      <dgm:t>
        <a:bodyPr/>
        <a:lstStyle/>
        <a:p>
          <a:endParaRPr lang="tr-TR">
            <a:latin typeface="Gotham Light" pitchFamily="50" charset="0"/>
          </a:endParaRPr>
        </a:p>
      </dgm:t>
    </dgm:pt>
    <dgm:pt modelId="{5C2FE41F-CAA1-4881-BE62-7F5CC1FADD5D}">
      <dgm:prSet/>
      <dgm:spPr/>
      <dgm:t>
        <a:bodyPr/>
        <a:lstStyle/>
        <a:p>
          <a:r>
            <a:rPr lang="tr-TR" b="1" dirty="0" smtClean="0">
              <a:latin typeface="Gotham Light" pitchFamily="50" charset="0"/>
            </a:rPr>
            <a:t>Ar-Ge ve </a:t>
          </a:r>
          <a:r>
            <a:rPr lang="tr-TR" b="1" dirty="0" err="1" smtClean="0">
              <a:latin typeface="Gotham Light" pitchFamily="50" charset="0"/>
            </a:rPr>
            <a:t>İnovasyona</a:t>
          </a:r>
          <a:r>
            <a:rPr lang="tr-TR" b="1" dirty="0" smtClean="0">
              <a:latin typeface="Gotham Light" pitchFamily="50" charset="0"/>
            </a:rPr>
            <a:t> yönelik faaliyetlerini destekleme</a:t>
          </a:r>
          <a:endParaRPr lang="tr-TR" b="1" dirty="0">
            <a:latin typeface="Gotham Light" pitchFamily="50" charset="0"/>
          </a:endParaRPr>
        </a:p>
      </dgm:t>
    </dgm:pt>
    <dgm:pt modelId="{960E6E9F-241D-41CB-ADED-1948FE12F65F}" type="parTrans" cxnId="{DAF190F4-3272-49FA-818C-B1505B53D6D4}">
      <dgm:prSet/>
      <dgm:spPr/>
      <dgm:t>
        <a:bodyPr/>
        <a:lstStyle/>
        <a:p>
          <a:endParaRPr lang="tr-TR">
            <a:latin typeface="Gotham Light" pitchFamily="50" charset="0"/>
          </a:endParaRPr>
        </a:p>
      </dgm:t>
    </dgm:pt>
    <dgm:pt modelId="{980DD9B7-DB71-49A2-95EC-312A54697A36}" type="sibTrans" cxnId="{DAF190F4-3272-49FA-818C-B1505B53D6D4}">
      <dgm:prSet/>
      <dgm:spPr/>
      <dgm:t>
        <a:bodyPr/>
        <a:lstStyle/>
        <a:p>
          <a:endParaRPr lang="tr-TR">
            <a:latin typeface="Gotham Light" pitchFamily="50" charset="0"/>
          </a:endParaRPr>
        </a:p>
      </dgm:t>
    </dgm:pt>
    <dgm:pt modelId="{4310EDAE-B35E-4FA1-9D1C-ED1E657E22BC}">
      <dgm:prSet/>
      <dgm:spPr>
        <a:solidFill>
          <a:srgbClr val="00B0F0"/>
        </a:solidFill>
      </dgm:spPr>
      <dgm:t>
        <a:bodyPr/>
        <a:lstStyle/>
        <a:p>
          <a:r>
            <a:rPr lang="tr-TR" b="1" dirty="0" smtClean="0">
              <a:latin typeface="Gotham Light" pitchFamily="50" charset="0"/>
            </a:rPr>
            <a:t>Nitelikli iş gücü ve çalışan sayılarını arttırılması için ihtiyaç duydukları hibe destekleri ve fonları ile ilgili bilgi vermek</a:t>
          </a:r>
          <a:endParaRPr lang="tr-TR" b="1" dirty="0">
            <a:latin typeface="Gotham Light" pitchFamily="50" charset="0"/>
          </a:endParaRPr>
        </a:p>
      </dgm:t>
    </dgm:pt>
    <dgm:pt modelId="{BBFD93B3-8006-4E0D-9915-2D98897E4BE4}" type="parTrans" cxnId="{4687651F-91D5-463A-AE1D-8328C37BFB6F}">
      <dgm:prSet/>
      <dgm:spPr/>
      <dgm:t>
        <a:bodyPr/>
        <a:lstStyle/>
        <a:p>
          <a:endParaRPr lang="tr-TR">
            <a:latin typeface="Gotham Light" pitchFamily="50" charset="0"/>
          </a:endParaRPr>
        </a:p>
      </dgm:t>
    </dgm:pt>
    <dgm:pt modelId="{2981F54D-AB78-4E20-A9CB-A8DA41925415}" type="sibTrans" cxnId="{4687651F-91D5-463A-AE1D-8328C37BFB6F}">
      <dgm:prSet/>
      <dgm:spPr/>
      <dgm:t>
        <a:bodyPr/>
        <a:lstStyle/>
        <a:p>
          <a:endParaRPr lang="tr-TR">
            <a:latin typeface="Gotham Light" pitchFamily="50" charset="0"/>
          </a:endParaRPr>
        </a:p>
      </dgm:t>
    </dgm:pt>
    <dgm:pt modelId="{A874BCD9-FC65-4567-8823-877257F93E97}" type="pres">
      <dgm:prSet presAssocID="{842A3604-14E6-4EAA-8748-9D4E88D951E3}" presName="diagram" presStyleCnt="0">
        <dgm:presLayoutVars>
          <dgm:dir/>
          <dgm:resizeHandles val="exact"/>
        </dgm:presLayoutVars>
      </dgm:prSet>
      <dgm:spPr/>
      <dgm:t>
        <a:bodyPr/>
        <a:lstStyle/>
        <a:p>
          <a:endParaRPr lang="tr-TR"/>
        </a:p>
      </dgm:t>
    </dgm:pt>
    <dgm:pt modelId="{9E573103-082B-4C8A-A0A7-AA4F619847A8}" type="pres">
      <dgm:prSet presAssocID="{E12A3ED1-4739-4CCE-A480-0B21676F4F5D}" presName="node" presStyleLbl="node1" presStyleIdx="0" presStyleCnt="6" custLinFactNeighborX="9072" custLinFactNeighborY="10674">
        <dgm:presLayoutVars>
          <dgm:bulletEnabled val="1"/>
        </dgm:presLayoutVars>
      </dgm:prSet>
      <dgm:spPr/>
      <dgm:t>
        <a:bodyPr/>
        <a:lstStyle/>
        <a:p>
          <a:endParaRPr lang="tr-TR"/>
        </a:p>
      </dgm:t>
    </dgm:pt>
    <dgm:pt modelId="{1D724072-F9AD-4A71-833F-5475AD411F33}" type="pres">
      <dgm:prSet presAssocID="{FE91928D-A566-4F6B-B270-8A6D214F649A}" presName="sibTrans" presStyleLbl="sibTrans2D1" presStyleIdx="0" presStyleCnt="5"/>
      <dgm:spPr/>
      <dgm:t>
        <a:bodyPr/>
        <a:lstStyle/>
        <a:p>
          <a:endParaRPr lang="tr-TR"/>
        </a:p>
      </dgm:t>
    </dgm:pt>
    <dgm:pt modelId="{8460554A-92E0-4DAF-A9F5-5C8B48EFD6B4}" type="pres">
      <dgm:prSet presAssocID="{FE91928D-A566-4F6B-B270-8A6D214F649A}" presName="connectorText" presStyleLbl="sibTrans2D1" presStyleIdx="0" presStyleCnt="5"/>
      <dgm:spPr/>
      <dgm:t>
        <a:bodyPr/>
        <a:lstStyle/>
        <a:p>
          <a:endParaRPr lang="tr-TR"/>
        </a:p>
      </dgm:t>
    </dgm:pt>
    <dgm:pt modelId="{CD2A4E03-E23A-403D-AC1A-6B5368A8A713}" type="pres">
      <dgm:prSet presAssocID="{6BBE8A5C-0143-4DA4-8A90-BC008FDF9EB9}" presName="node" presStyleLbl="node1" presStyleIdx="1" presStyleCnt="6" custLinFactNeighborX="-2626" custLinFactNeighborY="14404">
        <dgm:presLayoutVars>
          <dgm:bulletEnabled val="1"/>
        </dgm:presLayoutVars>
      </dgm:prSet>
      <dgm:spPr/>
      <dgm:t>
        <a:bodyPr/>
        <a:lstStyle/>
        <a:p>
          <a:endParaRPr lang="tr-TR"/>
        </a:p>
      </dgm:t>
    </dgm:pt>
    <dgm:pt modelId="{B4CDD455-F30A-479F-BD72-AF33DAF714FB}" type="pres">
      <dgm:prSet presAssocID="{16C4DDD2-D8F5-4D0D-8B8A-41C2ED3DC0AE}" presName="sibTrans" presStyleLbl="sibTrans2D1" presStyleIdx="1" presStyleCnt="5"/>
      <dgm:spPr/>
      <dgm:t>
        <a:bodyPr/>
        <a:lstStyle/>
        <a:p>
          <a:endParaRPr lang="tr-TR"/>
        </a:p>
      </dgm:t>
    </dgm:pt>
    <dgm:pt modelId="{B41EEFE5-105B-4B0E-897D-48B13FB3201E}" type="pres">
      <dgm:prSet presAssocID="{16C4DDD2-D8F5-4D0D-8B8A-41C2ED3DC0AE}" presName="connectorText" presStyleLbl="sibTrans2D1" presStyleIdx="1" presStyleCnt="5"/>
      <dgm:spPr/>
      <dgm:t>
        <a:bodyPr/>
        <a:lstStyle/>
        <a:p>
          <a:endParaRPr lang="tr-TR"/>
        </a:p>
      </dgm:t>
    </dgm:pt>
    <dgm:pt modelId="{CE5198A1-3472-414D-9053-EDB955B27CCA}" type="pres">
      <dgm:prSet presAssocID="{1946D790-CB4B-4BA9-851B-AEDD7216EEB3}" presName="node" presStyleLbl="node1" presStyleIdx="2" presStyleCnt="6" custLinFactNeighborX="-2318" custLinFactNeighborY="6943">
        <dgm:presLayoutVars>
          <dgm:bulletEnabled val="1"/>
        </dgm:presLayoutVars>
      </dgm:prSet>
      <dgm:spPr/>
      <dgm:t>
        <a:bodyPr/>
        <a:lstStyle/>
        <a:p>
          <a:endParaRPr lang="tr-TR"/>
        </a:p>
      </dgm:t>
    </dgm:pt>
    <dgm:pt modelId="{36EC281C-3001-403B-A103-D98AC6EE2A7C}" type="pres">
      <dgm:prSet presAssocID="{064C9D67-2809-41FB-B51A-8DF7AA78E7CB}" presName="sibTrans" presStyleLbl="sibTrans2D1" presStyleIdx="2" presStyleCnt="5"/>
      <dgm:spPr/>
      <dgm:t>
        <a:bodyPr/>
        <a:lstStyle/>
        <a:p>
          <a:endParaRPr lang="tr-TR"/>
        </a:p>
      </dgm:t>
    </dgm:pt>
    <dgm:pt modelId="{ED4556B7-10CB-49A6-A3B5-69D2A51F3B78}" type="pres">
      <dgm:prSet presAssocID="{064C9D67-2809-41FB-B51A-8DF7AA78E7CB}" presName="connectorText" presStyleLbl="sibTrans2D1" presStyleIdx="2" presStyleCnt="5"/>
      <dgm:spPr/>
      <dgm:t>
        <a:bodyPr/>
        <a:lstStyle/>
        <a:p>
          <a:endParaRPr lang="tr-TR"/>
        </a:p>
      </dgm:t>
    </dgm:pt>
    <dgm:pt modelId="{9AF878AD-6AF6-41D0-8DF3-1B629F8D781E}" type="pres">
      <dgm:prSet presAssocID="{19245BB7-D841-41E3-9B43-72E07991DCD6}" presName="node" presStyleLbl="node1" presStyleIdx="3" presStyleCnt="6" custLinFactNeighborX="-2318" custLinFactNeighborY="696">
        <dgm:presLayoutVars>
          <dgm:bulletEnabled val="1"/>
        </dgm:presLayoutVars>
      </dgm:prSet>
      <dgm:spPr/>
      <dgm:t>
        <a:bodyPr/>
        <a:lstStyle/>
        <a:p>
          <a:endParaRPr lang="tr-TR"/>
        </a:p>
      </dgm:t>
    </dgm:pt>
    <dgm:pt modelId="{DFEAF4E4-36AB-493B-BE03-72223D436E17}" type="pres">
      <dgm:prSet presAssocID="{D5EEA049-6D9B-4E67-92D2-091CABB27220}" presName="sibTrans" presStyleLbl="sibTrans2D1" presStyleIdx="3" presStyleCnt="5"/>
      <dgm:spPr/>
      <dgm:t>
        <a:bodyPr/>
        <a:lstStyle/>
        <a:p>
          <a:endParaRPr lang="tr-TR"/>
        </a:p>
      </dgm:t>
    </dgm:pt>
    <dgm:pt modelId="{1683F4FC-1CD3-4D0F-BB80-F4D87355CD49}" type="pres">
      <dgm:prSet presAssocID="{D5EEA049-6D9B-4E67-92D2-091CABB27220}" presName="connectorText" presStyleLbl="sibTrans2D1" presStyleIdx="3" presStyleCnt="5"/>
      <dgm:spPr/>
      <dgm:t>
        <a:bodyPr/>
        <a:lstStyle/>
        <a:p>
          <a:endParaRPr lang="tr-TR"/>
        </a:p>
      </dgm:t>
    </dgm:pt>
    <dgm:pt modelId="{56D753D8-A17A-4270-8540-B265202FD03A}" type="pres">
      <dgm:prSet presAssocID="{4310EDAE-B35E-4FA1-9D1C-ED1E657E22BC}" presName="node" presStyleLbl="node1" presStyleIdx="4" presStyleCnt="6" custLinFactNeighborX="4136" custLinFactNeighborY="696">
        <dgm:presLayoutVars>
          <dgm:bulletEnabled val="1"/>
        </dgm:presLayoutVars>
      </dgm:prSet>
      <dgm:spPr/>
      <dgm:t>
        <a:bodyPr/>
        <a:lstStyle/>
        <a:p>
          <a:endParaRPr lang="tr-TR"/>
        </a:p>
      </dgm:t>
    </dgm:pt>
    <dgm:pt modelId="{A31D9FF1-3BCA-448F-9124-F782232EE6ED}" type="pres">
      <dgm:prSet presAssocID="{2981F54D-AB78-4E20-A9CB-A8DA41925415}" presName="sibTrans" presStyleLbl="sibTrans2D1" presStyleIdx="4" presStyleCnt="5"/>
      <dgm:spPr/>
      <dgm:t>
        <a:bodyPr/>
        <a:lstStyle/>
        <a:p>
          <a:endParaRPr lang="tr-TR"/>
        </a:p>
      </dgm:t>
    </dgm:pt>
    <dgm:pt modelId="{50B97658-0FDB-4372-AAFF-390A947D6120}" type="pres">
      <dgm:prSet presAssocID="{2981F54D-AB78-4E20-A9CB-A8DA41925415}" presName="connectorText" presStyleLbl="sibTrans2D1" presStyleIdx="4" presStyleCnt="5"/>
      <dgm:spPr/>
      <dgm:t>
        <a:bodyPr/>
        <a:lstStyle/>
        <a:p>
          <a:endParaRPr lang="tr-TR"/>
        </a:p>
      </dgm:t>
    </dgm:pt>
    <dgm:pt modelId="{7AC68B3E-C569-4D09-882A-360770054EB5}" type="pres">
      <dgm:prSet presAssocID="{5C2FE41F-CAA1-4881-BE62-7F5CC1FADD5D}" presName="node" presStyleLbl="node1" presStyleIdx="5" presStyleCnt="6" custLinFactNeighborX="9072" custLinFactNeighborY="-6765">
        <dgm:presLayoutVars>
          <dgm:bulletEnabled val="1"/>
        </dgm:presLayoutVars>
      </dgm:prSet>
      <dgm:spPr/>
      <dgm:t>
        <a:bodyPr/>
        <a:lstStyle/>
        <a:p>
          <a:endParaRPr lang="tr-TR"/>
        </a:p>
      </dgm:t>
    </dgm:pt>
  </dgm:ptLst>
  <dgm:cxnLst>
    <dgm:cxn modelId="{7B4087B5-F2A4-4BB5-9F8D-A6319848BFE7}" type="presOf" srcId="{D5EEA049-6D9B-4E67-92D2-091CABB27220}" destId="{DFEAF4E4-36AB-493B-BE03-72223D436E17}" srcOrd="0" destOrd="0" presId="urn:microsoft.com/office/officeart/2005/8/layout/process5"/>
    <dgm:cxn modelId="{39629162-D773-4CF4-89DC-B384DA5191B2}" type="presOf" srcId="{064C9D67-2809-41FB-B51A-8DF7AA78E7CB}" destId="{36EC281C-3001-403B-A103-D98AC6EE2A7C}" srcOrd="0" destOrd="0" presId="urn:microsoft.com/office/officeart/2005/8/layout/process5"/>
    <dgm:cxn modelId="{E4E0FC3D-12F0-47D7-BE65-3581E41A4367}" srcId="{842A3604-14E6-4EAA-8748-9D4E88D951E3}" destId="{1946D790-CB4B-4BA9-851B-AEDD7216EEB3}" srcOrd="2" destOrd="0" parTransId="{2FEBC08B-41F1-4329-AB57-B118F62E7D0C}" sibTransId="{064C9D67-2809-41FB-B51A-8DF7AA78E7CB}"/>
    <dgm:cxn modelId="{3359D102-597D-42B4-AF50-C9C2A70D3A14}" type="presOf" srcId="{19245BB7-D841-41E3-9B43-72E07991DCD6}" destId="{9AF878AD-6AF6-41D0-8DF3-1B629F8D781E}" srcOrd="0" destOrd="0" presId="urn:microsoft.com/office/officeart/2005/8/layout/process5"/>
    <dgm:cxn modelId="{B72EDD34-CB5A-4E59-B914-AD3181B769CF}" type="presOf" srcId="{FE91928D-A566-4F6B-B270-8A6D214F649A}" destId="{1D724072-F9AD-4A71-833F-5475AD411F33}" srcOrd="0" destOrd="0" presId="urn:microsoft.com/office/officeart/2005/8/layout/process5"/>
    <dgm:cxn modelId="{B77B82D0-ABC3-483B-B438-4CA2C285A298}" srcId="{842A3604-14E6-4EAA-8748-9D4E88D951E3}" destId="{19245BB7-D841-41E3-9B43-72E07991DCD6}" srcOrd="3" destOrd="0" parTransId="{D84782DD-C6E2-4222-8065-C84E4325D1FA}" sibTransId="{D5EEA049-6D9B-4E67-92D2-091CABB27220}"/>
    <dgm:cxn modelId="{BA94562D-BFDF-4CB1-8C09-92A52A021C4C}" type="presOf" srcId="{2981F54D-AB78-4E20-A9CB-A8DA41925415}" destId="{50B97658-0FDB-4372-AAFF-390A947D6120}" srcOrd="1" destOrd="0" presId="urn:microsoft.com/office/officeart/2005/8/layout/process5"/>
    <dgm:cxn modelId="{EAA6F16E-95B7-468E-BC8F-D433DD47F559}" type="presOf" srcId="{FE91928D-A566-4F6B-B270-8A6D214F649A}" destId="{8460554A-92E0-4DAF-A9F5-5C8B48EFD6B4}" srcOrd="1" destOrd="0" presId="urn:microsoft.com/office/officeart/2005/8/layout/process5"/>
    <dgm:cxn modelId="{9C4E99E1-6E70-44C2-B1E3-777705D4899E}" type="presOf" srcId="{16C4DDD2-D8F5-4D0D-8B8A-41C2ED3DC0AE}" destId="{B41EEFE5-105B-4B0E-897D-48B13FB3201E}" srcOrd="1" destOrd="0" presId="urn:microsoft.com/office/officeart/2005/8/layout/process5"/>
    <dgm:cxn modelId="{6C34A812-340A-43ED-9F74-CE0CB33FAC01}" srcId="{842A3604-14E6-4EAA-8748-9D4E88D951E3}" destId="{E12A3ED1-4739-4CCE-A480-0B21676F4F5D}" srcOrd="0" destOrd="0" parTransId="{DCDDDA3C-BFC4-4C7D-B98D-C6BEA4FE2199}" sibTransId="{FE91928D-A566-4F6B-B270-8A6D214F649A}"/>
    <dgm:cxn modelId="{3E5ADB23-3816-4A88-81D2-8DBD3614B19B}" type="presOf" srcId="{D5EEA049-6D9B-4E67-92D2-091CABB27220}" destId="{1683F4FC-1CD3-4D0F-BB80-F4D87355CD49}" srcOrd="1" destOrd="0" presId="urn:microsoft.com/office/officeart/2005/8/layout/process5"/>
    <dgm:cxn modelId="{805DCA2D-BEC0-4B14-A38D-96E8CFA8A95A}" type="presOf" srcId="{842A3604-14E6-4EAA-8748-9D4E88D951E3}" destId="{A874BCD9-FC65-4567-8823-877257F93E97}" srcOrd="0" destOrd="0" presId="urn:microsoft.com/office/officeart/2005/8/layout/process5"/>
    <dgm:cxn modelId="{4687651F-91D5-463A-AE1D-8328C37BFB6F}" srcId="{842A3604-14E6-4EAA-8748-9D4E88D951E3}" destId="{4310EDAE-B35E-4FA1-9D1C-ED1E657E22BC}" srcOrd="4" destOrd="0" parTransId="{BBFD93B3-8006-4E0D-9915-2D98897E4BE4}" sibTransId="{2981F54D-AB78-4E20-A9CB-A8DA41925415}"/>
    <dgm:cxn modelId="{D8F6F537-6858-4A3F-87AE-ACFB286D46B9}" srcId="{842A3604-14E6-4EAA-8748-9D4E88D951E3}" destId="{6BBE8A5C-0143-4DA4-8A90-BC008FDF9EB9}" srcOrd="1" destOrd="0" parTransId="{55D38C60-C0A7-463D-8372-695A7476AAE8}" sibTransId="{16C4DDD2-D8F5-4D0D-8B8A-41C2ED3DC0AE}"/>
    <dgm:cxn modelId="{1C948389-1F24-4F08-AA1E-B9AE64F3647D}" type="presOf" srcId="{4310EDAE-B35E-4FA1-9D1C-ED1E657E22BC}" destId="{56D753D8-A17A-4270-8540-B265202FD03A}" srcOrd="0" destOrd="0" presId="urn:microsoft.com/office/officeart/2005/8/layout/process5"/>
    <dgm:cxn modelId="{E5AA4620-BB2F-4770-9C9A-A68F93E0555A}" type="presOf" srcId="{6BBE8A5C-0143-4DA4-8A90-BC008FDF9EB9}" destId="{CD2A4E03-E23A-403D-AC1A-6B5368A8A713}" srcOrd="0" destOrd="0" presId="urn:microsoft.com/office/officeart/2005/8/layout/process5"/>
    <dgm:cxn modelId="{BF30EF51-7747-49C5-A4E9-09B584C8654D}" type="presOf" srcId="{16C4DDD2-D8F5-4D0D-8B8A-41C2ED3DC0AE}" destId="{B4CDD455-F30A-479F-BD72-AF33DAF714FB}" srcOrd="0" destOrd="0" presId="urn:microsoft.com/office/officeart/2005/8/layout/process5"/>
    <dgm:cxn modelId="{5EE5E69A-42F5-488A-A0FB-927B20B2971D}" type="presOf" srcId="{1946D790-CB4B-4BA9-851B-AEDD7216EEB3}" destId="{CE5198A1-3472-414D-9053-EDB955B27CCA}" srcOrd="0" destOrd="0" presId="urn:microsoft.com/office/officeart/2005/8/layout/process5"/>
    <dgm:cxn modelId="{DAF190F4-3272-49FA-818C-B1505B53D6D4}" srcId="{842A3604-14E6-4EAA-8748-9D4E88D951E3}" destId="{5C2FE41F-CAA1-4881-BE62-7F5CC1FADD5D}" srcOrd="5" destOrd="0" parTransId="{960E6E9F-241D-41CB-ADED-1948FE12F65F}" sibTransId="{980DD9B7-DB71-49A2-95EC-312A54697A36}"/>
    <dgm:cxn modelId="{E08F008C-47A2-4B2F-A0B9-2D4E5C2315A9}" type="presOf" srcId="{2981F54D-AB78-4E20-A9CB-A8DA41925415}" destId="{A31D9FF1-3BCA-448F-9124-F782232EE6ED}" srcOrd="0" destOrd="0" presId="urn:microsoft.com/office/officeart/2005/8/layout/process5"/>
    <dgm:cxn modelId="{901AAF3C-7249-4237-B649-D795F96BEBEB}" type="presOf" srcId="{064C9D67-2809-41FB-B51A-8DF7AA78E7CB}" destId="{ED4556B7-10CB-49A6-A3B5-69D2A51F3B78}" srcOrd="1" destOrd="0" presId="urn:microsoft.com/office/officeart/2005/8/layout/process5"/>
    <dgm:cxn modelId="{688BCA76-0BC1-4CFC-86BE-794D1F4D6859}" type="presOf" srcId="{5C2FE41F-CAA1-4881-BE62-7F5CC1FADD5D}" destId="{7AC68B3E-C569-4D09-882A-360770054EB5}" srcOrd="0" destOrd="0" presId="urn:microsoft.com/office/officeart/2005/8/layout/process5"/>
    <dgm:cxn modelId="{62062841-E088-42A5-847E-BCC7C07994B1}" type="presOf" srcId="{E12A3ED1-4739-4CCE-A480-0B21676F4F5D}" destId="{9E573103-082B-4C8A-A0A7-AA4F619847A8}" srcOrd="0" destOrd="0" presId="urn:microsoft.com/office/officeart/2005/8/layout/process5"/>
    <dgm:cxn modelId="{3A0A2590-DFB1-4953-A5C6-4DD571CC4E81}" type="presParOf" srcId="{A874BCD9-FC65-4567-8823-877257F93E97}" destId="{9E573103-082B-4C8A-A0A7-AA4F619847A8}" srcOrd="0" destOrd="0" presId="urn:microsoft.com/office/officeart/2005/8/layout/process5"/>
    <dgm:cxn modelId="{077808E7-2315-43E9-B1A4-C3DEAB983C44}" type="presParOf" srcId="{A874BCD9-FC65-4567-8823-877257F93E97}" destId="{1D724072-F9AD-4A71-833F-5475AD411F33}" srcOrd="1" destOrd="0" presId="urn:microsoft.com/office/officeart/2005/8/layout/process5"/>
    <dgm:cxn modelId="{1313C879-2E00-480F-9692-D3ABFBC1F6F7}" type="presParOf" srcId="{1D724072-F9AD-4A71-833F-5475AD411F33}" destId="{8460554A-92E0-4DAF-A9F5-5C8B48EFD6B4}" srcOrd="0" destOrd="0" presId="urn:microsoft.com/office/officeart/2005/8/layout/process5"/>
    <dgm:cxn modelId="{D1B380CF-B4D1-4689-9AC6-FD1C1303B2C7}" type="presParOf" srcId="{A874BCD9-FC65-4567-8823-877257F93E97}" destId="{CD2A4E03-E23A-403D-AC1A-6B5368A8A713}" srcOrd="2" destOrd="0" presId="urn:microsoft.com/office/officeart/2005/8/layout/process5"/>
    <dgm:cxn modelId="{8F1EAA09-664C-4791-8C44-9B484D7D953F}" type="presParOf" srcId="{A874BCD9-FC65-4567-8823-877257F93E97}" destId="{B4CDD455-F30A-479F-BD72-AF33DAF714FB}" srcOrd="3" destOrd="0" presId="urn:microsoft.com/office/officeart/2005/8/layout/process5"/>
    <dgm:cxn modelId="{920DFC59-8D88-4C51-9C3E-BBAE1C4D8142}" type="presParOf" srcId="{B4CDD455-F30A-479F-BD72-AF33DAF714FB}" destId="{B41EEFE5-105B-4B0E-897D-48B13FB3201E}" srcOrd="0" destOrd="0" presId="urn:microsoft.com/office/officeart/2005/8/layout/process5"/>
    <dgm:cxn modelId="{E2CA4080-0EF8-4D02-834E-35F1BEDF3D4C}" type="presParOf" srcId="{A874BCD9-FC65-4567-8823-877257F93E97}" destId="{CE5198A1-3472-414D-9053-EDB955B27CCA}" srcOrd="4" destOrd="0" presId="urn:microsoft.com/office/officeart/2005/8/layout/process5"/>
    <dgm:cxn modelId="{0DD2E40B-8D97-46CF-85FC-E5AF98CF563D}" type="presParOf" srcId="{A874BCD9-FC65-4567-8823-877257F93E97}" destId="{36EC281C-3001-403B-A103-D98AC6EE2A7C}" srcOrd="5" destOrd="0" presId="urn:microsoft.com/office/officeart/2005/8/layout/process5"/>
    <dgm:cxn modelId="{A0813B73-AE21-4F3D-8574-1158EFF77D1F}" type="presParOf" srcId="{36EC281C-3001-403B-A103-D98AC6EE2A7C}" destId="{ED4556B7-10CB-49A6-A3B5-69D2A51F3B78}" srcOrd="0" destOrd="0" presId="urn:microsoft.com/office/officeart/2005/8/layout/process5"/>
    <dgm:cxn modelId="{1D70C241-ADF3-4A43-8349-022087B86D40}" type="presParOf" srcId="{A874BCD9-FC65-4567-8823-877257F93E97}" destId="{9AF878AD-6AF6-41D0-8DF3-1B629F8D781E}" srcOrd="6" destOrd="0" presId="urn:microsoft.com/office/officeart/2005/8/layout/process5"/>
    <dgm:cxn modelId="{C2F4D2C1-76EA-4C21-AE37-838151240C4E}" type="presParOf" srcId="{A874BCD9-FC65-4567-8823-877257F93E97}" destId="{DFEAF4E4-36AB-493B-BE03-72223D436E17}" srcOrd="7" destOrd="0" presId="urn:microsoft.com/office/officeart/2005/8/layout/process5"/>
    <dgm:cxn modelId="{DC6BF1FD-731E-4DD6-B9E5-C89EAEBFED34}" type="presParOf" srcId="{DFEAF4E4-36AB-493B-BE03-72223D436E17}" destId="{1683F4FC-1CD3-4D0F-BB80-F4D87355CD49}" srcOrd="0" destOrd="0" presId="urn:microsoft.com/office/officeart/2005/8/layout/process5"/>
    <dgm:cxn modelId="{57D0E9AE-F197-415C-B67E-B56854EE26AF}" type="presParOf" srcId="{A874BCD9-FC65-4567-8823-877257F93E97}" destId="{56D753D8-A17A-4270-8540-B265202FD03A}" srcOrd="8" destOrd="0" presId="urn:microsoft.com/office/officeart/2005/8/layout/process5"/>
    <dgm:cxn modelId="{E4CA963E-BCAE-432E-B825-ABBDD993E6E6}" type="presParOf" srcId="{A874BCD9-FC65-4567-8823-877257F93E97}" destId="{A31D9FF1-3BCA-448F-9124-F782232EE6ED}" srcOrd="9" destOrd="0" presId="urn:microsoft.com/office/officeart/2005/8/layout/process5"/>
    <dgm:cxn modelId="{7D1CE3F8-A730-46F1-9CEB-131810286DA6}" type="presParOf" srcId="{A31D9FF1-3BCA-448F-9124-F782232EE6ED}" destId="{50B97658-0FDB-4372-AAFF-390A947D6120}" srcOrd="0" destOrd="0" presId="urn:microsoft.com/office/officeart/2005/8/layout/process5"/>
    <dgm:cxn modelId="{56AE5324-6042-4EBE-B7AF-9398CF878574}" type="presParOf" srcId="{A874BCD9-FC65-4567-8823-877257F93E97}" destId="{7AC68B3E-C569-4D09-882A-360770054EB5}"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73103-082B-4C8A-A0A7-AA4F619847A8}">
      <dsp:nvSpPr>
        <dsp:cNvPr id="0" name=""/>
        <dsp:cNvSpPr/>
      </dsp:nvSpPr>
      <dsp:spPr>
        <a:xfrm>
          <a:off x="360040" y="206553"/>
          <a:ext cx="3216919" cy="193015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latin typeface="Gotham Light" pitchFamily="50" charset="0"/>
            </a:rPr>
            <a:t>Amacımız</a:t>
          </a:r>
          <a:r>
            <a:rPr lang="tr-TR" sz="2000" kern="1200" dirty="0" smtClean="0">
              <a:latin typeface="Gotham Light" pitchFamily="50" charset="0"/>
            </a:rPr>
            <a:t>;</a:t>
          </a:r>
          <a:endParaRPr lang="tr-TR" sz="2000" kern="1200" dirty="0">
            <a:latin typeface="Gotham Light" pitchFamily="50" charset="0"/>
          </a:endParaRPr>
        </a:p>
      </dsp:txBody>
      <dsp:txXfrm>
        <a:off x="416572" y="263085"/>
        <a:ext cx="3103855" cy="1817087"/>
      </dsp:txXfrm>
    </dsp:sp>
    <dsp:sp modelId="{1D724072-F9AD-4A71-833F-5475AD411F33}">
      <dsp:nvSpPr>
        <dsp:cNvPr id="0" name=""/>
        <dsp:cNvSpPr/>
      </dsp:nvSpPr>
      <dsp:spPr>
        <a:xfrm rot="59959">
          <a:off x="3777222" y="808490"/>
          <a:ext cx="482613" cy="7977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latin typeface="Gotham Light" pitchFamily="50" charset="0"/>
          </a:endParaRPr>
        </a:p>
      </dsp:txBody>
      <dsp:txXfrm>
        <a:off x="3777233" y="966786"/>
        <a:ext cx="337829" cy="478678"/>
      </dsp:txXfrm>
    </dsp:sp>
    <dsp:sp modelId="{CD2A4E03-E23A-403D-AC1A-6B5368A8A713}">
      <dsp:nvSpPr>
        <dsp:cNvPr id="0" name=""/>
        <dsp:cNvSpPr/>
      </dsp:nvSpPr>
      <dsp:spPr>
        <a:xfrm>
          <a:off x="4487411" y="278548"/>
          <a:ext cx="3216919" cy="193015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smtClean="0">
              <a:latin typeface="Gotham Light" pitchFamily="50" charset="0"/>
            </a:rPr>
            <a:t>Sektörlerimizin ulusal ve uluslararası pazarda rekabet avantajı sağlamak.</a:t>
          </a:r>
          <a:endParaRPr lang="tr-TR" sz="2000" b="1" kern="1200" dirty="0">
            <a:latin typeface="Gotham Light" pitchFamily="50" charset="0"/>
          </a:endParaRPr>
        </a:p>
      </dsp:txBody>
      <dsp:txXfrm>
        <a:off x="4543943" y="335080"/>
        <a:ext cx="3103855" cy="1817087"/>
      </dsp:txXfrm>
    </dsp:sp>
    <dsp:sp modelId="{B4CDD455-F30A-479F-BD72-AF33DAF714FB}">
      <dsp:nvSpPr>
        <dsp:cNvPr id="0" name=""/>
        <dsp:cNvSpPr/>
      </dsp:nvSpPr>
      <dsp:spPr>
        <a:xfrm rot="21490354">
          <a:off x="7989425" y="773342"/>
          <a:ext cx="687587" cy="7977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latin typeface="Gotham Light" pitchFamily="50" charset="0"/>
          </a:endParaRPr>
        </a:p>
      </dsp:txBody>
      <dsp:txXfrm>
        <a:off x="7989477" y="936190"/>
        <a:ext cx="481311" cy="478678"/>
      </dsp:txXfrm>
    </dsp:sp>
    <dsp:sp modelId="{CE5198A1-3472-414D-9053-EDB955B27CCA}">
      <dsp:nvSpPr>
        <dsp:cNvPr id="0" name=""/>
        <dsp:cNvSpPr/>
      </dsp:nvSpPr>
      <dsp:spPr>
        <a:xfrm>
          <a:off x="9001007" y="134539"/>
          <a:ext cx="3216919" cy="193015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latin typeface="Gotham Light" pitchFamily="50" charset="0"/>
            </a:rPr>
            <a:t> </a:t>
          </a:r>
          <a:r>
            <a:rPr lang="tr-TR" sz="2000" b="1" kern="1200" dirty="0" smtClean="0">
              <a:latin typeface="Gotham Light" pitchFamily="50" charset="0"/>
            </a:rPr>
            <a:t>inovasyon geliştiren girişimcilerin çalışmalarını üyelerimiz ve yatırımcılar ile bir araya getirmek</a:t>
          </a:r>
          <a:r>
            <a:rPr lang="tr-TR" sz="2000" kern="1200" dirty="0" smtClean="0">
              <a:latin typeface="Gotham Light" pitchFamily="50" charset="0"/>
            </a:rPr>
            <a:t>.</a:t>
          </a:r>
          <a:endParaRPr lang="tr-TR" sz="2000" kern="1200" dirty="0">
            <a:latin typeface="Gotham Light" pitchFamily="50" charset="0"/>
          </a:endParaRPr>
        </a:p>
      </dsp:txBody>
      <dsp:txXfrm>
        <a:off x="9057539" y="191071"/>
        <a:ext cx="3103855" cy="1817087"/>
      </dsp:txXfrm>
    </dsp:sp>
    <dsp:sp modelId="{36EC281C-3001-403B-A103-D98AC6EE2A7C}">
      <dsp:nvSpPr>
        <dsp:cNvPr id="0" name=""/>
        <dsp:cNvSpPr/>
      </dsp:nvSpPr>
      <dsp:spPr>
        <a:xfrm rot="5400000">
          <a:off x="10303846" y="2225136"/>
          <a:ext cx="611241" cy="7977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latin typeface="Gotham Light" pitchFamily="50" charset="0"/>
          </a:endParaRPr>
        </a:p>
      </dsp:txBody>
      <dsp:txXfrm rot="-5400000">
        <a:off x="10370128" y="2318413"/>
        <a:ext cx="478678" cy="427869"/>
      </dsp:txXfrm>
    </dsp:sp>
    <dsp:sp modelId="{9AF878AD-6AF6-41D0-8DF3-1B629F8D781E}">
      <dsp:nvSpPr>
        <dsp:cNvPr id="0" name=""/>
        <dsp:cNvSpPr/>
      </dsp:nvSpPr>
      <dsp:spPr>
        <a:xfrm>
          <a:off x="9001007" y="3217977"/>
          <a:ext cx="3216919" cy="19301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smtClean="0">
              <a:latin typeface="Gotham Light" pitchFamily="50" charset="0"/>
            </a:rPr>
            <a:t>Üyelerimizin iş ve ticaret geliştirme faaliyetlerine destek olmak</a:t>
          </a:r>
          <a:endParaRPr lang="tr-TR" sz="2000" b="1" kern="1200" dirty="0">
            <a:latin typeface="Gotham Light" pitchFamily="50" charset="0"/>
          </a:endParaRPr>
        </a:p>
      </dsp:txBody>
      <dsp:txXfrm>
        <a:off x="9057539" y="3274509"/>
        <a:ext cx="3103855" cy="1817087"/>
      </dsp:txXfrm>
    </dsp:sp>
    <dsp:sp modelId="{DFEAF4E4-36AB-493B-BE03-72223D436E17}">
      <dsp:nvSpPr>
        <dsp:cNvPr id="0" name=""/>
        <dsp:cNvSpPr/>
      </dsp:nvSpPr>
      <dsp:spPr>
        <a:xfrm rot="10800000">
          <a:off x="8191646" y="3784155"/>
          <a:ext cx="571948" cy="7977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latin typeface="Gotham Light" pitchFamily="50" charset="0"/>
          </a:endParaRPr>
        </a:p>
      </dsp:txBody>
      <dsp:txXfrm rot="10800000">
        <a:off x="8363230" y="3943714"/>
        <a:ext cx="400364" cy="478678"/>
      </dsp:txXfrm>
    </dsp:sp>
    <dsp:sp modelId="{56D753D8-A17A-4270-8540-B265202FD03A}">
      <dsp:nvSpPr>
        <dsp:cNvPr id="0" name=""/>
        <dsp:cNvSpPr/>
      </dsp:nvSpPr>
      <dsp:spPr>
        <a:xfrm>
          <a:off x="4704940" y="3217977"/>
          <a:ext cx="3216919" cy="1930151"/>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smtClean="0">
              <a:latin typeface="Gotham Light" pitchFamily="50" charset="0"/>
            </a:rPr>
            <a:t>Nitelikli iş gücü ve çalışan sayılarını arttırılması için ihtiyaç duydukları hibe destekleri ve fonları ile ilgili bilgi vermek</a:t>
          </a:r>
          <a:endParaRPr lang="tr-TR" sz="2000" b="1" kern="1200" dirty="0">
            <a:latin typeface="Gotham Light" pitchFamily="50" charset="0"/>
          </a:endParaRPr>
        </a:p>
      </dsp:txBody>
      <dsp:txXfrm>
        <a:off x="4761472" y="3274509"/>
        <a:ext cx="3103855" cy="1817087"/>
      </dsp:txXfrm>
    </dsp:sp>
    <dsp:sp modelId="{A31D9FF1-3BCA-448F-9124-F782232EE6ED}">
      <dsp:nvSpPr>
        <dsp:cNvPr id="0" name=""/>
        <dsp:cNvSpPr/>
      </dsp:nvSpPr>
      <dsp:spPr>
        <a:xfrm rot="10903700">
          <a:off x="3858818" y="3719113"/>
          <a:ext cx="598101" cy="7977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latin typeface="Gotham Light" pitchFamily="50" charset="0"/>
          </a:endParaRPr>
        </a:p>
      </dsp:txBody>
      <dsp:txXfrm rot="10800000">
        <a:off x="4038207" y="3881378"/>
        <a:ext cx="418671" cy="478678"/>
      </dsp:txXfrm>
    </dsp:sp>
    <dsp:sp modelId="{7AC68B3E-C569-4D09-882A-360770054EB5}">
      <dsp:nvSpPr>
        <dsp:cNvPr id="0" name=""/>
        <dsp:cNvSpPr/>
      </dsp:nvSpPr>
      <dsp:spPr>
        <a:xfrm>
          <a:off x="360040" y="3086873"/>
          <a:ext cx="3216919" cy="1930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smtClean="0">
              <a:latin typeface="Gotham Light" pitchFamily="50" charset="0"/>
            </a:rPr>
            <a:t>Ar-Ge ve </a:t>
          </a:r>
          <a:r>
            <a:rPr lang="tr-TR" sz="2000" b="1" kern="1200" dirty="0" err="1" smtClean="0">
              <a:latin typeface="Gotham Light" pitchFamily="50" charset="0"/>
            </a:rPr>
            <a:t>İnovasyona</a:t>
          </a:r>
          <a:r>
            <a:rPr lang="tr-TR" sz="2000" b="1" kern="1200" dirty="0" smtClean="0">
              <a:latin typeface="Gotham Light" pitchFamily="50" charset="0"/>
            </a:rPr>
            <a:t> yönelik faaliyetlerini destekleme</a:t>
          </a:r>
          <a:endParaRPr lang="tr-TR" sz="2000" b="1" kern="1200" dirty="0">
            <a:latin typeface="Gotham Light" pitchFamily="50" charset="0"/>
          </a:endParaRPr>
        </a:p>
      </dsp:txBody>
      <dsp:txXfrm>
        <a:off x="416572" y="3143405"/>
        <a:ext cx="3103855" cy="18170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6293D5-0867-4230-B572-74F133949304}" type="datetimeFigureOut">
              <a:rPr lang="tr-TR" smtClean="0"/>
              <a:t>5.12.2024</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421C6F-A19A-4D38-AC04-EB667CBD4F98}" type="slidenum">
              <a:rPr lang="tr-TR" smtClean="0"/>
              <a:t>‹#›</a:t>
            </a:fld>
            <a:endParaRPr lang="tr-TR"/>
          </a:p>
        </p:txBody>
      </p:sp>
    </p:spTree>
    <p:extLst>
      <p:ext uri="{BB962C8B-B14F-4D97-AF65-F5344CB8AC3E}">
        <p14:creationId xmlns:p14="http://schemas.microsoft.com/office/powerpoint/2010/main" val="376444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5421C6F-A19A-4D38-AC04-EB667CBD4F98}" type="slidenum">
              <a:rPr lang="tr-TR" smtClean="0"/>
              <a:t>12</a:t>
            </a:fld>
            <a:endParaRPr lang="tr-TR"/>
          </a:p>
        </p:txBody>
      </p:sp>
    </p:spTree>
    <p:extLst>
      <p:ext uri="{BB962C8B-B14F-4D97-AF65-F5344CB8AC3E}">
        <p14:creationId xmlns:p14="http://schemas.microsoft.com/office/powerpoint/2010/main" val="264083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1BC1811-A367-40E3-B03C-D943A218D53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xmlns="" id="{86EEB9CE-8BFE-4451-99DB-A9F94E3B6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xmlns="" id="{7E5BBB94-3D36-46F7-95FF-423852D573BA}"/>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8FA4950D-562C-479C-ABD1-4D78E5735C2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FC508CF0-549E-4C14-941B-EF07851A4AFD}"/>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37683053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5EF509C-8DF4-4CBC-902B-EF95238F1EE9}"/>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xmlns="" id="{58FF0A0E-771F-4D98-B6B4-67729EAB9732}"/>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xmlns="" id="{212DD22F-776F-4E3A-8CCF-C1F27B691FDE}"/>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6D8EA3D7-5EB2-4D0B-BCD9-60E66DD783C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08887047-15F8-42EA-AAFB-E67D06437038}"/>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258605970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xmlns="" id="{BC0D1DE7-3CB7-4930-A659-18EB723E891F}"/>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xmlns="" id="{06B37E88-B3C8-47C3-8118-3FF8DAD37D00}"/>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xmlns="" id="{9B32574B-AC4B-4209-985B-72E2C67FB565}"/>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8A0C1981-A5B7-429C-BB22-C86B37BEB06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B693A78B-CC48-48A5-934B-7986AC265DB1}"/>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429143838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527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4D6053"/>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35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hort Curve Bottom Right">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xmlns="" id="{8F9AD291-D0D0-573A-E522-3CE805C2054D}"/>
              </a:ext>
            </a:extLst>
          </p:cNvPr>
          <p:cNvGrpSpPr/>
          <p:nvPr userDrawn="1"/>
        </p:nvGrpSpPr>
        <p:grpSpPr>
          <a:xfrm>
            <a:off x="7041778" y="5443804"/>
            <a:ext cx="5150223" cy="1414197"/>
            <a:chOff x="7041778" y="5443804"/>
            <a:chExt cx="5150223" cy="1414197"/>
          </a:xfrm>
        </p:grpSpPr>
        <p:sp>
          <p:nvSpPr>
            <p:cNvPr id="53" name="Freeform 52">
              <a:extLst>
                <a:ext uri="{FF2B5EF4-FFF2-40B4-BE49-F238E27FC236}">
                  <a16:creationId xmlns:a16="http://schemas.microsoft.com/office/drawing/2014/main" xmlns="" id="{45FE9E64-0C45-E919-9149-F76DFD23A595}"/>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dirty="0"/>
            </a:p>
          </p:txBody>
        </p:sp>
        <p:sp>
          <p:nvSpPr>
            <p:cNvPr id="55" name="Freeform 54">
              <a:extLst>
                <a:ext uri="{FF2B5EF4-FFF2-40B4-BE49-F238E27FC236}">
                  <a16:creationId xmlns:a16="http://schemas.microsoft.com/office/drawing/2014/main" xmlns="" id="{0E004987-30EC-773A-0A8E-B13E5803B75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dirty="0"/>
            </a:p>
          </p:txBody>
        </p:sp>
      </p:grpSp>
      <p:grpSp>
        <p:nvGrpSpPr>
          <p:cNvPr id="9" name="Graphic 10">
            <a:extLst>
              <a:ext uri="{FF2B5EF4-FFF2-40B4-BE49-F238E27FC236}">
                <a16:creationId xmlns:a16="http://schemas.microsoft.com/office/drawing/2014/main" xmlns="" id="{51B795D5-54B6-9B13-9691-AE5093B8332A}"/>
              </a:ext>
            </a:extLst>
          </p:cNvPr>
          <p:cNvGrpSpPr/>
          <p:nvPr/>
        </p:nvGrpSpPr>
        <p:grpSpPr>
          <a:xfrm>
            <a:off x="11119295" y="5910094"/>
            <a:ext cx="858794" cy="739683"/>
            <a:chOff x="9874974" y="5910094"/>
            <a:chExt cx="858794" cy="739683"/>
          </a:xfrm>
        </p:grpSpPr>
        <p:grpSp>
          <p:nvGrpSpPr>
            <p:cNvPr id="10" name="Graphic 10">
              <a:extLst>
                <a:ext uri="{FF2B5EF4-FFF2-40B4-BE49-F238E27FC236}">
                  <a16:creationId xmlns:a16="http://schemas.microsoft.com/office/drawing/2014/main" xmlns="" id="{7895A4A3-704A-F296-D4AA-5BE26B783F4E}"/>
                </a:ext>
              </a:extLst>
            </p:cNvPr>
            <p:cNvGrpSpPr/>
            <p:nvPr/>
          </p:nvGrpSpPr>
          <p:grpSpPr>
            <a:xfrm>
              <a:off x="10086060" y="6059928"/>
              <a:ext cx="647708" cy="426563"/>
              <a:chOff x="10086060" y="6059928"/>
              <a:chExt cx="647708" cy="426563"/>
            </a:xfrm>
            <a:solidFill>
              <a:srgbClr val="003399"/>
            </a:solidFill>
          </p:grpSpPr>
          <p:sp>
            <p:nvSpPr>
              <p:cNvPr id="12" name="Freeform 11">
                <a:extLst>
                  <a:ext uri="{FF2B5EF4-FFF2-40B4-BE49-F238E27FC236}">
                    <a16:creationId xmlns:a16="http://schemas.microsoft.com/office/drawing/2014/main" xmlns="" id="{D7BDB546-22BE-68B2-6585-51EA2EAD68DF}"/>
                  </a:ext>
                </a:extLst>
              </p:cNvPr>
              <p:cNvSpPr/>
              <p:nvPr/>
            </p:nvSpPr>
            <p:spPr>
              <a:xfrm>
                <a:off x="10086060" y="6090375"/>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x-none"/>
              </a:p>
            </p:txBody>
          </p:sp>
          <p:sp>
            <p:nvSpPr>
              <p:cNvPr id="13" name="Freeform 12">
                <a:extLst>
                  <a:ext uri="{FF2B5EF4-FFF2-40B4-BE49-F238E27FC236}">
                    <a16:creationId xmlns:a16="http://schemas.microsoft.com/office/drawing/2014/main" xmlns="" id="{ECB5195B-4300-A81D-830A-BC2F90D0A19E}"/>
                  </a:ext>
                </a:extLst>
              </p:cNvPr>
              <p:cNvSpPr/>
              <p:nvPr/>
            </p:nvSpPr>
            <p:spPr>
              <a:xfrm>
                <a:off x="10165008"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x-none"/>
              </a:p>
            </p:txBody>
          </p:sp>
          <p:sp>
            <p:nvSpPr>
              <p:cNvPr id="14" name="Freeform 13">
                <a:extLst>
                  <a:ext uri="{FF2B5EF4-FFF2-40B4-BE49-F238E27FC236}">
                    <a16:creationId xmlns:a16="http://schemas.microsoft.com/office/drawing/2014/main" xmlns="" id="{F128735B-4C74-911C-85B5-3D9371E97F04}"/>
                  </a:ext>
                </a:extLst>
              </p:cNvPr>
              <p:cNvSpPr/>
              <p:nvPr/>
            </p:nvSpPr>
            <p:spPr>
              <a:xfrm>
                <a:off x="10238616"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x-none"/>
              </a:p>
            </p:txBody>
          </p:sp>
          <p:sp>
            <p:nvSpPr>
              <p:cNvPr id="15" name="Freeform 14">
                <a:extLst>
                  <a:ext uri="{FF2B5EF4-FFF2-40B4-BE49-F238E27FC236}">
                    <a16:creationId xmlns:a16="http://schemas.microsoft.com/office/drawing/2014/main" xmlns="" id="{618EB30B-23CB-CF1D-9B07-B181237E95D5}"/>
                  </a:ext>
                </a:extLst>
              </p:cNvPr>
              <p:cNvSpPr/>
              <p:nvPr/>
            </p:nvSpPr>
            <p:spPr>
              <a:xfrm>
                <a:off x="10287932" y="6090375"/>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x-none"/>
              </a:p>
            </p:txBody>
          </p:sp>
          <p:sp>
            <p:nvSpPr>
              <p:cNvPr id="16" name="Freeform 15">
                <a:extLst>
                  <a:ext uri="{FF2B5EF4-FFF2-40B4-BE49-F238E27FC236}">
                    <a16:creationId xmlns:a16="http://schemas.microsoft.com/office/drawing/2014/main" xmlns="" id="{3BEF4EDB-A7C2-9A65-9172-886E8548F29D}"/>
                  </a:ext>
                </a:extLst>
              </p:cNvPr>
              <p:cNvSpPr/>
              <p:nvPr/>
            </p:nvSpPr>
            <p:spPr>
              <a:xfrm>
                <a:off x="10366671"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x-none"/>
              </a:p>
            </p:txBody>
          </p:sp>
          <p:sp>
            <p:nvSpPr>
              <p:cNvPr id="17" name="Freeform 16">
                <a:extLst>
                  <a:ext uri="{FF2B5EF4-FFF2-40B4-BE49-F238E27FC236}">
                    <a16:creationId xmlns:a16="http://schemas.microsoft.com/office/drawing/2014/main" xmlns="" id="{87F24E2E-8AA5-12B2-3BB7-D6FB84982CCA}"/>
                  </a:ext>
                </a:extLst>
              </p:cNvPr>
              <p:cNvSpPr/>
              <p:nvPr/>
            </p:nvSpPr>
            <p:spPr>
              <a:xfrm>
                <a:off x="1042457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x-none"/>
              </a:p>
            </p:txBody>
          </p:sp>
          <p:sp>
            <p:nvSpPr>
              <p:cNvPr id="18" name="Freeform 17">
                <a:extLst>
                  <a:ext uri="{FF2B5EF4-FFF2-40B4-BE49-F238E27FC236}">
                    <a16:creationId xmlns:a16="http://schemas.microsoft.com/office/drawing/2014/main" xmlns="" id="{5398C9AF-160B-86AA-0377-0F47E4058FA0}"/>
                  </a:ext>
                </a:extLst>
              </p:cNvPr>
              <p:cNvSpPr/>
              <p:nvPr/>
            </p:nvSpPr>
            <p:spPr>
              <a:xfrm>
                <a:off x="1050697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x-none"/>
              </a:p>
            </p:txBody>
          </p:sp>
          <p:sp>
            <p:nvSpPr>
              <p:cNvPr id="19" name="Freeform 18">
                <a:extLst>
                  <a:ext uri="{FF2B5EF4-FFF2-40B4-BE49-F238E27FC236}">
                    <a16:creationId xmlns:a16="http://schemas.microsoft.com/office/drawing/2014/main" xmlns="" id="{9C9BE05E-E13C-090A-553D-420BF0BCBBC0}"/>
                  </a:ext>
                </a:extLst>
              </p:cNvPr>
              <p:cNvSpPr/>
              <p:nvPr/>
            </p:nvSpPr>
            <p:spPr>
              <a:xfrm>
                <a:off x="10563936"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70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x-none"/>
              </a:p>
            </p:txBody>
          </p:sp>
          <p:sp>
            <p:nvSpPr>
              <p:cNvPr id="20" name="Freeform 19">
                <a:extLst>
                  <a:ext uri="{FF2B5EF4-FFF2-40B4-BE49-F238E27FC236}">
                    <a16:creationId xmlns:a16="http://schemas.microsoft.com/office/drawing/2014/main" xmlns="" id="{C9D3837E-D8A8-8878-E6BF-4F74AA4CF8B0}"/>
                  </a:ext>
                </a:extLst>
              </p:cNvPr>
              <p:cNvSpPr/>
              <p:nvPr/>
            </p:nvSpPr>
            <p:spPr>
              <a:xfrm>
                <a:off x="1059524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1"/>
                      <a:pt x="50782" y="26171"/>
                    </a:cubicBezTo>
                    <a:cubicBezTo>
                      <a:pt x="45547" y="26171"/>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x-none"/>
              </a:p>
            </p:txBody>
          </p:sp>
          <p:sp>
            <p:nvSpPr>
              <p:cNvPr id="21" name="Freeform 20">
                <a:extLst>
                  <a:ext uri="{FF2B5EF4-FFF2-40B4-BE49-F238E27FC236}">
                    <a16:creationId xmlns:a16="http://schemas.microsoft.com/office/drawing/2014/main" xmlns="" id="{76CC5378-D57E-BCC3-4F84-6AEDB3BE5A0B}"/>
                  </a:ext>
                </a:extLst>
              </p:cNvPr>
              <p:cNvSpPr/>
              <p:nvPr/>
            </p:nvSpPr>
            <p:spPr>
              <a:xfrm>
                <a:off x="10662987" y="6090375"/>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x-none"/>
              </a:p>
            </p:txBody>
          </p:sp>
          <p:sp>
            <p:nvSpPr>
              <p:cNvPr id="22" name="Freeform 21">
                <a:extLst>
                  <a:ext uri="{FF2B5EF4-FFF2-40B4-BE49-F238E27FC236}">
                    <a16:creationId xmlns:a16="http://schemas.microsoft.com/office/drawing/2014/main" xmlns="" id="{140402CC-9A2A-9106-881C-779D7985858E}"/>
                  </a:ext>
                </a:extLst>
              </p:cNvPr>
              <p:cNvSpPr/>
              <p:nvPr/>
            </p:nvSpPr>
            <p:spPr>
              <a:xfrm>
                <a:off x="10086060" y="6242816"/>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x-none"/>
              </a:p>
            </p:txBody>
          </p:sp>
          <p:sp>
            <p:nvSpPr>
              <p:cNvPr id="23" name="Freeform 22">
                <a:extLst>
                  <a:ext uri="{FF2B5EF4-FFF2-40B4-BE49-F238E27FC236}">
                    <a16:creationId xmlns:a16="http://schemas.microsoft.com/office/drawing/2014/main" xmlns="" id="{4D2842E3-3537-88A5-5DF0-1CE20195F276}"/>
                  </a:ext>
                </a:extLst>
              </p:cNvPr>
              <p:cNvSpPr/>
              <p:nvPr/>
            </p:nvSpPr>
            <p:spPr>
              <a:xfrm>
                <a:off x="10164694"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x-none"/>
              </a:p>
            </p:txBody>
          </p:sp>
          <p:sp>
            <p:nvSpPr>
              <p:cNvPr id="24" name="Freeform 23">
                <a:extLst>
                  <a:ext uri="{FF2B5EF4-FFF2-40B4-BE49-F238E27FC236}">
                    <a16:creationId xmlns:a16="http://schemas.microsoft.com/office/drawing/2014/main" xmlns="" id="{BFF92D2E-AF8A-AA12-CCE0-283F9A87CCAD}"/>
                  </a:ext>
                </a:extLst>
              </p:cNvPr>
              <p:cNvSpPr/>
              <p:nvPr/>
            </p:nvSpPr>
            <p:spPr>
              <a:xfrm>
                <a:off x="10247307"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x-none"/>
              </a:p>
            </p:txBody>
          </p:sp>
          <p:sp>
            <p:nvSpPr>
              <p:cNvPr id="25" name="Freeform 24">
                <a:extLst>
                  <a:ext uri="{FF2B5EF4-FFF2-40B4-BE49-F238E27FC236}">
                    <a16:creationId xmlns:a16="http://schemas.microsoft.com/office/drawing/2014/main" xmlns="" id="{0BA9E968-A31F-3DC7-9658-6DF845BA6847}"/>
                  </a:ext>
                </a:extLst>
              </p:cNvPr>
              <p:cNvSpPr/>
              <p:nvPr/>
            </p:nvSpPr>
            <p:spPr>
              <a:xfrm>
                <a:off x="1030175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x-none"/>
              </a:p>
            </p:txBody>
          </p:sp>
          <p:sp>
            <p:nvSpPr>
              <p:cNvPr id="26" name="Freeform 25">
                <a:extLst>
                  <a:ext uri="{FF2B5EF4-FFF2-40B4-BE49-F238E27FC236}">
                    <a16:creationId xmlns:a16="http://schemas.microsoft.com/office/drawing/2014/main" xmlns="" id="{0470F3C0-AFBB-A22D-E16F-E055EBE5CC97}"/>
                  </a:ext>
                </a:extLst>
              </p:cNvPr>
              <p:cNvSpPr/>
              <p:nvPr/>
            </p:nvSpPr>
            <p:spPr>
              <a:xfrm>
                <a:off x="10391277"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x-none"/>
              </a:p>
            </p:txBody>
          </p:sp>
          <p:sp>
            <p:nvSpPr>
              <p:cNvPr id="27" name="Freeform 26">
                <a:extLst>
                  <a:ext uri="{FF2B5EF4-FFF2-40B4-BE49-F238E27FC236}">
                    <a16:creationId xmlns:a16="http://schemas.microsoft.com/office/drawing/2014/main" xmlns="" id="{FD061048-F30D-C387-CC9F-6842B0ED6BFE}"/>
                  </a:ext>
                </a:extLst>
              </p:cNvPr>
              <p:cNvSpPr/>
              <p:nvPr/>
            </p:nvSpPr>
            <p:spPr>
              <a:xfrm>
                <a:off x="10470015" y="6242816"/>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x-none"/>
              </a:p>
            </p:txBody>
          </p:sp>
          <p:sp>
            <p:nvSpPr>
              <p:cNvPr id="28" name="Freeform 27">
                <a:extLst>
                  <a:ext uri="{FF2B5EF4-FFF2-40B4-BE49-F238E27FC236}">
                    <a16:creationId xmlns:a16="http://schemas.microsoft.com/office/drawing/2014/main" xmlns="" id="{CF3B6A25-9C4A-91FB-CC53-BC4D2336DFF3}"/>
                  </a:ext>
                </a:extLst>
              </p:cNvPr>
              <p:cNvSpPr/>
              <p:nvPr/>
            </p:nvSpPr>
            <p:spPr>
              <a:xfrm>
                <a:off x="10089620"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7"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x-none"/>
              </a:p>
            </p:txBody>
          </p:sp>
          <p:sp>
            <p:nvSpPr>
              <p:cNvPr id="29" name="Freeform 28">
                <a:extLst>
                  <a:ext uri="{FF2B5EF4-FFF2-40B4-BE49-F238E27FC236}">
                    <a16:creationId xmlns:a16="http://schemas.microsoft.com/office/drawing/2014/main" xmlns="" id="{56C74A42-5AE3-F583-5FEC-AB41C2F49426}"/>
                  </a:ext>
                </a:extLst>
              </p:cNvPr>
              <p:cNvSpPr/>
              <p:nvPr/>
            </p:nvSpPr>
            <p:spPr>
              <a:xfrm>
                <a:off x="10168463" y="6395569"/>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x-none"/>
              </a:p>
            </p:txBody>
          </p:sp>
          <p:sp>
            <p:nvSpPr>
              <p:cNvPr id="30" name="Freeform 29">
                <a:extLst>
                  <a:ext uri="{FF2B5EF4-FFF2-40B4-BE49-F238E27FC236}">
                    <a16:creationId xmlns:a16="http://schemas.microsoft.com/office/drawing/2014/main" xmlns="" id="{31260916-F197-9CBC-16DF-433706B70B50}"/>
                  </a:ext>
                </a:extLst>
              </p:cNvPr>
              <p:cNvSpPr/>
              <p:nvPr/>
            </p:nvSpPr>
            <p:spPr>
              <a:xfrm>
                <a:off x="10238616"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x-none"/>
              </a:p>
            </p:txBody>
          </p:sp>
          <p:sp>
            <p:nvSpPr>
              <p:cNvPr id="31" name="Freeform 30">
                <a:extLst>
                  <a:ext uri="{FF2B5EF4-FFF2-40B4-BE49-F238E27FC236}">
                    <a16:creationId xmlns:a16="http://schemas.microsoft.com/office/drawing/2014/main" xmlns="" id="{773CADBB-56E7-F8A6-E3DF-81B6194DA6FA}"/>
                  </a:ext>
                </a:extLst>
              </p:cNvPr>
              <p:cNvSpPr/>
              <p:nvPr/>
            </p:nvSpPr>
            <p:spPr>
              <a:xfrm>
                <a:off x="10282383"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x-none"/>
              </a:p>
            </p:txBody>
          </p:sp>
          <p:sp>
            <p:nvSpPr>
              <p:cNvPr id="32" name="Freeform 31">
                <a:extLst>
                  <a:ext uri="{FF2B5EF4-FFF2-40B4-BE49-F238E27FC236}">
                    <a16:creationId xmlns:a16="http://schemas.microsoft.com/office/drawing/2014/main" xmlns="" id="{8F3B42CE-C717-9E65-7F7F-123BB2E05411}"/>
                  </a:ext>
                </a:extLst>
              </p:cNvPr>
              <p:cNvSpPr/>
              <p:nvPr/>
            </p:nvSpPr>
            <p:spPr>
              <a:xfrm>
                <a:off x="10398187"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x-none"/>
              </a:p>
            </p:txBody>
          </p:sp>
          <p:sp>
            <p:nvSpPr>
              <p:cNvPr id="33" name="Freeform 32">
                <a:extLst>
                  <a:ext uri="{FF2B5EF4-FFF2-40B4-BE49-F238E27FC236}">
                    <a16:creationId xmlns:a16="http://schemas.microsoft.com/office/drawing/2014/main" xmlns="" id="{4303D675-A4EA-C904-D89E-D51674E10D96}"/>
                  </a:ext>
                </a:extLst>
              </p:cNvPr>
              <p:cNvSpPr/>
              <p:nvPr/>
            </p:nvSpPr>
            <p:spPr>
              <a:xfrm>
                <a:off x="10487606"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x-none"/>
              </a:p>
            </p:txBody>
          </p:sp>
          <p:sp>
            <p:nvSpPr>
              <p:cNvPr id="34" name="Freeform 33">
                <a:extLst>
                  <a:ext uri="{FF2B5EF4-FFF2-40B4-BE49-F238E27FC236}">
                    <a16:creationId xmlns:a16="http://schemas.microsoft.com/office/drawing/2014/main" xmlns="" id="{9751F3B8-5A72-1E4A-1F3E-664DD14A7067}"/>
                  </a:ext>
                </a:extLst>
              </p:cNvPr>
              <p:cNvSpPr/>
              <p:nvPr/>
            </p:nvSpPr>
            <p:spPr>
              <a:xfrm>
                <a:off x="10545613"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4"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x-none"/>
              </a:p>
            </p:txBody>
          </p:sp>
        </p:grpSp>
        <p:sp>
          <p:nvSpPr>
            <p:cNvPr id="35" name="Freeform 34">
              <a:extLst>
                <a:ext uri="{FF2B5EF4-FFF2-40B4-BE49-F238E27FC236}">
                  <a16:creationId xmlns:a16="http://schemas.microsoft.com/office/drawing/2014/main" xmlns="" id="{EF390982-1671-6A7C-D9A2-CEC0544E4A60}"/>
                </a:ext>
              </a:extLst>
            </p:cNvPr>
            <p:cNvSpPr/>
            <p:nvPr/>
          </p:nvSpPr>
          <p:spPr>
            <a:xfrm>
              <a:off x="10117158"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850 h 81538"/>
                <a:gd name="connsiteX6" fmla="*/ 23873 w 89313"/>
                <a:gd name="connsiteY6" fmla="*/ 73405 h 81538"/>
                <a:gd name="connsiteX7" fmla="*/ 29422 w 89313"/>
                <a:gd name="connsiteY7" fmla="*/ 45357 h 81538"/>
                <a:gd name="connsiteX8" fmla="*/ 0 w 89313"/>
                <a:gd name="connsiteY8" fmla="*/ 22418 h 81538"/>
                <a:gd name="connsiteX9" fmla="*/ 33610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850"/>
                  </a:lnTo>
                  <a:lnTo>
                    <a:pt x="23873" y="73405"/>
                  </a:lnTo>
                  <a:lnTo>
                    <a:pt x="29422" y="45357"/>
                  </a:lnTo>
                  <a:lnTo>
                    <a:pt x="0" y="22418"/>
                  </a:lnTo>
                  <a:lnTo>
                    <a:pt x="33610" y="27110"/>
                  </a:lnTo>
                  <a:lnTo>
                    <a:pt x="40416" y="0"/>
                  </a:lnTo>
                  <a:close/>
                </a:path>
              </a:pathLst>
            </a:custGeom>
            <a:solidFill>
              <a:srgbClr val="FFCC00"/>
            </a:solidFill>
            <a:ln w="10453" cap="flat">
              <a:noFill/>
              <a:prstDash val="solid"/>
              <a:miter/>
            </a:ln>
          </p:spPr>
          <p:txBody>
            <a:bodyPr rtlCol="0" anchor="ctr"/>
            <a:lstStyle/>
            <a:p>
              <a:endParaRPr lang="x-none"/>
            </a:p>
          </p:txBody>
        </p:sp>
        <p:sp>
          <p:nvSpPr>
            <p:cNvPr id="36" name="Freeform 35">
              <a:extLst>
                <a:ext uri="{FF2B5EF4-FFF2-40B4-BE49-F238E27FC236}">
                  <a16:creationId xmlns:a16="http://schemas.microsoft.com/office/drawing/2014/main" xmlns="" id="{EE518F69-2713-3A6A-3DEE-A57900621862}"/>
                </a:ext>
              </a:extLst>
            </p:cNvPr>
            <p:cNvSpPr/>
            <p:nvPr/>
          </p:nvSpPr>
          <p:spPr>
            <a:xfrm>
              <a:off x="9979470"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393 w 116013"/>
                <a:gd name="connsiteY3" fmla="*/ 67983 h 108960"/>
                <a:gd name="connsiteX4" fmla="*/ 102298 w 116013"/>
                <a:gd name="connsiteY4" fmla="*/ 108961 h 108960"/>
                <a:gd name="connsiteX5" fmla="*/ 63242 w 116013"/>
                <a:gd name="connsiteY5" fmla="*/ 76846 h 108960"/>
                <a:gd name="connsiteX6" fmla="*/ 30260 w 116013"/>
                <a:gd name="connsiteY6" fmla="*/ 89984 h 108960"/>
                <a:gd name="connsiteX7" fmla="*/ 37904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393" y="67983"/>
                  </a:lnTo>
                  <a:lnTo>
                    <a:pt x="102298" y="108961"/>
                  </a:lnTo>
                  <a:lnTo>
                    <a:pt x="63242" y="76846"/>
                  </a:lnTo>
                  <a:lnTo>
                    <a:pt x="30260" y="89984"/>
                  </a:lnTo>
                  <a:lnTo>
                    <a:pt x="37904"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x-none"/>
            </a:p>
          </p:txBody>
        </p:sp>
        <p:sp>
          <p:nvSpPr>
            <p:cNvPr id="37" name="Freeform 36">
              <a:extLst>
                <a:ext uri="{FF2B5EF4-FFF2-40B4-BE49-F238E27FC236}">
                  <a16:creationId xmlns:a16="http://schemas.microsoft.com/office/drawing/2014/main" xmlns="" id="{5D58CAB8-8F87-DCB6-2129-2D2286113720}"/>
                </a:ext>
              </a:extLst>
            </p:cNvPr>
            <p:cNvSpPr/>
            <p:nvPr/>
          </p:nvSpPr>
          <p:spPr>
            <a:xfrm>
              <a:off x="10005541" y="6485554"/>
              <a:ext cx="98213" cy="91860"/>
            </a:xfrm>
            <a:custGeom>
              <a:avLst/>
              <a:gdLst>
                <a:gd name="connsiteX0" fmla="*/ 44604 w 98213"/>
                <a:gd name="connsiteY0" fmla="*/ 0 h 91860"/>
                <a:gd name="connsiteX1" fmla="*/ 61043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609 w 98213"/>
                <a:gd name="connsiteY5" fmla="*/ 67149 h 91860"/>
                <a:gd name="connsiteX6" fmla="*/ 25862 w 98213"/>
                <a:gd name="connsiteY6" fmla="*/ 81747 h 91860"/>
                <a:gd name="connsiteX7" fmla="*/ 32145 w 98213"/>
                <a:gd name="connsiteY7" fmla="*/ 50466 h 91860"/>
                <a:gd name="connsiteX8" fmla="*/ 0 w 98213"/>
                <a:gd name="connsiteY8" fmla="*/ 24399 h 91860"/>
                <a:gd name="connsiteX9" fmla="*/ 36751 w 98213"/>
                <a:gd name="connsiteY9" fmla="*/ 30238 h 91860"/>
                <a:gd name="connsiteX10" fmla="*/ 44604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4" y="0"/>
                  </a:moveTo>
                  <a:lnTo>
                    <a:pt x="61043" y="34513"/>
                  </a:lnTo>
                  <a:lnTo>
                    <a:pt x="98214" y="41603"/>
                  </a:lnTo>
                  <a:lnTo>
                    <a:pt x="71514" y="57244"/>
                  </a:lnTo>
                  <a:lnTo>
                    <a:pt x="86801" y="91861"/>
                  </a:lnTo>
                  <a:lnTo>
                    <a:pt x="53609" y="67149"/>
                  </a:lnTo>
                  <a:lnTo>
                    <a:pt x="25862" y="81747"/>
                  </a:lnTo>
                  <a:lnTo>
                    <a:pt x="32145" y="50466"/>
                  </a:lnTo>
                  <a:lnTo>
                    <a:pt x="0" y="24399"/>
                  </a:lnTo>
                  <a:lnTo>
                    <a:pt x="36751" y="30238"/>
                  </a:lnTo>
                  <a:lnTo>
                    <a:pt x="44604" y="0"/>
                  </a:lnTo>
                  <a:close/>
                </a:path>
              </a:pathLst>
            </a:custGeom>
            <a:solidFill>
              <a:srgbClr val="FFCC00"/>
            </a:solidFill>
            <a:ln w="10453" cap="flat">
              <a:noFill/>
              <a:prstDash val="solid"/>
              <a:miter/>
            </a:ln>
          </p:spPr>
          <p:txBody>
            <a:bodyPr rtlCol="0" anchor="ctr"/>
            <a:lstStyle/>
            <a:p>
              <a:endParaRPr lang="x-none"/>
            </a:p>
          </p:txBody>
        </p:sp>
        <p:sp>
          <p:nvSpPr>
            <p:cNvPr id="38" name="Freeform 37">
              <a:extLst>
                <a:ext uri="{FF2B5EF4-FFF2-40B4-BE49-F238E27FC236}">
                  <a16:creationId xmlns:a16="http://schemas.microsoft.com/office/drawing/2014/main" xmlns="" id="{D9845E6B-DEDA-ACC5-23FB-3D7E1F136922}"/>
                </a:ext>
              </a:extLst>
            </p:cNvPr>
            <p:cNvSpPr/>
            <p:nvPr/>
          </p:nvSpPr>
          <p:spPr>
            <a:xfrm>
              <a:off x="9895077" y="6064516"/>
              <a:ext cx="133290" cy="126895"/>
            </a:xfrm>
            <a:custGeom>
              <a:avLst/>
              <a:gdLst>
                <a:gd name="connsiteX0" fmla="*/ 60834 w 133290"/>
                <a:gd name="connsiteY0" fmla="*/ 0 h 126895"/>
                <a:gd name="connsiteX1" fmla="*/ 82927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456 w 133290"/>
                <a:gd name="connsiteY5" fmla="*/ 90610 h 126895"/>
                <a:gd name="connsiteX6" fmla="*/ 34553 w 133290"/>
                <a:gd name="connsiteY6" fmla="*/ 107605 h 126895"/>
                <a:gd name="connsiteX7" fmla="*/ 43453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927" y="47755"/>
                  </a:lnTo>
                  <a:lnTo>
                    <a:pt x="133290" y="61102"/>
                  </a:lnTo>
                  <a:lnTo>
                    <a:pt x="96853" y="79140"/>
                  </a:lnTo>
                  <a:lnTo>
                    <a:pt x="117270" y="126895"/>
                  </a:lnTo>
                  <a:lnTo>
                    <a:pt x="72456" y="90610"/>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x-none"/>
            </a:p>
          </p:txBody>
        </p:sp>
        <p:sp>
          <p:nvSpPr>
            <p:cNvPr id="39" name="Freeform 38">
              <a:extLst>
                <a:ext uri="{FF2B5EF4-FFF2-40B4-BE49-F238E27FC236}">
                  <a16:creationId xmlns:a16="http://schemas.microsoft.com/office/drawing/2014/main" xmlns="" id="{280CF009-EED3-A320-1A4E-A64DB901E410}"/>
                </a:ext>
              </a:extLst>
            </p:cNvPr>
            <p:cNvSpPr/>
            <p:nvPr/>
          </p:nvSpPr>
          <p:spPr>
            <a:xfrm>
              <a:off x="9916332" y="6360118"/>
              <a:ext cx="115699" cy="109795"/>
            </a:xfrm>
            <a:custGeom>
              <a:avLst/>
              <a:gdLst>
                <a:gd name="connsiteX0" fmla="*/ 52772 w 115699"/>
                <a:gd name="connsiteY0" fmla="*/ 0 h 109795"/>
                <a:gd name="connsiteX1" fmla="*/ 72037 w 115699"/>
                <a:gd name="connsiteY1" fmla="*/ 41290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453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290"/>
                  </a:lnTo>
                  <a:lnTo>
                    <a:pt x="115700" y="50570"/>
                  </a:lnTo>
                  <a:lnTo>
                    <a:pt x="84183" y="68400"/>
                  </a:lnTo>
                  <a:lnTo>
                    <a:pt x="101983" y="109795"/>
                  </a:lnTo>
                  <a:lnTo>
                    <a:pt x="63033" y="79766"/>
                  </a:lnTo>
                  <a:lnTo>
                    <a:pt x="30155" y="96344"/>
                  </a:lnTo>
                  <a:lnTo>
                    <a:pt x="37799" y="59433"/>
                  </a:lnTo>
                  <a:lnTo>
                    <a:pt x="0" y="27840"/>
                  </a:lnTo>
                  <a:lnTo>
                    <a:pt x="43453" y="35660"/>
                  </a:lnTo>
                  <a:lnTo>
                    <a:pt x="52772" y="0"/>
                  </a:lnTo>
                  <a:close/>
                </a:path>
              </a:pathLst>
            </a:custGeom>
            <a:solidFill>
              <a:srgbClr val="FFCC00"/>
            </a:solidFill>
            <a:ln w="10453" cap="flat">
              <a:noFill/>
              <a:prstDash val="solid"/>
              <a:miter/>
            </a:ln>
          </p:spPr>
          <p:txBody>
            <a:bodyPr rtlCol="0" anchor="ctr"/>
            <a:lstStyle/>
            <a:p>
              <a:endParaRPr lang="x-none"/>
            </a:p>
          </p:txBody>
        </p:sp>
        <p:sp>
          <p:nvSpPr>
            <p:cNvPr id="40" name="Freeform 39">
              <a:extLst>
                <a:ext uri="{FF2B5EF4-FFF2-40B4-BE49-F238E27FC236}">
                  <a16:creationId xmlns:a16="http://schemas.microsoft.com/office/drawing/2014/main" xmlns="" id="{72E3056A-D243-8188-F5EF-ECE42885C170}"/>
                </a:ext>
              </a:extLst>
            </p:cNvPr>
            <p:cNvSpPr/>
            <p:nvPr/>
          </p:nvSpPr>
          <p:spPr>
            <a:xfrm>
              <a:off x="9874974" y="6215810"/>
              <a:ext cx="125751" cy="120221"/>
            </a:xfrm>
            <a:custGeom>
              <a:avLst/>
              <a:gdLst>
                <a:gd name="connsiteX0" fmla="*/ 57483 w 125751"/>
                <a:gd name="connsiteY0" fmla="*/ 0 h 120221"/>
                <a:gd name="connsiteX1" fmla="*/ 78215 w 125751"/>
                <a:gd name="connsiteY1" fmla="*/ 45253 h 120221"/>
                <a:gd name="connsiteX2" fmla="*/ 125751 w 125751"/>
                <a:gd name="connsiteY2" fmla="*/ 56514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956 h 120221"/>
                <a:gd name="connsiteX7" fmla="*/ 41044 w 125751"/>
                <a:gd name="connsiteY7" fmla="*/ 64021 h 120221"/>
                <a:gd name="connsiteX8" fmla="*/ 0 w 125751"/>
                <a:gd name="connsiteY8" fmla="*/ 28882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253"/>
                  </a:lnTo>
                  <a:lnTo>
                    <a:pt x="125751" y="56514"/>
                  </a:lnTo>
                  <a:lnTo>
                    <a:pt x="91303" y="74865"/>
                  </a:lnTo>
                  <a:lnTo>
                    <a:pt x="110569" y="120222"/>
                  </a:lnTo>
                  <a:lnTo>
                    <a:pt x="68373" y="86647"/>
                  </a:lnTo>
                  <a:lnTo>
                    <a:pt x="32563" y="103956"/>
                  </a:lnTo>
                  <a:lnTo>
                    <a:pt x="41044" y="64021"/>
                  </a:lnTo>
                  <a:lnTo>
                    <a:pt x="0" y="28882"/>
                  </a:lnTo>
                  <a:lnTo>
                    <a:pt x="47118" y="38371"/>
                  </a:lnTo>
                  <a:lnTo>
                    <a:pt x="57483" y="0"/>
                  </a:lnTo>
                  <a:close/>
                </a:path>
              </a:pathLst>
            </a:custGeom>
            <a:solidFill>
              <a:srgbClr val="FFCC00"/>
            </a:solidFill>
            <a:ln w="10453" cap="flat">
              <a:noFill/>
              <a:prstDash val="solid"/>
              <a:miter/>
            </a:ln>
          </p:spPr>
          <p:txBody>
            <a:bodyPr rtlCol="0" anchor="ctr"/>
            <a:lstStyle/>
            <a:p>
              <a:endParaRPr lang="x-none"/>
            </a:p>
          </p:txBody>
        </p:sp>
        <p:sp>
          <p:nvSpPr>
            <p:cNvPr id="41" name="Freeform 40">
              <a:extLst>
                <a:ext uri="{FF2B5EF4-FFF2-40B4-BE49-F238E27FC236}">
                  <a16:creationId xmlns:a16="http://schemas.microsoft.com/office/drawing/2014/main" xmlns="" id="{E2D93E67-FC97-A54B-E8FD-8A27A0C228A0}"/>
                </a:ext>
              </a:extLst>
            </p:cNvPr>
            <p:cNvSpPr/>
            <p:nvPr/>
          </p:nvSpPr>
          <p:spPr>
            <a:xfrm>
              <a:off x="10223120" y="6575433"/>
              <a:ext cx="83554" cy="74343"/>
            </a:xfrm>
            <a:custGeom>
              <a:avLst/>
              <a:gdLst>
                <a:gd name="connsiteX0" fmla="*/ 37694 w 83554"/>
                <a:gd name="connsiteY0" fmla="*/ 0 h 74343"/>
                <a:gd name="connsiteX1" fmla="*/ 52039 w 83554"/>
                <a:gd name="connsiteY1" fmla="*/ 27944 h 74343"/>
                <a:gd name="connsiteX2" fmla="*/ 83555 w 83554"/>
                <a:gd name="connsiteY2" fmla="*/ 32949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708 h 74343"/>
                <a:gd name="connsiteX8" fmla="*/ 0 w 83554"/>
                <a:gd name="connsiteY8" fmla="*/ 20958 h 74343"/>
                <a:gd name="connsiteX9" fmla="*/ 31412 w 83554"/>
                <a:gd name="connsiteY9" fmla="*/ 25025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949"/>
                  </a:lnTo>
                  <a:lnTo>
                    <a:pt x="61043" y="46295"/>
                  </a:lnTo>
                  <a:lnTo>
                    <a:pt x="74236" y="74344"/>
                  </a:lnTo>
                  <a:lnTo>
                    <a:pt x="45966" y="54845"/>
                  </a:lnTo>
                  <a:lnTo>
                    <a:pt x="22512" y="67462"/>
                  </a:lnTo>
                  <a:lnTo>
                    <a:pt x="27642" y="41708"/>
                  </a:lnTo>
                  <a:lnTo>
                    <a:pt x="0" y="20958"/>
                  </a:lnTo>
                  <a:lnTo>
                    <a:pt x="31412" y="25025"/>
                  </a:lnTo>
                  <a:lnTo>
                    <a:pt x="37694" y="0"/>
                  </a:lnTo>
                  <a:close/>
                </a:path>
              </a:pathLst>
            </a:custGeom>
            <a:solidFill>
              <a:srgbClr val="FFCC00"/>
            </a:solidFill>
            <a:ln w="10453" cap="flat">
              <a:noFill/>
              <a:prstDash val="solid"/>
              <a:miter/>
            </a:ln>
          </p:spPr>
          <p:txBody>
            <a:bodyPr rtlCol="0" anchor="ctr"/>
            <a:lstStyle/>
            <a:p>
              <a:endParaRPr lang="x-none"/>
            </a:p>
          </p:txBody>
        </p:sp>
        <p:sp>
          <p:nvSpPr>
            <p:cNvPr id="42" name="Freeform 41">
              <a:extLst>
                <a:ext uri="{FF2B5EF4-FFF2-40B4-BE49-F238E27FC236}">
                  <a16:creationId xmlns:a16="http://schemas.microsoft.com/office/drawing/2014/main" xmlns="" id="{E795DF84-F400-FA87-6895-D4181B674C1F}"/>
                </a:ext>
              </a:extLst>
            </p:cNvPr>
            <p:cNvSpPr/>
            <p:nvPr/>
          </p:nvSpPr>
          <p:spPr>
            <a:xfrm>
              <a:off x="10330547" y="6571471"/>
              <a:ext cx="61462" cy="53177"/>
            </a:xfrm>
            <a:custGeom>
              <a:avLst/>
              <a:gdLst>
                <a:gd name="connsiteX0" fmla="*/ 27642 w 61462"/>
                <a:gd name="connsiteY0" fmla="*/ 0 h 53177"/>
                <a:gd name="connsiteX1" fmla="*/ 38218 w 61462"/>
                <a:gd name="connsiteY1" fmla="*/ 20020 h 53177"/>
                <a:gd name="connsiteX2" fmla="*/ 61462 w 61462"/>
                <a:gd name="connsiteY2" fmla="*/ 23460 h 53177"/>
                <a:gd name="connsiteX3" fmla="*/ 44919 w 61462"/>
                <a:gd name="connsiteY3" fmla="*/ 33157 h 53177"/>
                <a:gd name="connsiteX4" fmla="*/ 54656 w 61462"/>
                <a:gd name="connsiteY4" fmla="*/ 53177 h 53177"/>
                <a:gd name="connsiteX5" fmla="*/ 33820 w 61462"/>
                <a:gd name="connsiteY5" fmla="*/ 39309 h 53177"/>
                <a:gd name="connsiteX6" fmla="*/ 16648 w 61462"/>
                <a:gd name="connsiteY6" fmla="*/ 48381 h 53177"/>
                <a:gd name="connsiteX7" fmla="*/ 20313 w 61462"/>
                <a:gd name="connsiteY7" fmla="*/ 29925 h 53177"/>
                <a:gd name="connsiteX8" fmla="*/ 0 w 61462"/>
                <a:gd name="connsiteY8" fmla="*/ 15119 h 53177"/>
                <a:gd name="connsiteX9" fmla="*/ 23035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218" y="20020"/>
                  </a:lnTo>
                  <a:lnTo>
                    <a:pt x="61462" y="23460"/>
                  </a:lnTo>
                  <a:lnTo>
                    <a:pt x="44919" y="33157"/>
                  </a:lnTo>
                  <a:lnTo>
                    <a:pt x="54656" y="53177"/>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x-none"/>
            </a:p>
          </p:txBody>
        </p:sp>
        <p:sp>
          <p:nvSpPr>
            <p:cNvPr id="43" name="Freeform 42">
              <a:extLst>
                <a:ext uri="{FF2B5EF4-FFF2-40B4-BE49-F238E27FC236}">
                  <a16:creationId xmlns:a16="http://schemas.microsoft.com/office/drawing/2014/main" xmlns="" id="{5C177837-F13A-0880-A2F9-A81DD02A3050}"/>
                </a:ext>
              </a:extLst>
            </p:cNvPr>
            <p:cNvSpPr/>
            <p:nvPr/>
          </p:nvSpPr>
          <p:spPr>
            <a:xfrm>
              <a:off x="10409286" y="6536332"/>
              <a:ext cx="61357" cy="51821"/>
            </a:xfrm>
            <a:custGeom>
              <a:avLst/>
              <a:gdLst>
                <a:gd name="connsiteX0" fmla="*/ 27538 w 61357"/>
                <a:gd name="connsiteY0" fmla="*/ 0 h 51821"/>
                <a:gd name="connsiteX1" fmla="*/ 38217 w 61357"/>
                <a:gd name="connsiteY1" fmla="*/ 19498 h 51821"/>
                <a:gd name="connsiteX2" fmla="*/ 61357 w 61357"/>
                <a:gd name="connsiteY2" fmla="*/ 22939 h 51821"/>
                <a:gd name="connsiteX3" fmla="*/ 44919 w 61357"/>
                <a:gd name="connsiteY3" fmla="*/ 32323 h 51821"/>
                <a:gd name="connsiteX4" fmla="*/ 54761 w 61357"/>
                <a:gd name="connsiteY4" fmla="*/ 51822 h 51821"/>
                <a:gd name="connsiteX5" fmla="*/ 33925 w 61357"/>
                <a:gd name="connsiteY5" fmla="*/ 38162 h 51821"/>
                <a:gd name="connsiteX6" fmla="*/ 16753 w 61357"/>
                <a:gd name="connsiteY6" fmla="*/ 46921 h 51821"/>
                <a:gd name="connsiteX7" fmla="*/ 20417 w 61357"/>
                <a:gd name="connsiteY7" fmla="*/ 28987 h 51821"/>
                <a:gd name="connsiteX8" fmla="*/ 0 w 61357"/>
                <a:gd name="connsiteY8" fmla="*/ 14493 h 51821"/>
                <a:gd name="connsiteX9" fmla="*/ 23035 w 61357"/>
                <a:gd name="connsiteY9" fmla="*/ 17309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2939"/>
                  </a:lnTo>
                  <a:lnTo>
                    <a:pt x="44919" y="32323"/>
                  </a:lnTo>
                  <a:lnTo>
                    <a:pt x="54761" y="51822"/>
                  </a:lnTo>
                  <a:lnTo>
                    <a:pt x="33925" y="38162"/>
                  </a:lnTo>
                  <a:lnTo>
                    <a:pt x="16753" y="46921"/>
                  </a:lnTo>
                  <a:lnTo>
                    <a:pt x="20417" y="28987"/>
                  </a:lnTo>
                  <a:lnTo>
                    <a:pt x="0" y="14493"/>
                  </a:lnTo>
                  <a:lnTo>
                    <a:pt x="23035" y="17309"/>
                  </a:lnTo>
                  <a:lnTo>
                    <a:pt x="27538" y="0"/>
                  </a:lnTo>
                  <a:close/>
                </a:path>
              </a:pathLst>
            </a:custGeom>
            <a:solidFill>
              <a:srgbClr val="FFCC00"/>
            </a:solidFill>
            <a:ln w="10453" cap="flat">
              <a:noFill/>
              <a:prstDash val="solid"/>
              <a:miter/>
            </a:ln>
          </p:spPr>
          <p:txBody>
            <a:bodyPr rtlCol="0" anchor="ctr"/>
            <a:lstStyle/>
            <a:p>
              <a:endParaRPr lang="x-none"/>
            </a:p>
          </p:txBody>
        </p:sp>
        <p:sp>
          <p:nvSpPr>
            <p:cNvPr id="44" name="Freeform 43">
              <a:extLst>
                <a:ext uri="{FF2B5EF4-FFF2-40B4-BE49-F238E27FC236}">
                  <a16:creationId xmlns:a16="http://schemas.microsoft.com/office/drawing/2014/main" xmlns="" id="{BBC24669-E5F8-B7D3-BDBB-08ABE4A3085D}"/>
                </a:ext>
              </a:extLst>
            </p:cNvPr>
            <p:cNvSpPr/>
            <p:nvPr/>
          </p:nvSpPr>
          <p:spPr>
            <a:xfrm>
              <a:off x="10339133" y="5962437"/>
              <a:ext cx="81670" cy="69651"/>
            </a:xfrm>
            <a:custGeom>
              <a:avLst/>
              <a:gdLst>
                <a:gd name="connsiteX0" fmla="*/ 36752 w 81670"/>
                <a:gd name="connsiteY0" fmla="*/ 0 h 69651"/>
                <a:gd name="connsiteX1" fmla="*/ 50887 w 81670"/>
                <a:gd name="connsiteY1" fmla="*/ 26380 h 69651"/>
                <a:gd name="connsiteX2" fmla="*/ 81671 w 81670"/>
                <a:gd name="connsiteY2" fmla="*/ 36598 h 69651"/>
                <a:gd name="connsiteX3" fmla="*/ 59682 w 81670"/>
                <a:gd name="connsiteY3" fmla="*/ 43584 h 69651"/>
                <a:gd name="connsiteX4" fmla="*/ 72666 w 81670"/>
                <a:gd name="connsiteY4" fmla="*/ 69652 h 69651"/>
                <a:gd name="connsiteX5" fmla="*/ 45024 w 81670"/>
                <a:gd name="connsiteY5" fmla="*/ 47859 h 69651"/>
                <a:gd name="connsiteX6" fmla="*/ 22093 w 81670"/>
                <a:gd name="connsiteY6" fmla="*/ 54220 h 69651"/>
                <a:gd name="connsiteX7" fmla="*/ 27014 w 81670"/>
                <a:gd name="connsiteY7" fmla="*/ 33366 h 69651"/>
                <a:gd name="connsiteX8" fmla="*/ 0 w 81670"/>
                <a:gd name="connsiteY8" fmla="*/ 10635 h 69651"/>
                <a:gd name="connsiteX9" fmla="*/ 30679 w 81670"/>
                <a:gd name="connsiteY9" fmla="*/ 19915 h 69651"/>
                <a:gd name="connsiteX10" fmla="*/ 36752 w 81670"/>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651">
                  <a:moveTo>
                    <a:pt x="36752" y="0"/>
                  </a:moveTo>
                  <a:lnTo>
                    <a:pt x="50887" y="26380"/>
                  </a:lnTo>
                  <a:lnTo>
                    <a:pt x="81671" y="36598"/>
                  </a:lnTo>
                  <a:lnTo>
                    <a:pt x="59682" y="43584"/>
                  </a:lnTo>
                  <a:lnTo>
                    <a:pt x="72666" y="69652"/>
                  </a:lnTo>
                  <a:lnTo>
                    <a:pt x="45024" y="47859"/>
                  </a:lnTo>
                  <a:lnTo>
                    <a:pt x="22093" y="54220"/>
                  </a:lnTo>
                  <a:lnTo>
                    <a:pt x="27014" y="33366"/>
                  </a:lnTo>
                  <a:lnTo>
                    <a:pt x="0" y="10635"/>
                  </a:lnTo>
                  <a:lnTo>
                    <a:pt x="30679" y="19915"/>
                  </a:lnTo>
                  <a:lnTo>
                    <a:pt x="36752" y="0"/>
                  </a:lnTo>
                  <a:close/>
                </a:path>
              </a:pathLst>
            </a:custGeom>
            <a:solidFill>
              <a:srgbClr val="FFCC00"/>
            </a:solidFill>
            <a:ln w="10453" cap="flat">
              <a:noFill/>
              <a:prstDash val="solid"/>
              <a:miter/>
            </a:ln>
          </p:spPr>
          <p:txBody>
            <a:bodyPr rtlCol="0" anchor="ctr"/>
            <a:lstStyle/>
            <a:p>
              <a:endParaRPr lang="x-none"/>
            </a:p>
          </p:txBody>
        </p:sp>
        <p:sp>
          <p:nvSpPr>
            <p:cNvPr id="45" name="Freeform 44">
              <a:extLst>
                <a:ext uri="{FF2B5EF4-FFF2-40B4-BE49-F238E27FC236}">
                  <a16:creationId xmlns:a16="http://schemas.microsoft.com/office/drawing/2014/main" xmlns="" id="{3B5CF3D9-FB3F-2ED6-3E4F-7B5189E7CD2B}"/>
                </a:ext>
              </a:extLst>
            </p:cNvPr>
            <p:cNvSpPr/>
            <p:nvPr/>
          </p:nvSpPr>
          <p:spPr>
            <a:xfrm>
              <a:off x="10223120" y="5916558"/>
              <a:ext cx="92873" cy="82163"/>
            </a:xfrm>
            <a:custGeom>
              <a:avLst/>
              <a:gdLst>
                <a:gd name="connsiteX0" fmla="*/ 41882 w 92873"/>
                <a:gd name="connsiteY0" fmla="*/ 0 h 82163"/>
                <a:gd name="connsiteX1" fmla="*/ 57797 w 92873"/>
                <a:gd name="connsiteY1" fmla="*/ 31072 h 82163"/>
                <a:gd name="connsiteX2" fmla="*/ 92874 w 92873"/>
                <a:gd name="connsiteY2" fmla="*/ 42750 h 82163"/>
                <a:gd name="connsiteX3" fmla="*/ 67849 w 92873"/>
                <a:gd name="connsiteY3" fmla="*/ 51405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773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1072"/>
                  </a:lnTo>
                  <a:lnTo>
                    <a:pt x="92874" y="42750"/>
                  </a:lnTo>
                  <a:lnTo>
                    <a:pt x="67849" y="51405"/>
                  </a:lnTo>
                  <a:lnTo>
                    <a:pt x="82508" y="82164"/>
                  </a:lnTo>
                  <a:lnTo>
                    <a:pt x="50992" y="56722"/>
                  </a:lnTo>
                  <a:lnTo>
                    <a:pt x="24815" y="64647"/>
                  </a:lnTo>
                  <a:lnTo>
                    <a:pt x="30574" y="39726"/>
                  </a:lnTo>
                  <a:lnTo>
                    <a:pt x="0" y="13242"/>
                  </a:lnTo>
                  <a:lnTo>
                    <a:pt x="34867" y="23773"/>
                  </a:lnTo>
                  <a:lnTo>
                    <a:pt x="41882" y="0"/>
                  </a:lnTo>
                  <a:close/>
                </a:path>
              </a:pathLst>
            </a:custGeom>
            <a:solidFill>
              <a:srgbClr val="FFCC00"/>
            </a:solidFill>
            <a:ln w="10453" cap="flat">
              <a:noFill/>
              <a:prstDash val="solid"/>
              <a:miter/>
            </a:ln>
          </p:spPr>
          <p:txBody>
            <a:bodyPr rtlCol="0" anchor="ctr"/>
            <a:lstStyle/>
            <a:p>
              <a:endParaRPr lang="x-none"/>
            </a:p>
          </p:txBody>
        </p:sp>
        <p:sp>
          <p:nvSpPr>
            <p:cNvPr id="46" name="Freeform 45">
              <a:extLst>
                <a:ext uri="{FF2B5EF4-FFF2-40B4-BE49-F238E27FC236}">
                  <a16:creationId xmlns:a16="http://schemas.microsoft.com/office/drawing/2014/main" xmlns="" id="{631195B6-102D-993F-1E25-0DA8FA4B22D2}"/>
                </a:ext>
              </a:extLst>
            </p:cNvPr>
            <p:cNvSpPr/>
            <p:nvPr/>
          </p:nvSpPr>
          <p:spPr>
            <a:xfrm>
              <a:off x="10100091" y="5910094"/>
              <a:ext cx="102820" cy="93946"/>
            </a:xfrm>
            <a:custGeom>
              <a:avLst/>
              <a:gdLst>
                <a:gd name="connsiteX0" fmla="*/ 46594 w 102820"/>
                <a:gd name="connsiteY0" fmla="*/ 0 h 93946"/>
                <a:gd name="connsiteX1" fmla="*/ 63975 w 102820"/>
                <a:gd name="connsiteY1" fmla="*/ 35451 h 93946"/>
                <a:gd name="connsiteX2" fmla="*/ 102821 w 102820"/>
                <a:gd name="connsiteY2" fmla="*/ 47859 h 93946"/>
                <a:gd name="connsiteX3" fmla="*/ 74969 w 102820"/>
                <a:gd name="connsiteY3" fmla="*/ 58703 h 93946"/>
                <a:gd name="connsiteX4" fmla="*/ 90989 w 102820"/>
                <a:gd name="connsiteY4" fmla="*/ 93946 h 93946"/>
                <a:gd name="connsiteX5" fmla="*/ 56227 w 102820"/>
                <a:gd name="connsiteY5" fmla="*/ 65481 h 93946"/>
                <a:gd name="connsiteX6" fmla="*/ 27224 w 102820"/>
                <a:gd name="connsiteY6" fmla="*/ 75491 h 93946"/>
                <a:gd name="connsiteX7" fmla="*/ 33820 w 102820"/>
                <a:gd name="connsiteY7" fmla="*/ 46400 h 93946"/>
                <a:gd name="connsiteX8" fmla="*/ 0 w 102820"/>
                <a:gd name="connsiteY8" fmla="*/ 16787 h 93946"/>
                <a:gd name="connsiteX9" fmla="*/ 38532 w 102820"/>
                <a:gd name="connsiteY9" fmla="*/ 27736 h 93946"/>
                <a:gd name="connsiteX10" fmla="*/ 46594 w 102820"/>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946">
                  <a:moveTo>
                    <a:pt x="46594" y="0"/>
                  </a:moveTo>
                  <a:lnTo>
                    <a:pt x="63975" y="35451"/>
                  </a:lnTo>
                  <a:lnTo>
                    <a:pt x="102821" y="47859"/>
                  </a:lnTo>
                  <a:lnTo>
                    <a:pt x="74969" y="58703"/>
                  </a:lnTo>
                  <a:lnTo>
                    <a:pt x="90989" y="93946"/>
                  </a:lnTo>
                  <a:lnTo>
                    <a:pt x="56227" y="65481"/>
                  </a:lnTo>
                  <a:lnTo>
                    <a:pt x="27224" y="75491"/>
                  </a:lnTo>
                  <a:lnTo>
                    <a:pt x="33820" y="46400"/>
                  </a:lnTo>
                  <a:lnTo>
                    <a:pt x="0" y="16787"/>
                  </a:lnTo>
                  <a:lnTo>
                    <a:pt x="38532" y="27736"/>
                  </a:lnTo>
                  <a:lnTo>
                    <a:pt x="46594" y="0"/>
                  </a:lnTo>
                  <a:close/>
                </a:path>
              </a:pathLst>
            </a:custGeom>
            <a:solidFill>
              <a:srgbClr val="FFCC00"/>
            </a:solidFill>
            <a:ln w="10453" cap="flat">
              <a:noFill/>
              <a:prstDash val="solid"/>
              <a:miter/>
            </a:ln>
          </p:spPr>
          <p:txBody>
            <a:bodyPr rtlCol="0" anchor="ctr"/>
            <a:lstStyle/>
            <a:p>
              <a:endParaRPr lang="x-none"/>
            </a:p>
          </p:txBody>
        </p:sp>
      </p:grpSp>
      <p:sp>
        <p:nvSpPr>
          <p:cNvPr id="2" name="Title 1">
            <a:extLst>
              <a:ext uri="{FF2B5EF4-FFF2-40B4-BE49-F238E27FC236}">
                <a16:creationId xmlns:a16="http://schemas.microsoft.com/office/drawing/2014/main" xmlns="" id="{8DD24F3D-D1BF-528A-C6C4-E172F66BC5FF}"/>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x-none" dirty="0"/>
          </a:p>
        </p:txBody>
      </p:sp>
      <p:sp>
        <p:nvSpPr>
          <p:cNvPr id="4" name="Content Placeholder 2">
            <a:extLst>
              <a:ext uri="{FF2B5EF4-FFF2-40B4-BE49-F238E27FC236}">
                <a16:creationId xmlns:a16="http://schemas.microsoft.com/office/drawing/2014/main" xmlns="" id="{E658A52C-711A-DB4F-DDED-8177C8658667}"/>
              </a:ext>
            </a:extLst>
          </p:cNvPr>
          <p:cNvSpPr>
            <a:spLocks noGrp="1"/>
          </p:cNvSpPr>
          <p:nvPr>
            <p:ph idx="11" hasCustomPrompt="1"/>
          </p:nvPr>
        </p:nvSpPr>
        <p:spPr>
          <a:xfrm>
            <a:off x="605999" y="1703197"/>
            <a:ext cx="10979999" cy="3252676"/>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61136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6972FA8-7C20-45C2-AFC9-52911B3B2893}"/>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xmlns="" id="{20EF1A67-B785-4D5F-A12D-E990A40A9CE3}"/>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xmlns="" id="{454F9605-FC4E-4324-B7D3-5E34D7EF6FD6}"/>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D9D44E9A-1816-47A7-A62B-B49215D691D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F95D7250-415C-4093-9147-6DEA6F182506}"/>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26456980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34DB578-7FC7-45C5-9330-7AB75F3A09D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xmlns="" id="{A51420EE-07A4-46DA-AEEF-E57046CD14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xmlns="" id="{2C159468-D8EF-4B26-97EF-DE8CEA56D1F4}"/>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DA128BEA-D9CD-4A7A-A793-DC3023F290E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AB8A3A34-13AA-4E43-BD70-592AE425ED5D}"/>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29168334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4B86E41-B748-43F8-B902-A6A519095C57}"/>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xmlns="" id="{366DE0D7-A9FC-4001-BB0E-03A1B325A39E}"/>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xmlns="" id="{F439AAAF-0352-482B-99F2-2382AD010E1F}"/>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xmlns="" id="{F7B6BD21-5B8A-4E71-8C49-E70F4790A0E9}"/>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6" name="Alt Bilgi Yer Tutucusu 5">
            <a:extLst>
              <a:ext uri="{FF2B5EF4-FFF2-40B4-BE49-F238E27FC236}">
                <a16:creationId xmlns:a16="http://schemas.microsoft.com/office/drawing/2014/main" xmlns="" id="{5CAB5B97-5C97-40F6-9067-77D63721BD5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C0353861-4A60-42EB-BABF-14A46F243EFF}"/>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221406163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D40D0D3-5267-454F-9CDA-B88B28241FEC}"/>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xmlns="" id="{754CE2A5-97AC-4024-8B02-B32CDE5892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xmlns="" id="{305F385B-5668-4C43-8BD9-9F6BD3A585A4}"/>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xmlns="" id="{4E9734B3-9FDC-4E3E-A3A1-88B308B38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xmlns="" id="{C3495076-5E8A-4822-A1A0-CFBF65A51AEB}"/>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xmlns="" id="{D2B7D07D-44C7-4234-B513-56879716EA9D}"/>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8" name="Alt Bilgi Yer Tutucusu 7">
            <a:extLst>
              <a:ext uri="{FF2B5EF4-FFF2-40B4-BE49-F238E27FC236}">
                <a16:creationId xmlns:a16="http://schemas.microsoft.com/office/drawing/2014/main" xmlns="" id="{A6199DEA-04DF-432B-A0F1-A3039817D70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xmlns="" id="{F85A94CA-EA4C-46F2-AC4B-7083B2C0191B}"/>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385333422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03EB63C-C3BF-4F0C-9053-0D6B7FFEDD58}"/>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xmlns="" id="{1EF04AE1-F7D1-4562-AA8B-AA7297CFEFED}"/>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4" name="Alt Bilgi Yer Tutucusu 3">
            <a:extLst>
              <a:ext uri="{FF2B5EF4-FFF2-40B4-BE49-F238E27FC236}">
                <a16:creationId xmlns:a16="http://schemas.microsoft.com/office/drawing/2014/main" xmlns="" id="{CC2306D0-8D4C-4141-9523-5B0466FE83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xmlns="" id="{9D754F88-9241-4902-A693-86136FDA2D49}"/>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130819449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4D0E1883-9460-42C6-B592-2F99D6DF9ACD}"/>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3" name="Alt Bilgi Yer Tutucusu 2">
            <a:extLst>
              <a:ext uri="{FF2B5EF4-FFF2-40B4-BE49-F238E27FC236}">
                <a16:creationId xmlns:a16="http://schemas.microsoft.com/office/drawing/2014/main" xmlns="" id="{29141998-5121-4F9C-BD7A-7BA0C30EF79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xmlns="" id="{0790E5B3-60BA-42F3-9D76-18DDA884ADE2}"/>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18234770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092B24A5-E06B-4D39-BB1C-60E3C9617A1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xmlns="" id="{1A1AE46B-FF73-4D93-9E6D-D9D751B45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xmlns="" id="{189E2FF4-3CB2-47CC-B266-07AD03A66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xmlns="" id="{9E4A1744-A88B-4A86-A87F-3DEADCAEE15E}"/>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6" name="Alt Bilgi Yer Tutucusu 5">
            <a:extLst>
              <a:ext uri="{FF2B5EF4-FFF2-40B4-BE49-F238E27FC236}">
                <a16:creationId xmlns:a16="http://schemas.microsoft.com/office/drawing/2014/main" xmlns="" id="{CF44C43C-A5BB-485E-BD7B-A996681A837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370B7CDE-F620-451C-94E3-FCD619FAA4DF}"/>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1613002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5FBB261-0146-437F-9DD4-341980D3D52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xmlns="" id="{8579F344-5D5F-4BBB-9C86-4700E0924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xmlns="" id="{8438BFE6-DF51-429C-8FF4-D208F39DD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xmlns="" id="{0ED62211-54FB-417C-89D6-E7B30B09AE2F}"/>
              </a:ext>
            </a:extLst>
          </p:cNvPr>
          <p:cNvSpPr>
            <a:spLocks noGrp="1"/>
          </p:cNvSpPr>
          <p:nvPr>
            <p:ph type="dt" sz="half" idx="10"/>
          </p:nvPr>
        </p:nvSpPr>
        <p:spPr/>
        <p:txBody>
          <a:bodyPr/>
          <a:lstStyle/>
          <a:p>
            <a:fld id="{9E7DEE57-356E-4355-AE38-6662F27A771B}" type="datetimeFigureOut">
              <a:rPr lang="tr-TR" smtClean="0"/>
              <a:pPr/>
              <a:t>5.12.2024</a:t>
            </a:fld>
            <a:endParaRPr lang="tr-TR"/>
          </a:p>
        </p:txBody>
      </p:sp>
      <p:sp>
        <p:nvSpPr>
          <p:cNvPr id="6" name="Alt Bilgi Yer Tutucusu 5">
            <a:extLst>
              <a:ext uri="{FF2B5EF4-FFF2-40B4-BE49-F238E27FC236}">
                <a16:creationId xmlns:a16="http://schemas.microsoft.com/office/drawing/2014/main" xmlns="" id="{F5CBB789-4013-4BE5-AC81-E50FADE51D2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17576767-99A3-4E4B-A6F2-47401AAFF3A5}"/>
              </a:ext>
            </a:extLst>
          </p:cNvPr>
          <p:cNvSpPr>
            <a:spLocks noGrp="1"/>
          </p:cNvSpPr>
          <p:nvPr>
            <p:ph type="sldNum" sz="quarter" idx="12"/>
          </p:nvPr>
        </p:nvSpPr>
        <p:spPr/>
        <p:txBody>
          <a:bodyPr/>
          <a:lstStyle/>
          <a:p>
            <a:fld id="{E3004953-2D99-4A21-A0D2-EFB124D3EB8E}" type="slidenum">
              <a:rPr lang="tr-TR" smtClean="0"/>
              <a:pPr/>
              <a:t>‹#›</a:t>
            </a:fld>
            <a:endParaRPr lang="tr-TR"/>
          </a:p>
        </p:txBody>
      </p:sp>
    </p:spTree>
    <p:extLst>
      <p:ext uri="{BB962C8B-B14F-4D97-AF65-F5344CB8AC3E}">
        <p14:creationId xmlns:p14="http://schemas.microsoft.com/office/powerpoint/2010/main" val="224671177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5000" b="-15000"/>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4F885A76-7B4D-4764-A717-1B7804CFB2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xmlns="" id="{2188793D-1E88-4236-82B0-66A79CC52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xmlns="" id="{0F9A24E8-DE30-43F4-9603-F8395353A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DEE57-356E-4355-AE38-6662F27A771B}" type="datetimeFigureOut">
              <a:rPr lang="tr-TR" smtClean="0"/>
              <a:pPr/>
              <a:t>5.12.2024</a:t>
            </a:fld>
            <a:endParaRPr lang="tr-TR"/>
          </a:p>
        </p:txBody>
      </p:sp>
      <p:sp>
        <p:nvSpPr>
          <p:cNvPr id="5" name="Alt Bilgi Yer Tutucusu 4">
            <a:extLst>
              <a:ext uri="{FF2B5EF4-FFF2-40B4-BE49-F238E27FC236}">
                <a16:creationId xmlns:a16="http://schemas.microsoft.com/office/drawing/2014/main" xmlns="" id="{495904DC-A107-41DE-9450-EF2DADD7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xmlns="" id="{33F9B647-8496-4FF4-B6F3-5CF136FF81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04953-2D99-4A21-A0D2-EFB124D3EB8E}" type="slidenum">
              <a:rPr lang="tr-TR" smtClean="0"/>
              <a:pPr/>
              <a:t>‹#›</a:t>
            </a:fld>
            <a:endParaRPr lang="tr-TR"/>
          </a:p>
        </p:txBody>
      </p:sp>
    </p:spTree>
    <p:extLst>
      <p:ext uri="{BB962C8B-B14F-4D97-AF65-F5344CB8AC3E}">
        <p14:creationId xmlns:p14="http://schemas.microsoft.com/office/powerpoint/2010/main" val="8319404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e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tso.org.tr/"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atso.org.tr/"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4.xml"/><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Metin kutusu 44"/>
          <p:cNvSpPr txBox="1"/>
          <p:nvPr/>
        </p:nvSpPr>
        <p:spPr>
          <a:xfrm>
            <a:off x="1765083" y="333081"/>
            <a:ext cx="9645181" cy="332990"/>
          </a:xfrm>
          <a:prstGeom prst="rect">
            <a:avLst/>
          </a:prstGeom>
          <a:noFill/>
        </p:spPr>
        <p:txBody>
          <a:bodyPr wrap="square" lIns="55449" tIns="27725" rIns="55449" bIns="27725" rtlCol="0">
            <a:spAutoFit/>
          </a:bodyPr>
          <a:lstStyle/>
          <a:p>
            <a:endParaRPr lang="tr-TR" dirty="0"/>
          </a:p>
        </p:txBody>
      </p:sp>
      <p:pic>
        <p:nvPicPr>
          <p:cNvPr id="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509" y="333081"/>
            <a:ext cx="9981571" cy="73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Metin kutusu 47"/>
          <p:cNvSpPr txBox="1"/>
          <p:nvPr/>
        </p:nvSpPr>
        <p:spPr>
          <a:xfrm>
            <a:off x="827946" y="1404212"/>
            <a:ext cx="10397473" cy="704251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5449" tIns="27725" rIns="55449" bIns="27725" rtlCol="0">
            <a:spAutoFit/>
          </a:bodyPr>
          <a:lstStyle/>
          <a:p>
            <a:pPr algn="ctr"/>
            <a:r>
              <a:rPr lang="tr-TR" sz="2800" dirty="0" smtClean="0">
                <a:solidFill>
                  <a:schemeClr val="bg1">
                    <a:lumMod val="50000"/>
                  </a:schemeClr>
                </a:solidFill>
                <a:latin typeface="Gotham Light" pitchFamily="50" charset="0"/>
              </a:rPr>
              <a:t>Antalya Ticaret ve Sanayi Odası</a:t>
            </a:r>
          </a:p>
          <a:p>
            <a:pPr algn="ctr"/>
            <a:endParaRPr lang="tr-TR" sz="2800" b="1" dirty="0" smtClean="0">
              <a:solidFill>
                <a:schemeClr val="bg1">
                  <a:lumMod val="50000"/>
                </a:schemeClr>
              </a:solidFill>
              <a:latin typeface="Gotham Light" pitchFamily="50" charset="0"/>
            </a:endParaRPr>
          </a:p>
          <a:p>
            <a:pPr algn="ctr"/>
            <a:r>
              <a:rPr lang="tr-TR" sz="2800" dirty="0">
                <a:latin typeface="Gotham Light" pitchFamily="50" charset="0"/>
              </a:rPr>
              <a:t>Antalya Ticaret ve Sanayi Odası tarafından İklim Krizine Karşı Antalya Ölçeğinde Yapılan Faaliyetler, Stratejiler ve Eylem Planları </a:t>
            </a:r>
            <a:endParaRPr lang="tr-TR" sz="2800" dirty="0" smtClean="0">
              <a:latin typeface="Gotham Light" pitchFamily="50" charset="0"/>
            </a:endParaRPr>
          </a:p>
          <a:p>
            <a:pPr algn="ctr"/>
            <a:endParaRPr lang="tr-TR" sz="2800" b="1" dirty="0" smtClean="0">
              <a:solidFill>
                <a:schemeClr val="bg1">
                  <a:lumMod val="50000"/>
                </a:schemeClr>
              </a:solidFill>
              <a:latin typeface="Gotham Light" pitchFamily="50" charset="0"/>
            </a:endParaRPr>
          </a:p>
          <a:p>
            <a:pPr algn="ctr"/>
            <a:r>
              <a:rPr lang="tr-TR" sz="2800" b="1" dirty="0" smtClean="0">
                <a:solidFill>
                  <a:schemeClr val="bg1">
                    <a:lumMod val="50000"/>
                  </a:schemeClr>
                </a:solidFill>
                <a:latin typeface="Gotham Light" pitchFamily="50" charset="0"/>
              </a:rPr>
              <a:t>PROJE </a:t>
            </a:r>
            <a:r>
              <a:rPr lang="tr-TR" sz="2800" b="1" dirty="0">
                <a:solidFill>
                  <a:schemeClr val="bg1">
                    <a:lumMod val="50000"/>
                  </a:schemeClr>
                </a:solidFill>
                <a:latin typeface="Gotham Light" pitchFamily="50" charset="0"/>
              </a:rPr>
              <a:t>GELİŞTİRME VE </a:t>
            </a:r>
            <a:r>
              <a:rPr lang="tr-TR" sz="2800" b="1" dirty="0" smtClean="0">
                <a:solidFill>
                  <a:schemeClr val="bg1">
                    <a:lumMod val="50000"/>
                  </a:schemeClr>
                </a:solidFill>
                <a:latin typeface="Gotham Light" pitchFamily="50" charset="0"/>
              </a:rPr>
              <a:t>DEVLET</a:t>
            </a:r>
          </a:p>
          <a:p>
            <a:pPr algn="ctr"/>
            <a:r>
              <a:rPr lang="tr-TR" sz="2800" b="1" dirty="0" smtClean="0">
                <a:solidFill>
                  <a:schemeClr val="bg1">
                    <a:lumMod val="50000"/>
                  </a:schemeClr>
                </a:solidFill>
                <a:latin typeface="Gotham Light" pitchFamily="50" charset="0"/>
              </a:rPr>
              <a:t> </a:t>
            </a:r>
            <a:r>
              <a:rPr lang="tr-TR" sz="2800" b="1" dirty="0">
                <a:solidFill>
                  <a:schemeClr val="bg1">
                    <a:lumMod val="50000"/>
                  </a:schemeClr>
                </a:solidFill>
                <a:latin typeface="Gotham Light" pitchFamily="50" charset="0"/>
              </a:rPr>
              <a:t>DESTEKLERİ OFİSİ </a:t>
            </a:r>
          </a:p>
          <a:p>
            <a:pPr algn="ctr"/>
            <a:endParaRPr lang="tr-TR" sz="2800" b="1" dirty="0">
              <a:solidFill>
                <a:schemeClr val="bg1">
                  <a:lumMod val="50000"/>
                </a:schemeClr>
              </a:solidFill>
              <a:latin typeface="Gotham Light" pitchFamily="50" charset="0"/>
            </a:endParaRPr>
          </a:p>
          <a:p>
            <a:pPr algn="ctr"/>
            <a:r>
              <a:rPr lang="tr-TR" sz="2800" b="1" dirty="0">
                <a:solidFill>
                  <a:schemeClr val="bg1">
                    <a:lumMod val="50000"/>
                  </a:schemeClr>
                </a:solidFill>
                <a:latin typeface="Gotham Light" pitchFamily="50" charset="0"/>
              </a:rPr>
              <a:t>Dr. ÇAĞDAŞ KIZIL </a:t>
            </a:r>
          </a:p>
          <a:p>
            <a:pPr algn="ctr"/>
            <a:endParaRPr lang="tr-TR" sz="5800" b="1" dirty="0">
              <a:solidFill>
                <a:schemeClr val="bg1">
                  <a:lumMod val="50000"/>
                </a:schemeClr>
              </a:solidFill>
            </a:endParaRPr>
          </a:p>
          <a:p>
            <a:pPr algn="ctr"/>
            <a:endParaRPr lang="tr-TR" sz="5800" dirty="0">
              <a:latin typeface="Gotham Medium"/>
            </a:endParaRPr>
          </a:p>
          <a:p>
            <a:endParaRPr lang="tr-TR" sz="5800" b="1" dirty="0">
              <a:latin typeface="Gotham-Book"/>
              <a:cs typeface="Times New Roman" panose="02020603050405020304" pitchFamily="18" charset="0"/>
            </a:endParaRPr>
          </a:p>
        </p:txBody>
      </p:sp>
      <p:sp>
        <p:nvSpPr>
          <p:cNvPr id="53" name="Metin kutusu 52"/>
          <p:cNvSpPr txBox="1"/>
          <p:nvPr/>
        </p:nvSpPr>
        <p:spPr>
          <a:xfrm>
            <a:off x="6234633" y="4340697"/>
            <a:ext cx="5406686" cy="332990"/>
          </a:xfrm>
          <a:prstGeom prst="rect">
            <a:avLst/>
          </a:prstGeom>
          <a:noFill/>
        </p:spPr>
        <p:txBody>
          <a:bodyPr wrap="square" lIns="55449" tIns="27725" rIns="55449" bIns="27725" rtlCol="0">
            <a:spAutoFit/>
          </a:bodyPr>
          <a:lstStyle/>
          <a:p>
            <a:endParaRPr lang="tr-TR" dirty="0"/>
          </a:p>
        </p:txBody>
      </p:sp>
    </p:spTree>
    <p:extLst>
      <p:ext uri="{BB962C8B-B14F-4D97-AF65-F5344CB8AC3E}">
        <p14:creationId xmlns:p14="http://schemas.microsoft.com/office/powerpoint/2010/main" val="326648953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407368" y="1689774"/>
            <a:ext cx="5400599"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tr-TR" dirty="0" smtClean="0">
                <a:latin typeface="Gotham Light" pitchFamily="50" charset="0"/>
              </a:rPr>
              <a:t>İklim odağında; sanayinin </a:t>
            </a:r>
            <a:r>
              <a:rPr lang="tr-TR" dirty="0">
                <a:latin typeface="Gotham Light" pitchFamily="50" charset="0"/>
              </a:rPr>
              <a:t>sürdürülebilir </a:t>
            </a:r>
            <a:r>
              <a:rPr lang="tr-TR" dirty="0" smtClean="0">
                <a:latin typeface="Gotham Light" pitchFamily="50" charset="0"/>
              </a:rPr>
              <a:t>dönüşümüne ve </a:t>
            </a:r>
            <a:r>
              <a:rPr lang="tr-TR" dirty="0">
                <a:latin typeface="Gotham Light" pitchFamily="50" charset="0"/>
              </a:rPr>
              <a:t>rekabetçiliğinin </a:t>
            </a:r>
            <a:r>
              <a:rPr lang="tr-TR" dirty="0" smtClean="0">
                <a:latin typeface="Gotham Light" pitchFamily="50" charset="0"/>
              </a:rPr>
              <a:t>korunmasına temiz </a:t>
            </a:r>
            <a:r>
              <a:rPr lang="tr-TR" dirty="0">
                <a:latin typeface="Gotham Light" pitchFamily="50" charset="0"/>
              </a:rPr>
              <a:t>üretim tezi </a:t>
            </a:r>
            <a:r>
              <a:rPr lang="tr-TR" dirty="0" smtClean="0">
                <a:latin typeface="Gotham Light" pitchFamily="50" charset="0"/>
              </a:rPr>
              <a:t>kapsamında yeni </a:t>
            </a:r>
            <a:r>
              <a:rPr lang="tr-TR" dirty="0">
                <a:latin typeface="Gotham Light" pitchFamily="50" charset="0"/>
              </a:rPr>
              <a:t>proje fırsatlarını tespit edip geliştirerek katkı vermek</a:t>
            </a:r>
          </a:p>
        </p:txBody>
      </p:sp>
      <p:sp>
        <p:nvSpPr>
          <p:cNvPr id="5" name="Metin kutusu 4"/>
          <p:cNvSpPr txBox="1"/>
          <p:nvPr/>
        </p:nvSpPr>
        <p:spPr>
          <a:xfrm>
            <a:off x="6600056" y="1412776"/>
            <a:ext cx="5400600"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tr-TR" dirty="0">
                <a:latin typeface="Gotham Light" pitchFamily="50" charset="0"/>
              </a:rPr>
              <a:t>Sanayide temiz üretim </a:t>
            </a:r>
            <a:r>
              <a:rPr lang="tr-TR" dirty="0" smtClean="0">
                <a:latin typeface="Gotham Light" pitchFamily="50" charset="0"/>
              </a:rPr>
              <a:t>dönüşümünü kalıcı </a:t>
            </a:r>
            <a:r>
              <a:rPr lang="tr-TR" dirty="0">
                <a:latin typeface="Gotham Light" pitchFamily="50" charset="0"/>
              </a:rPr>
              <a:t>şekilde destekleyecek finansal kurumlar için </a:t>
            </a:r>
            <a:r>
              <a:rPr lang="tr-TR" dirty="0" smtClean="0">
                <a:latin typeface="Gotham Light" pitchFamily="50" charset="0"/>
              </a:rPr>
              <a:t>kapsamlı bir </a:t>
            </a:r>
            <a:r>
              <a:rPr lang="tr-TR" dirty="0">
                <a:latin typeface="Gotham Light" pitchFamily="50" charset="0"/>
              </a:rPr>
              <a:t>proje değer zinciri yaratacak yapısal bir etki sunmak (analiz </a:t>
            </a:r>
            <a:r>
              <a:rPr lang="tr-TR" dirty="0" smtClean="0">
                <a:latin typeface="Gotham Light" pitchFamily="50" charset="0"/>
              </a:rPr>
              <a:t>ve ihtiyaç </a:t>
            </a:r>
            <a:r>
              <a:rPr lang="tr-TR" dirty="0">
                <a:latin typeface="Gotham Light" pitchFamily="50" charset="0"/>
              </a:rPr>
              <a:t>tespitinden, projelendirme ve finansmana kadar)</a:t>
            </a:r>
          </a:p>
        </p:txBody>
      </p:sp>
      <p:sp>
        <p:nvSpPr>
          <p:cNvPr id="6" name="Metin kutusu 5"/>
          <p:cNvSpPr txBox="1"/>
          <p:nvPr/>
        </p:nvSpPr>
        <p:spPr>
          <a:xfrm>
            <a:off x="767408" y="3717032"/>
            <a:ext cx="10441160" cy="20313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tr-TR" dirty="0">
              <a:latin typeface="Gotham Light" pitchFamily="50" charset="0"/>
            </a:endParaRPr>
          </a:p>
          <a:p>
            <a:r>
              <a:rPr lang="tr-TR" dirty="0">
                <a:latin typeface="Gotham Light" pitchFamily="50" charset="0"/>
              </a:rPr>
              <a:t>• </a:t>
            </a:r>
            <a:r>
              <a:rPr lang="tr-TR" b="1" dirty="0" smtClean="0">
                <a:latin typeface="Gotham Light" pitchFamily="50" charset="0"/>
              </a:rPr>
              <a:t>Düşük </a:t>
            </a:r>
            <a:r>
              <a:rPr lang="tr-TR" b="1" dirty="0">
                <a:latin typeface="Gotham Light" pitchFamily="50" charset="0"/>
              </a:rPr>
              <a:t>karbonlu ekonomiye geçiş</a:t>
            </a:r>
            <a:r>
              <a:rPr lang="tr-TR" dirty="0">
                <a:latin typeface="Gotham Light" pitchFamily="50" charset="0"/>
              </a:rPr>
              <a:t>, </a:t>
            </a:r>
            <a:r>
              <a:rPr lang="tr-TR" b="1" dirty="0">
                <a:latin typeface="Gotham Light" pitchFamily="50" charset="0"/>
              </a:rPr>
              <a:t>kaynak verimliliği</a:t>
            </a:r>
            <a:r>
              <a:rPr lang="tr-TR" dirty="0">
                <a:latin typeface="Gotham Light" pitchFamily="50" charset="0"/>
              </a:rPr>
              <a:t>, </a:t>
            </a:r>
            <a:r>
              <a:rPr lang="tr-TR" b="1" dirty="0">
                <a:latin typeface="Gotham Light" pitchFamily="50" charset="0"/>
              </a:rPr>
              <a:t>döngüsel ekonomi </a:t>
            </a:r>
            <a:r>
              <a:rPr lang="tr-TR" dirty="0">
                <a:latin typeface="Gotham Light" pitchFamily="50" charset="0"/>
              </a:rPr>
              <a:t>ve </a:t>
            </a:r>
            <a:r>
              <a:rPr lang="tr-TR" b="1" dirty="0">
                <a:latin typeface="Gotham Light" pitchFamily="50" charset="0"/>
              </a:rPr>
              <a:t>enerji verimliliği </a:t>
            </a:r>
            <a:r>
              <a:rPr lang="tr-TR" dirty="0">
                <a:latin typeface="Gotham Light" pitchFamily="50" charset="0"/>
              </a:rPr>
              <a:t>gereklilikleri </a:t>
            </a:r>
          </a:p>
          <a:p>
            <a:r>
              <a:rPr lang="tr-TR" dirty="0">
                <a:latin typeface="Gotham Light" pitchFamily="50" charset="0"/>
              </a:rPr>
              <a:t>•</a:t>
            </a:r>
            <a:r>
              <a:rPr lang="tr-TR" b="1" dirty="0">
                <a:latin typeface="Gotham Light" pitchFamily="50" charset="0"/>
              </a:rPr>
              <a:t>Avrupa Yeşil Mutabakatı -</a:t>
            </a:r>
            <a:r>
              <a:rPr lang="tr-TR" dirty="0">
                <a:latin typeface="Gotham Light" pitchFamily="50" charset="0"/>
              </a:rPr>
              <a:t>ticaret politikaları –sürdürülebilir ekonomik büyüme ihtiyacı</a:t>
            </a:r>
          </a:p>
          <a:p>
            <a:r>
              <a:rPr lang="tr-TR" dirty="0">
                <a:latin typeface="Gotham Light" pitchFamily="50" charset="0"/>
              </a:rPr>
              <a:t>•</a:t>
            </a:r>
            <a:r>
              <a:rPr lang="tr-TR" b="1" dirty="0">
                <a:latin typeface="Gotham Light" pitchFamily="50" charset="0"/>
              </a:rPr>
              <a:t>Kritik tedarik zincirlerinde yer alan ve/veya ihracatçı sanayi kuruluşlarının ticarette rekabetçiliğinin güçlendirilmesi </a:t>
            </a:r>
            <a:endParaRPr lang="tr-TR" dirty="0">
              <a:latin typeface="Gotham Light" pitchFamily="50" charset="0"/>
            </a:endParaRPr>
          </a:p>
          <a:p>
            <a:endParaRPr lang="tr-TR" dirty="0"/>
          </a:p>
        </p:txBody>
      </p:sp>
      <p:sp>
        <p:nvSpPr>
          <p:cNvPr id="7" name="Metin kutusu 6"/>
          <p:cNvSpPr txBox="1"/>
          <p:nvPr/>
        </p:nvSpPr>
        <p:spPr>
          <a:xfrm>
            <a:off x="623392" y="548680"/>
            <a:ext cx="4537268" cy="646331"/>
          </a:xfrm>
          <a:prstGeom prst="rect">
            <a:avLst/>
          </a:prstGeom>
          <a:noFill/>
        </p:spPr>
        <p:txBody>
          <a:bodyPr wrap="none" rtlCol="0">
            <a:spAutoFit/>
          </a:bodyPr>
          <a:lstStyle/>
          <a:p>
            <a:r>
              <a:rPr lang="tr-TR" sz="3600" dirty="0" smtClean="0">
                <a:latin typeface="Gotham Light" pitchFamily="50" charset="0"/>
              </a:rPr>
              <a:t>Güncel İhtiyaç Tezi </a:t>
            </a:r>
            <a:endParaRPr lang="tr-TR" sz="3600" dirty="0">
              <a:latin typeface="Gotham Light" pitchFamily="50" charset="0"/>
            </a:endParaRPr>
          </a:p>
        </p:txBody>
      </p:sp>
    </p:spTree>
    <p:extLst>
      <p:ext uri="{BB962C8B-B14F-4D97-AF65-F5344CB8AC3E}">
        <p14:creationId xmlns:p14="http://schemas.microsoft.com/office/powerpoint/2010/main" val="158366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80627"/>
            <a:ext cx="8892374" cy="67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91344" y="188640"/>
            <a:ext cx="9001000" cy="461665"/>
          </a:xfrm>
          <a:prstGeom prst="rect">
            <a:avLst/>
          </a:prstGeom>
          <a:noFill/>
        </p:spPr>
        <p:txBody>
          <a:bodyPr wrap="square" rtlCol="0">
            <a:spAutoFit/>
          </a:bodyPr>
          <a:lstStyle/>
          <a:p>
            <a:r>
              <a:rPr lang="tr-TR" sz="2400" b="1" dirty="0" smtClean="0">
                <a:solidFill>
                  <a:schemeClr val="bg1"/>
                </a:solidFill>
                <a:latin typeface="Gotham Bold" pitchFamily="50" charset="0"/>
              </a:rPr>
              <a:t>PROJE GELİŞTİRME VE DEVLET DESTEKLERİ OFİSİ </a:t>
            </a:r>
            <a:endParaRPr lang="tr-TR" sz="2400" b="1" dirty="0">
              <a:solidFill>
                <a:schemeClr val="bg1"/>
              </a:solidFill>
              <a:latin typeface="Gotham Bold" pitchFamily="50" charset="0"/>
            </a:endParaRPr>
          </a:p>
        </p:txBody>
      </p:sp>
      <p:graphicFrame>
        <p:nvGraphicFramePr>
          <p:cNvPr id="3" name="Diyagram 2"/>
          <p:cNvGraphicFramePr/>
          <p:nvPr>
            <p:extLst>
              <p:ext uri="{D42A27DB-BD31-4B8C-83A1-F6EECF244321}">
                <p14:modId xmlns:p14="http://schemas.microsoft.com/office/powerpoint/2010/main" val="2132141697"/>
              </p:ext>
            </p:extLst>
          </p:nvPr>
        </p:nvGraphicFramePr>
        <p:xfrm>
          <a:off x="-168696" y="990204"/>
          <a:ext cx="12360696" cy="514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098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5"/>
          <p:cNvGrpSpPr/>
          <p:nvPr/>
        </p:nvGrpSpPr>
        <p:grpSpPr>
          <a:xfrm>
            <a:off x="48102" y="96885"/>
            <a:ext cx="10080346" cy="792088"/>
            <a:chOff x="0" y="533400"/>
            <a:chExt cx="8686800" cy="1021373"/>
          </a:xfrm>
          <a:solidFill>
            <a:srgbClr val="00BEFF"/>
          </a:solidFill>
        </p:grpSpPr>
        <p:sp>
          <p:nvSpPr>
            <p:cNvPr id="36" name="Oval 35"/>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37"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3" name="Metin kutusu 2"/>
          <p:cNvSpPr txBox="1"/>
          <p:nvPr/>
        </p:nvSpPr>
        <p:spPr>
          <a:xfrm>
            <a:off x="118028" y="137828"/>
            <a:ext cx="9722388" cy="461665"/>
          </a:xfrm>
          <a:prstGeom prst="rect">
            <a:avLst/>
          </a:prstGeom>
          <a:noFill/>
        </p:spPr>
        <p:txBody>
          <a:bodyPr wrap="square" rtlCol="0">
            <a:spAutoFit/>
          </a:bodyPr>
          <a:lstStyle/>
          <a:p>
            <a:pPr algn="ctr"/>
            <a:r>
              <a:rPr lang="tr-TR" sz="2400" b="1" dirty="0">
                <a:solidFill>
                  <a:schemeClr val="bg1"/>
                </a:solidFill>
                <a:latin typeface="Gotham Bold" pitchFamily="50" charset="0"/>
              </a:rPr>
              <a:t>Proje Geliştirme ve Devlet Destekleri Ofisi Faaliyetleri</a:t>
            </a:r>
          </a:p>
        </p:txBody>
      </p:sp>
      <p:sp>
        <p:nvSpPr>
          <p:cNvPr id="4" name="Dikdörtgen 3"/>
          <p:cNvSpPr/>
          <p:nvPr/>
        </p:nvSpPr>
        <p:spPr>
          <a:xfrm>
            <a:off x="118028" y="1052736"/>
            <a:ext cx="11882628" cy="5463034"/>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Ø"/>
            </a:pPr>
            <a:r>
              <a:rPr lang="tr-TR" sz="2000" b="1" dirty="0">
                <a:latin typeface="Gotham Light" pitchFamily="50" charset="0"/>
              </a:rPr>
              <a:t>ATSO </a:t>
            </a:r>
            <a:r>
              <a:rPr lang="tr-TR" sz="2000" b="1" dirty="0" smtClean="0">
                <a:latin typeface="Gotham Light" pitchFamily="50" charset="0"/>
              </a:rPr>
              <a:t>üyelerine ulusal </a:t>
            </a:r>
            <a:r>
              <a:rPr lang="tr-TR" sz="2000" b="1" dirty="0">
                <a:latin typeface="Gotham Light" pitchFamily="50" charset="0"/>
              </a:rPr>
              <a:t>ve uluslararası fon, kredi, hibe ve destekleri doğrudan üyelere duyurmak, </a:t>
            </a:r>
          </a:p>
          <a:p>
            <a:pPr marL="285750" indent="-285750">
              <a:spcBef>
                <a:spcPts val="600"/>
              </a:spcBef>
              <a:spcAft>
                <a:spcPts val="600"/>
              </a:spcAft>
              <a:buFont typeface="Wingdings" panose="05000000000000000000" pitchFamily="2" charset="2"/>
              <a:buChar char="Ø"/>
            </a:pPr>
            <a:r>
              <a:rPr lang="tr-TR" sz="2000" b="1" dirty="0">
                <a:latin typeface="Gotham Light" pitchFamily="50" charset="0"/>
              </a:rPr>
              <a:t>Proje yazımı ve geliştirilmesi ile ilgili eğitimler, atölyeler, </a:t>
            </a:r>
            <a:r>
              <a:rPr lang="tr-TR" sz="2000" b="1" dirty="0" err="1">
                <a:latin typeface="Gotham Light" pitchFamily="50" charset="0"/>
              </a:rPr>
              <a:t>çalıştaylar</a:t>
            </a:r>
            <a:r>
              <a:rPr lang="tr-TR" sz="2000" b="1" dirty="0">
                <a:latin typeface="Gotham Light" pitchFamily="50" charset="0"/>
              </a:rPr>
              <a:t>, seminerler düzenlemek</a:t>
            </a:r>
            <a:r>
              <a:rPr lang="tr-TR" sz="2000" b="1" dirty="0" smtClean="0">
                <a:latin typeface="Gotham Light" pitchFamily="50" charset="0"/>
              </a:rPr>
              <a:t>,</a:t>
            </a:r>
            <a:endParaRPr lang="tr-TR" sz="2000" b="1" dirty="0">
              <a:latin typeface="Gotham Light" pitchFamily="50" charset="0"/>
            </a:endParaRPr>
          </a:p>
          <a:p>
            <a:pPr marL="285750" indent="-285750">
              <a:spcBef>
                <a:spcPts val="600"/>
              </a:spcBef>
              <a:spcAft>
                <a:spcPts val="600"/>
              </a:spcAft>
              <a:buFont typeface="Wingdings" panose="05000000000000000000" pitchFamily="2" charset="2"/>
              <a:buChar char="Ø"/>
            </a:pPr>
            <a:r>
              <a:rPr lang="tr-TR" sz="2000" b="1" dirty="0">
                <a:latin typeface="Gotham Light" pitchFamily="50" charset="0"/>
              </a:rPr>
              <a:t>F</a:t>
            </a:r>
            <a:r>
              <a:rPr lang="tr-TR" sz="2000" b="1" dirty="0" smtClean="0">
                <a:latin typeface="Gotham Light" pitchFamily="50" charset="0"/>
              </a:rPr>
              <a:t>on</a:t>
            </a:r>
            <a:r>
              <a:rPr lang="tr-TR" sz="2000" b="1" dirty="0">
                <a:latin typeface="Gotham Light" pitchFamily="50" charset="0"/>
              </a:rPr>
              <a:t>, kredi, hibe ve teşviklerden faydalanmış  kurum, kuruluş ve tüzel kişileri üyelerimiz ile bir araya getirmek</a:t>
            </a:r>
            <a:r>
              <a:rPr lang="tr-TR" sz="2000" b="1" dirty="0" smtClean="0">
                <a:latin typeface="Gotham Light" pitchFamily="50" charset="0"/>
              </a:rPr>
              <a:t>,</a:t>
            </a:r>
            <a:endParaRPr lang="tr-TR" sz="2000" b="1" dirty="0">
              <a:latin typeface="Gotham Light" pitchFamily="50" charset="0"/>
            </a:endParaRPr>
          </a:p>
          <a:p>
            <a:pPr marL="285750" indent="-285750">
              <a:spcBef>
                <a:spcPts val="600"/>
              </a:spcBef>
              <a:spcAft>
                <a:spcPts val="600"/>
              </a:spcAft>
              <a:buFont typeface="Wingdings" panose="05000000000000000000" pitchFamily="2" charset="2"/>
              <a:buChar char="Ø"/>
            </a:pPr>
            <a:r>
              <a:rPr lang="tr-TR" sz="2000" b="1" dirty="0" smtClean="0">
                <a:latin typeface="Gotham Light" pitchFamily="50" charset="0"/>
              </a:rPr>
              <a:t>İlimizde üretilen </a:t>
            </a:r>
            <a:r>
              <a:rPr lang="tr-TR" sz="2000" b="1" dirty="0">
                <a:latin typeface="Gotham Light" pitchFamily="50" charset="0"/>
              </a:rPr>
              <a:t>bilgi ve teknolojilerin ticarileşebilmesini sağlamak </a:t>
            </a:r>
            <a:r>
              <a:rPr lang="tr-TR" sz="2000" b="1" dirty="0" smtClean="0">
                <a:latin typeface="Gotham Light" pitchFamily="50" charset="0"/>
              </a:rPr>
              <a:t>için bu </a:t>
            </a:r>
            <a:r>
              <a:rPr lang="tr-TR" sz="2000" b="1" dirty="0">
                <a:latin typeface="Gotham Light" pitchFamily="50" charset="0"/>
              </a:rPr>
              <a:t>çalışmaları üyelerimiz ile bir araya getirmek, işbirliği kültürünü </a:t>
            </a:r>
            <a:r>
              <a:rPr lang="tr-TR" sz="2000" b="1" dirty="0" smtClean="0">
                <a:latin typeface="Gotham Light" pitchFamily="50" charset="0"/>
              </a:rPr>
              <a:t>yaygınlaştırmak</a:t>
            </a:r>
            <a:endParaRPr lang="tr-TR" sz="2000" b="1" dirty="0">
              <a:latin typeface="Gotham Light" pitchFamily="50" charset="0"/>
            </a:endParaRPr>
          </a:p>
          <a:p>
            <a:pPr marL="285750" indent="-285750">
              <a:spcBef>
                <a:spcPts val="600"/>
              </a:spcBef>
              <a:spcAft>
                <a:spcPts val="600"/>
              </a:spcAft>
              <a:buFont typeface="Wingdings" panose="05000000000000000000" pitchFamily="2" charset="2"/>
              <a:buChar char="Ø"/>
            </a:pPr>
            <a:r>
              <a:rPr lang="tr-TR" sz="2000" b="1" dirty="0">
                <a:latin typeface="Gotham Light" pitchFamily="50" charset="0"/>
              </a:rPr>
              <a:t>ATSO bünyesinde yenilikçi </a:t>
            </a:r>
            <a:r>
              <a:rPr lang="tr-TR" sz="2000" b="1" dirty="0" smtClean="0">
                <a:latin typeface="Gotham Light" pitchFamily="50" charset="0"/>
              </a:rPr>
              <a:t>iş ve  </a:t>
            </a:r>
            <a:r>
              <a:rPr lang="tr-TR" sz="2000" b="1" dirty="0">
                <a:latin typeface="Gotham Light" pitchFamily="50" charset="0"/>
              </a:rPr>
              <a:t>proje geliştirme </a:t>
            </a:r>
            <a:r>
              <a:rPr lang="tr-TR" sz="2000" b="1" dirty="0" smtClean="0">
                <a:latin typeface="Gotham Light" pitchFamily="50" charset="0"/>
              </a:rPr>
              <a:t>faaliyetlerini yerine getirmek</a:t>
            </a:r>
          </a:p>
          <a:p>
            <a:pPr marL="285750" indent="-285750">
              <a:spcBef>
                <a:spcPts val="600"/>
              </a:spcBef>
              <a:spcAft>
                <a:spcPts val="600"/>
              </a:spcAft>
              <a:buFont typeface="Wingdings" panose="05000000000000000000" pitchFamily="2" charset="2"/>
              <a:buChar char="Ø"/>
            </a:pPr>
            <a:r>
              <a:rPr lang="tr-TR" sz="2000" b="1" dirty="0" err="1">
                <a:latin typeface="Gotham Light" pitchFamily="50" charset="0"/>
              </a:rPr>
              <a:t>ATSO</a:t>
            </a:r>
            <a:r>
              <a:rPr lang="tr-TR" sz="2000" b="1" dirty="0">
                <a:latin typeface="Gotham Light" pitchFamily="50" charset="0"/>
              </a:rPr>
              <a:t> üyelerinin muhtemel yaşadıkları problemlerin çözülmesi için bilim insanı, teknoloji transfer uzmanı, </a:t>
            </a:r>
            <a:r>
              <a:rPr lang="tr-TR" sz="2000" b="1" dirty="0" err="1">
                <a:latin typeface="Gotham Light" pitchFamily="50" charset="0"/>
              </a:rPr>
              <a:t>inovasyon</a:t>
            </a:r>
            <a:r>
              <a:rPr lang="tr-TR" sz="2000" b="1" dirty="0">
                <a:latin typeface="Gotham Light" pitchFamily="50" charset="0"/>
              </a:rPr>
              <a:t> geliştirici ve girişimciler ile çözüm havuzu oluşturmak</a:t>
            </a:r>
          </a:p>
          <a:p>
            <a:pPr marL="285750" indent="-285750">
              <a:buFont typeface="Wingdings" panose="05000000000000000000" pitchFamily="2" charset="2"/>
              <a:buChar char="Ø"/>
            </a:pPr>
            <a:endParaRPr lang="tr-TR" dirty="0">
              <a:latin typeface="Gotham Light" pitchFamily="50" charset="0"/>
            </a:endParaRPr>
          </a:p>
          <a:p>
            <a:endParaRPr lang="tr-TR" dirty="0" smtClean="0"/>
          </a:p>
          <a:p>
            <a:endParaRPr lang="tr-TR" dirty="0"/>
          </a:p>
        </p:txBody>
      </p:sp>
      <p:sp>
        <p:nvSpPr>
          <p:cNvPr id="2" name="Metin kutusu 1"/>
          <p:cNvSpPr txBox="1"/>
          <p:nvPr/>
        </p:nvSpPr>
        <p:spPr>
          <a:xfrm>
            <a:off x="911424" y="5734997"/>
            <a:ext cx="1015312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dirty="0" smtClean="0">
                <a:latin typeface="Gotham Light" pitchFamily="50" charset="0"/>
              </a:rPr>
              <a:t>Bu birim özellikle, iklim teknolojilerinin yaygınlaştırılması olmak üzere üyelerimizin ve girişimcilerin teknoloji ve </a:t>
            </a:r>
            <a:r>
              <a:rPr lang="tr-TR" dirty="0" err="1" smtClean="0">
                <a:latin typeface="Gotham Light" pitchFamily="50" charset="0"/>
              </a:rPr>
              <a:t>inovasyon</a:t>
            </a:r>
            <a:r>
              <a:rPr lang="tr-TR" dirty="0" smtClean="0">
                <a:latin typeface="Gotham Light" pitchFamily="50" charset="0"/>
              </a:rPr>
              <a:t> geliştirmek için ihtiyaç duydukları hibe ve teşviklere erişimde </a:t>
            </a:r>
            <a:r>
              <a:rPr lang="tr-TR" dirty="0" err="1" smtClean="0">
                <a:latin typeface="Gotham Light" pitchFamily="50" charset="0"/>
              </a:rPr>
              <a:t>mentörlük</a:t>
            </a:r>
            <a:r>
              <a:rPr lang="tr-TR" dirty="0" smtClean="0">
                <a:latin typeface="Gotham Light" pitchFamily="50" charset="0"/>
              </a:rPr>
              <a:t> faaliyeti yürütmektedir. </a:t>
            </a:r>
            <a:endParaRPr lang="tr-TR" dirty="0">
              <a:latin typeface="Gotham Light" pitchFamily="50" charset="0"/>
            </a:endParaRPr>
          </a:p>
        </p:txBody>
      </p:sp>
    </p:spTree>
    <p:extLst>
      <p:ext uri="{BB962C8B-B14F-4D97-AF65-F5344CB8AC3E}">
        <p14:creationId xmlns:p14="http://schemas.microsoft.com/office/powerpoint/2010/main" val="3075686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774"/>
          <a:stretch/>
        </p:blipFill>
        <p:spPr bwMode="auto">
          <a:xfrm>
            <a:off x="-1176" y="746211"/>
            <a:ext cx="11496601" cy="56200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5"/>
          <p:cNvGrpSpPr/>
          <p:nvPr/>
        </p:nvGrpSpPr>
        <p:grpSpPr>
          <a:xfrm>
            <a:off x="0" y="-27384"/>
            <a:ext cx="8686800" cy="803981"/>
            <a:chOff x="0" y="533400"/>
            <a:chExt cx="8686800" cy="1021373"/>
          </a:xfrm>
          <a:solidFill>
            <a:srgbClr val="00BEFF"/>
          </a:solidFill>
        </p:grpSpPr>
        <p:sp>
          <p:nvSpPr>
            <p:cNvPr id="15" name="Oval 14"/>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6"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 name="Metin kutusu 1"/>
          <p:cNvSpPr txBox="1"/>
          <p:nvPr/>
        </p:nvSpPr>
        <p:spPr>
          <a:xfrm>
            <a:off x="203131" y="253377"/>
            <a:ext cx="7938029" cy="523220"/>
          </a:xfrm>
          <a:prstGeom prst="rect">
            <a:avLst/>
          </a:prstGeom>
          <a:noFill/>
        </p:spPr>
        <p:txBody>
          <a:bodyPr wrap="square" rtlCol="0">
            <a:spAutoFit/>
          </a:bodyPr>
          <a:lstStyle/>
          <a:p>
            <a:pPr algn="ctr"/>
            <a:r>
              <a:rPr lang="tr-TR" sz="2800" b="1" dirty="0" smtClean="0">
                <a:solidFill>
                  <a:schemeClr val="bg1"/>
                </a:solidFill>
              </a:rPr>
              <a:t>Ulusal Paydaşlar ve Çözüm Ortakları </a:t>
            </a:r>
            <a:endParaRPr lang="tr-TR" sz="2800" dirty="0">
              <a:solidFill>
                <a:schemeClr val="bg1"/>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6259207"/>
            <a:ext cx="84010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840" y="969342"/>
            <a:ext cx="2883072" cy="13577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496" y="4206306"/>
            <a:ext cx="1804354" cy="19635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7808" y="4371175"/>
            <a:ext cx="1991737" cy="163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0336" y="3455468"/>
            <a:ext cx="1726614" cy="191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392" y="1076422"/>
            <a:ext cx="1392210" cy="139221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6803" y="1498393"/>
            <a:ext cx="2762250" cy="1657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5785" y="2881846"/>
            <a:ext cx="1659664" cy="165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2597" y="1097675"/>
            <a:ext cx="1698490" cy="169849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807" y="2780927"/>
            <a:ext cx="1425379" cy="142537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74844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p:cNvGrpSpPr/>
          <p:nvPr/>
        </p:nvGrpSpPr>
        <p:grpSpPr>
          <a:xfrm>
            <a:off x="0" y="-27384"/>
            <a:ext cx="8686800" cy="1021373"/>
            <a:chOff x="0" y="533400"/>
            <a:chExt cx="8686800" cy="1021373"/>
          </a:xfrm>
          <a:solidFill>
            <a:srgbClr val="00BEFF"/>
          </a:solidFill>
        </p:grpSpPr>
        <p:sp>
          <p:nvSpPr>
            <p:cNvPr id="15" name="Oval 14"/>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6"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 name="Metin kutusu 1"/>
          <p:cNvSpPr txBox="1"/>
          <p:nvPr/>
        </p:nvSpPr>
        <p:spPr>
          <a:xfrm>
            <a:off x="238083" y="188640"/>
            <a:ext cx="7938029" cy="523220"/>
          </a:xfrm>
          <a:prstGeom prst="rect">
            <a:avLst/>
          </a:prstGeom>
          <a:noFill/>
        </p:spPr>
        <p:txBody>
          <a:bodyPr wrap="square" rtlCol="0">
            <a:spAutoFit/>
          </a:bodyPr>
          <a:lstStyle/>
          <a:p>
            <a:r>
              <a:rPr lang="tr-TR" sz="2800" b="1" dirty="0" smtClean="0">
                <a:solidFill>
                  <a:schemeClr val="bg1"/>
                </a:solidFill>
              </a:rPr>
              <a:t>ATSO AB PROJE OFİSİ </a:t>
            </a:r>
            <a:endParaRPr lang="tr-TR" sz="2800"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196752"/>
            <a:ext cx="4924425"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325" y="1316252"/>
            <a:ext cx="3580950" cy="26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083" y="4221088"/>
            <a:ext cx="5295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6259207"/>
            <a:ext cx="84010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6384032" y="4221088"/>
            <a:ext cx="5146537" cy="369332"/>
          </a:xfrm>
          <a:prstGeom prst="rect">
            <a:avLst/>
          </a:prstGeom>
          <a:noFill/>
        </p:spPr>
        <p:txBody>
          <a:bodyPr wrap="none" rtlCol="0">
            <a:spAutoFit/>
          </a:bodyPr>
          <a:lstStyle/>
          <a:p>
            <a:r>
              <a:rPr lang="tr-TR" dirty="0" smtClean="0">
                <a:latin typeface="Gotham Light" pitchFamily="50" charset="0"/>
              </a:rPr>
              <a:t>Yeşil, Turuncu, Kırmızı, Mavi  ve Beyaz Masa </a:t>
            </a:r>
            <a:endParaRPr lang="tr-TR" dirty="0">
              <a:latin typeface="Gotham Light" pitchFamily="50" charset="0"/>
            </a:endParaRPr>
          </a:p>
        </p:txBody>
      </p:sp>
    </p:spTree>
    <p:extLst>
      <p:ext uri="{BB962C8B-B14F-4D97-AF65-F5344CB8AC3E}">
        <p14:creationId xmlns:p14="http://schemas.microsoft.com/office/powerpoint/2010/main" val="3176679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5"/>
          <p:cNvGrpSpPr/>
          <p:nvPr/>
        </p:nvGrpSpPr>
        <p:grpSpPr>
          <a:xfrm>
            <a:off x="0" y="-27384"/>
            <a:ext cx="8686800" cy="1021373"/>
            <a:chOff x="0" y="533400"/>
            <a:chExt cx="8686800" cy="1021373"/>
          </a:xfrm>
          <a:solidFill>
            <a:srgbClr val="00BEFF"/>
          </a:solidFill>
        </p:grpSpPr>
        <p:sp>
          <p:nvSpPr>
            <p:cNvPr id="36" name="Oval 35"/>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37"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3" name="Metin kutusu 2"/>
          <p:cNvSpPr txBox="1"/>
          <p:nvPr/>
        </p:nvSpPr>
        <p:spPr>
          <a:xfrm>
            <a:off x="119336" y="116632"/>
            <a:ext cx="8352928" cy="461665"/>
          </a:xfrm>
          <a:prstGeom prst="rect">
            <a:avLst/>
          </a:prstGeom>
          <a:noFill/>
        </p:spPr>
        <p:txBody>
          <a:bodyPr wrap="square" rtlCol="0">
            <a:spAutoFit/>
          </a:bodyPr>
          <a:lstStyle/>
          <a:p>
            <a:pPr algn="ctr"/>
            <a:r>
              <a:rPr lang="tr-TR" sz="2400" dirty="0" smtClean="0">
                <a:solidFill>
                  <a:schemeClr val="bg1"/>
                </a:solidFill>
                <a:latin typeface="Gotham Medium" pitchFamily="50" charset="0"/>
              </a:rPr>
              <a:t>TÜBİTAK PROJELERİ </a:t>
            </a:r>
            <a:endParaRPr lang="tr-TR" sz="2400" dirty="0">
              <a:solidFill>
                <a:schemeClr val="bg1"/>
              </a:solidFill>
              <a:latin typeface="Gotham Medium" pitchFamily="50"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384848"/>
            <a:ext cx="3024336" cy="1008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953" y="1325020"/>
            <a:ext cx="2957950" cy="97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484" y="1384848"/>
            <a:ext cx="3528392" cy="117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22" y="4314930"/>
            <a:ext cx="3240360"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748" y="2708920"/>
            <a:ext cx="3240360"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3328" y="4098906"/>
            <a:ext cx="3715206" cy="1238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4098906"/>
            <a:ext cx="25922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Dikdörtgen 1"/>
          <p:cNvSpPr/>
          <p:nvPr/>
        </p:nvSpPr>
        <p:spPr>
          <a:xfrm>
            <a:off x="6908108" y="5657671"/>
            <a:ext cx="5283892" cy="923330"/>
          </a:xfrm>
          <a:prstGeom prst="rect">
            <a:avLst/>
          </a:prstGeom>
        </p:spPr>
        <p:txBody>
          <a:bodyPr wrap="square">
            <a:spAutoFit/>
          </a:bodyPr>
          <a:lstStyle/>
          <a:p>
            <a:pPr marR="45720" lvl="0">
              <a:buClr>
                <a:srgbClr val="0BD0D9"/>
              </a:buClr>
              <a:buSzPct val="95000"/>
            </a:pPr>
            <a:r>
              <a:rPr lang="tr-TR" dirty="0">
                <a:latin typeface="Constantia"/>
              </a:rPr>
              <a:t>1831 - Yeşil </a:t>
            </a:r>
            <a:r>
              <a:rPr lang="tr-TR" dirty="0" err="1">
                <a:latin typeface="Constantia"/>
              </a:rPr>
              <a:t>İnovasyon</a:t>
            </a:r>
            <a:r>
              <a:rPr lang="tr-TR" dirty="0">
                <a:latin typeface="Constantia"/>
              </a:rPr>
              <a:t> Teknoloji </a:t>
            </a:r>
            <a:r>
              <a:rPr lang="tr-TR" dirty="0" err="1">
                <a:latin typeface="Constantia"/>
              </a:rPr>
              <a:t>Mentörlük</a:t>
            </a:r>
            <a:r>
              <a:rPr lang="tr-TR" dirty="0">
                <a:latin typeface="Constantia"/>
              </a:rPr>
              <a:t> Çağrısı</a:t>
            </a:r>
          </a:p>
          <a:p>
            <a:pPr marR="45720" lvl="0">
              <a:buClr>
                <a:srgbClr val="0BD0D9"/>
              </a:buClr>
              <a:buSzPct val="95000"/>
            </a:pPr>
            <a:r>
              <a:rPr lang="tr-TR" dirty="0">
                <a:latin typeface="Constantia"/>
              </a:rPr>
              <a:t> 1832 - Sanayide Yeşil Dönüşüm Çağrısı </a:t>
            </a:r>
          </a:p>
          <a:p>
            <a:pPr marR="45720" lvl="0">
              <a:buClr>
                <a:srgbClr val="0BD0D9"/>
              </a:buClr>
              <a:buSzPct val="95000"/>
            </a:pPr>
            <a:r>
              <a:rPr lang="tr-TR" dirty="0">
                <a:latin typeface="Constantia"/>
              </a:rPr>
              <a:t> 1833 - Sayem Yeşil Dönüşüm Çağrısı</a:t>
            </a:r>
          </a:p>
        </p:txBody>
      </p:sp>
    </p:spTree>
    <p:extLst>
      <p:ext uri="{BB962C8B-B14F-4D97-AF65-F5344CB8AC3E}">
        <p14:creationId xmlns:p14="http://schemas.microsoft.com/office/powerpoint/2010/main" val="207016601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5"/>
          <p:cNvGrpSpPr/>
          <p:nvPr/>
        </p:nvGrpSpPr>
        <p:grpSpPr>
          <a:xfrm>
            <a:off x="0" y="-27384"/>
            <a:ext cx="8686800" cy="1021373"/>
            <a:chOff x="0" y="533400"/>
            <a:chExt cx="8686800" cy="1021373"/>
          </a:xfrm>
          <a:solidFill>
            <a:srgbClr val="00BEFF"/>
          </a:solidFill>
        </p:grpSpPr>
        <p:sp>
          <p:nvSpPr>
            <p:cNvPr id="36" name="Oval 35"/>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37"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3" name="Metin kutusu 2"/>
          <p:cNvSpPr txBox="1"/>
          <p:nvPr/>
        </p:nvSpPr>
        <p:spPr>
          <a:xfrm>
            <a:off x="148634" y="116632"/>
            <a:ext cx="8352928" cy="461665"/>
          </a:xfrm>
          <a:prstGeom prst="rect">
            <a:avLst/>
          </a:prstGeom>
          <a:noFill/>
        </p:spPr>
        <p:txBody>
          <a:bodyPr wrap="square" rtlCol="0">
            <a:spAutoFit/>
          </a:bodyPr>
          <a:lstStyle/>
          <a:p>
            <a:pPr algn="ctr"/>
            <a:r>
              <a:rPr lang="tr-TR" sz="2400" dirty="0" smtClean="0">
                <a:solidFill>
                  <a:schemeClr val="bg1"/>
                </a:solidFill>
                <a:latin typeface="Gotham Medium" pitchFamily="50" charset="0"/>
              </a:rPr>
              <a:t>KOSGEB PROJELERİ </a:t>
            </a:r>
            <a:endParaRPr lang="tr-TR" sz="2400" dirty="0">
              <a:solidFill>
                <a:schemeClr val="bg1"/>
              </a:solidFill>
              <a:latin typeface="Gotham Medium" pitchFamily="50"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899" y="1241543"/>
            <a:ext cx="4477802" cy="24450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22" y="1556792"/>
            <a:ext cx="5505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34" y="3378577"/>
            <a:ext cx="5501935" cy="3031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016" y="4253047"/>
            <a:ext cx="5278933" cy="1839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31905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a:extLst>
              <a:ext uri="{FF2B5EF4-FFF2-40B4-BE49-F238E27FC236}">
                <a16:creationId xmlns:a16="http://schemas.microsoft.com/office/drawing/2014/main" xmlns="" id="{A7BF6CDB-8F1C-49B3-9291-AC9B01ACBB49}"/>
              </a:ext>
            </a:extLst>
          </p:cNvPr>
          <p:cNvSpPr txBox="1">
            <a:spLocks/>
          </p:cNvSpPr>
          <p:nvPr/>
        </p:nvSpPr>
        <p:spPr>
          <a:xfrm>
            <a:off x="0" y="116632"/>
            <a:ext cx="7634064" cy="759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3200" b="1" dirty="0">
              <a:latin typeface="Times New Roman" panose="02020603050405020304" pitchFamily="18" charset="0"/>
              <a:cs typeface="Times New Roman" panose="02020603050405020304" pitchFamily="18" charset="0"/>
            </a:endParaRPr>
          </a:p>
        </p:txBody>
      </p:sp>
      <p:sp>
        <p:nvSpPr>
          <p:cNvPr id="13" name="İkizkenar Üçgen 12">
            <a:extLst>
              <a:ext uri="{FF2B5EF4-FFF2-40B4-BE49-F238E27FC236}">
                <a16:creationId xmlns:a16="http://schemas.microsoft.com/office/drawing/2014/main" xmlns="" id="{752C7F2D-D71D-43D8-AA63-1D84F8C46FC6}"/>
              </a:ext>
            </a:extLst>
          </p:cNvPr>
          <p:cNvSpPr/>
          <p:nvPr/>
        </p:nvSpPr>
        <p:spPr>
          <a:xfrm>
            <a:off x="3628428" y="1687289"/>
            <a:ext cx="3331669" cy="3613919"/>
          </a:xfrm>
          <a:prstGeom prst="triangle">
            <a:avLst>
              <a:gd name="adj" fmla="val 48771"/>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tin kutusu 13">
            <a:extLst>
              <a:ext uri="{FF2B5EF4-FFF2-40B4-BE49-F238E27FC236}">
                <a16:creationId xmlns:a16="http://schemas.microsoft.com/office/drawing/2014/main" xmlns="" id="{87943502-F0EE-4781-B606-62EC0A55D297}"/>
              </a:ext>
            </a:extLst>
          </p:cNvPr>
          <p:cNvSpPr txBox="1"/>
          <p:nvPr/>
        </p:nvSpPr>
        <p:spPr>
          <a:xfrm>
            <a:off x="4511824" y="3933056"/>
            <a:ext cx="1944216" cy="369332"/>
          </a:xfrm>
          <a:prstGeom prst="rect">
            <a:avLst/>
          </a:prstGeom>
          <a:noFill/>
        </p:spPr>
        <p:txBody>
          <a:bodyPr wrap="square" rtlCol="0">
            <a:spAutoFit/>
          </a:bodyPr>
          <a:lstStyle/>
          <a:p>
            <a:r>
              <a:rPr lang="tr-TR" b="1" dirty="0" smtClean="0">
                <a:solidFill>
                  <a:schemeClr val="accent2"/>
                </a:solidFill>
                <a:latin typeface="Gotham Light" pitchFamily="50" charset="0"/>
                <a:cs typeface="Times New Roman" panose="02020603050405020304" pitchFamily="18" charset="0"/>
              </a:rPr>
              <a:t>  </a:t>
            </a:r>
            <a:endParaRPr lang="en-US" b="1" dirty="0">
              <a:solidFill>
                <a:schemeClr val="accent2"/>
              </a:solidFill>
              <a:latin typeface="Gotham Light" pitchFamily="50" charset="0"/>
              <a:cs typeface="Times New Roman" panose="02020603050405020304" pitchFamily="18" charset="0"/>
            </a:endParaRPr>
          </a:p>
        </p:txBody>
      </p:sp>
      <p:sp>
        <p:nvSpPr>
          <p:cNvPr id="15" name="Metin kutusu 14">
            <a:extLst>
              <a:ext uri="{FF2B5EF4-FFF2-40B4-BE49-F238E27FC236}">
                <a16:creationId xmlns:a16="http://schemas.microsoft.com/office/drawing/2014/main" xmlns="" id="{ADC731F4-FC7C-470D-9B23-D5EECDE410BD}"/>
              </a:ext>
            </a:extLst>
          </p:cNvPr>
          <p:cNvSpPr txBox="1"/>
          <p:nvPr/>
        </p:nvSpPr>
        <p:spPr>
          <a:xfrm>
            <a:off x="2927648" y="1249015"/>
            <a:ext cx="6624736" cy="400110"/>
          </a:xfrm>
          <a:prstGeom prst="rect">
            <a:avLst/>
          </a:prstGeom>
          <a:noFill/>
        </p:spPr>
        <p:txBody>
          <a:bodyPr wrap="square" rtlCol="0">
            <a:spAutoFit/>
          </a:bodyPr>
          <a:lstStyle/>
          <a:p>
            <a:r>
              <a:rPr lang="tr-TR" sz="2000" b="1" dirty="0">
                <a:latin typeface="Gotham Light" pitchFamily="50" charset="0"/>
                <a:cs typeface="Times New Roman" panose="02020603050405020304" pitchFamily="18" charset="0"/>
              </a:rPr>
              <a:t>Üniversiteler, Araştırma Merkezleri, Enstitüler</a:t>
            </a:r>
            <a:endParaRPr lang="en-US" sz="2000" b="1" dirty="0">
              <a:latin typeface="Gotham Light" pitchFamily="50" charset="0"/>
              <a:cs typeface="Times New Roman" panose="02020603050405020304" pitchFamily="18" charset="0"/>
            </a:endParaRPr>
          </a:p>
        </p:txBody>
      </p:sp>
      <p:sp>
        <p:nvSpPr>
          <p:cNvPr id="16" name="Metin kutusu 15">
            <a:extLst>
              <a:ext uri="{FF2B5EF4-FFF2-40B4-BE49-F238E27FC236}">
                <a16:creationId xmlns:a16="http://schemas.microsoft.com/office/drawing/2014/main" xmlns="" id="{126BBD5E-D922-44EB-9D0E-FBA1A8E9CE75}"/>
              </a:ext>
            </a:extLst>
          </p:cNvPr>
          <p:cNvSpPr txBox="1"/>
          <p:nvPr/>
        </p:nvSpPr>
        <p:spPr>
          <a:xfrm>
            <a:off x="0" y="5656953"/>
            <a:ext cx="4176464" cy="369332"/>
          </a:xfrm>
          <a:prstGeom prst="rect">
            <a:avLst/>
          </a:prstGeom>
          <a:noFill/>
        </p:spPr>
        <p:txBody>
          <a:bodyPr wrap="square" rtlCol="0">
            <a:spAutoFit/>
          </a:bodyPr>
          <a:lstStyle/>
          <a:p>
            <a:r>
              <a:rPr lang="tr-TR" b="1" dirty="0">
                <a:latin typeface="Gotham Light" pitchFamily="50" charset="0"/>
                <a:cs typeface="Times New Roman" panose="02020603050405020304" pitchFamily="18" charset="0"/>
              </a:rPr>
              <a:t>Girişimciler </a:t>
            </a:r>
            <a:r>
              <a:rPr lang="tr-TR" b="1" dirty="0" smtClean="0">
                <a:latin typeface="Gotham Light" pitchFamily="50" charset="0"/>
                <a:cs typeface="Times New Roman" panose="02020603050405020304" pitchFamily="18" charset="0"/>
              </a:rPr>
              <a:t>(Start-</a:t>
            </a:r>
            <a:r>
              <a:rPr lang="tr-TR" b="1" dirty="0" err="1" smtClean="0">
                <a:latin typeface="Gotham Light" pitchFamily="50" charset="0"/>
                <a:cs typeface="Times New Roman" panose="02020603050405020304" pitchFamily="18" charset="0"/>
              </a:rPr>
              <a:t>Up</a:t>
            </a:r>
            <a:r>
              <a:rPr lang="tr-TR" b="1" dirty="0">
                <a:latin typeface="Gotham Light" pitchFamily="50" charset="0"/>
                <a:cs typeface="Times New Roman" panose="02020603050405020304" pitchFamily="18" charset="0"/>
              </a:rPr>
              <a:t>, Spin-</a:t>
            </a:r>
            <a:r>
              <a:rPr lang="tr-TR" b="1" dirty="0" err="1">
                <a:latin typeface="Gotham Light" pitchFamily="50" charset="0"/>
                <a:cs typeface="Times New Roman" panose="02020603050405020304" pitchFamily="18" charset="0"/>
              </a:rPr>
              <a:t>Off</a:t>
            </a:r>
            <a:r>
              <a:rPr lang="tr-TR" b="1" dirty="0">
                <a:latin typeface="Gotham Light" pitchFamily="50" charset="0"/>
                <a:cs typeface="Times New Roman" panose="02020603050405020304" pitchFamily="18" charset="0"/>
              </a:rPr>
              <a:t>)</a:t>
            </a:r>
            <a:endParaRPr lang="en-US" b="1" dirty="0">
              <a:latin typeface="Gotham Light" pitchFamily="50" charset="0"/>
              <a:cs typeface="Times New Roman" panose="02020603050405020304" pitchFamily="18" charset="0"/>
            </a:endParaRPr>
          </a:p>
        </p:txBody>
      </p:sp>
      <p:sp>
        <p:nvSpPr>
          <p:cNvPr id="17" name="Metin kutusu 16">
            <a:extLst>
              <a:ext uri="{FF2B5EF4-FFF2-40B4-BE49-F238E27FC236}">
                <a16:creationId xmlns:a16="http://schemas.microsoft.com/office/drawing/2014/main" xmlns="" id="{AECF8F14-128B-47DB-ADC4-316334B702BB}"/>
              </a:ext>
            </a:extLst>
          </p:cNvPr>
          <p:cNvSpPr txBox="1"/>
          <p:nvPr/>
        </p:nvSpPr>
        <p:spPr>
          <a:xfrm>
            <a:off x="7211072" y="5379954"/>
            <a:ext cx="4752528" cy="646331"/>
          </a:xfrm>
          <a:prstGeom prst="rect">
            <a:avLst/>
          </a:prstGeom>
          <a:noFill/>
        </p:spPr>
        <p:txBody>
          <a:bodyPr wrap="square" rtlCol="0">
            <a:spAutoFit/>
          </a:bodyPr>
          <a:lstStyle/>
          <a:p>
            <a:r>
              <a:rPr lang="tr-TR" b="1" dirty="0" smtClean="0">
                <a:latin typeface="Gotham Light" pitchFamily="50" charset="0"/>
                <a:cs typeface="Times New Roman" panose="02020603050405020304" pitchFamily="18" charset="0"/>
              </a:rPr>
              <a:t>Ar-Ge Firmaları (Yüksek/Orta-Yüksek Teknoloji NACE kodlu Firmalar)</a:t>
            </a:r>
            <a:endParaRPr lang="tr-TR" b="1" dirty="0">
              <a:latin typeface="Gotham Light" pitchFamily="50" charset="0"/>
              <a:cs typeface="Times New Roman" panose="02020603050405020304" pitchFamily="18" charset="0"/>
            </a:endParaRPr>
          </a:p>
        </p:txBody>
      </p:sp>
      <p:grpSp>
        <p:nvGrpSpPr>
          <p:cNvPr id="12" name="Group 5"/>
          <p:cNvGrpSpPr/>
          <p:nvPr/>
        </p:nvGrpSpPr>
        <p:grpSpPr>
          <a:xfrm>
            <a:off x="16455" y="72394"/>
            <a:ext cx="8887857" cy="848094"/>
            <a:chOff x="0" y="533400"/>
            <a:chExt cx="8686800" cy="1021373"/>
          </a:xfrm>
          <a:solidFill>
            <a:srgbClr val="00BEFF"/>
          </a:solidFill>
        </p:grpSpPr>
        <p:sp>
          <p:nvSpPr>
            <p:cNvPr id="18" name="Oval 17"/>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9"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 name="Metin kutusu 1"/>
          <p:cNvSpPr txBox="1"/>
          <p:nvPr/>
        </p:nvSpPr>
        <p:spPr>
          <a:xfrm>
            <a:off x="10483" y="162823"/>
            <a:ext cx="7824192" cy="584775"/>
          </a:xfrm>
          <a:prstGeom prst="rect">
            <a:avLst/>
          </a:prstGeom>
          <a:noFill/>
        </p:spPr>
        <p:txBody>
          <a:bodyPr wrap="square" rtlCol="0">
            <a:spAutoFit/>
          </a:bodyPr>
          <a:lstStyle/>
          <a:p>
            <a:r>
              <a:rPr lang="tr-TR" sz="3200" b="1" dirty="0" smtClean="0">
                <a:solidFill>
                  <a:schemeClr val="bg1"/>
                </a:solidFill>
              </a:rPr>
              <a:t>Proje ve İş Geliştirme  </a:t>
            </a:r>
            <a:r>
              <a:rPr lang="tr-TR" sz="3200" b="1" dirty="0">
                <a:solidFill>
                  <a:schemeClr val="bg1"/>
                </a:solidFill>
              </a:rPr>
              <a:t>Model Önerisi</a:t>
            </a:r>
            <a:endParaRPr lang="tr-TR" sz="3200" dirty="0">
              <a:solidFill>
                <a:schemeClr val="bg1"/>
              </a:solidFill>
            </a:endParaRPr>
          </a:p>
        </p:txBody>
      </p:sp>
      <p:sp>
        <p:nvSpPr>
          <p:cNvPr id="3" name="İkizkenar Üçgen 2"/>
          <p:cNvSpPr/>
          <p:nvPr/>
        </p:nvSpPr>
        <p:spPr>
          <a:xfrm>
            <a:off x="3256076" y="1687289"/>
            <a:ext cx="3951882" cy="3882104"/>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0" name="Metin kutusu 9"/>
          <p:cNvSpPr txBox="1"/>
          <p:nvPr/>
        </p:nvSpPr>
        <p:spPr>
          <a:xfrm>
            <a:off x="4367808" y="3573016"/>
            <a:ext cx="1944216" cy="369332"/>
          </a:xfrm>
          <a:prstGeom prst="rect">
            <a:avLst/>
          </a:prstGeom>
          <a:noFill/>
        </p:spPr>
        <p:txBody>
          <a:bodyPr wrap="square" rtlCol="0">
            <a:spAutoFit/>
          </a:bodyPr>
          <a:lstStyle/>
          <a:p>
            <a:r>
              <a:rPr lang="tr-TR" b="1" dirty="0" smtClean="0">
                <a:solidFill>
                  <a:schemeClr val="bg1"/>
                </a:solidFill>
                <a:latin typeface="Gotham Light" pitchFamily="50" charset="0"/>
              </a:rPr>
              <a:t>ATSO Üyeleri </a:t>
            </a:r>
            <a:endParaRPr lang="tr-TR" b="1" dirty="0">
              <a:solidFill>
                <a:schemeClr val="bg1"/>
              </a:solidFill>
              <a:latin typeface="Gotham Light" pitchFamily="50" charset="0"/>
            </a:endParaRPr>
          </a:p>
        </p:txBody>
      </p:sp>
    </p:spTree>
    <p:extLst>
      <p:ext uri="{BB962C8B-B14F-4D97-AF65-F5344CB8AC3E}">
        <p14:creationId xmlns:p14="http://schemas.microsoft.com/office/powerpoint/2010/main" val="2364304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20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kizil\Desktop\ATSO-Antalya OSB PROJE PAZ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25135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İçerik Yer Tutucusu 2"/>
          <p:cNvSpPr>
            <a:spLocks noGrp="1"/>
          </p:cNvSpPr>
          <p:nvPr>
            <p:ph idx="1"/>
          </p:nvPr>
        </p:nvSpPr>
        <p:spPr>
          <a:xfrm>
            <a:off x="609600" y="1412876"/>
            <a:ext cx="10972800" cy="4968875"/>
          </a:xfrm>
          <a:ln>
            <a:solidFill>
              <a:schemeClr val="bg2">
                <a:lumMod val="60000"/>
                <a:lumOff val="40000"/>
              </a:schemeClr>
            </a:solidFill>
          </a:ln>
        </p:spPr>
        <p:txBody>
          <a:bodyPr/>
          <a:lstStyle/>
          <a:p>
            <a:pPr>
              <a:defRPr/>
            </a:pPr>
            <a:r>
              <a:rPr lang="tr-TR" altLang="tr-TR" sz="2000" b="1" i="1" dirty="0" smtClean="0"/>
              <a:t>Sürdürülebilir Akıllı Şehirler ve İklim Değişikliğine Dirençli Kentler: </a:t>
            </a:r>
          </a:p>
          <a:p>
            <a:pPr>
              <a:buFont typeface="Wingdings" pitchFamily="2" charset="2"/>
              <a:buChar char="ü"/>
              <a:defRPr/>
            </a:pPr>
            <a:r>
              <a:rPr lang="tr-TR" altLang="tr-TR" sz="1800" b="1" dirty="0"/>
              <a:t> </a:t>
            </a:r>
            <a:r>
              <a:rPr lang="tr-TR" altLang="tr-TR" sz="1800" dirty="0" smtClean="0"/>
              <a:t>Akıllı ulaşım, akıllı enerji, akıllı bina, akıllı sağlık, akıllı üretim teknolojileri,  tüm diğer akıllı uygulamalar</a:t>
            </a:r>
          </a:p>
          <a:p>
            <a:pPr>
              <a:buFont typeface="Wingdings" pitchFamily="2" charset="2"/>
              <a:buChar char="ü"/>
              <a:defRPr/>
            </a:pPr>
            <a:r>
              <a:rPr lang="tr-TR" altLang="tr-TR" sz="1800" dirty="0" smtClean="0"/>
              <a:t> Yeni Nesil </a:t>
            </a:r>
            <a:r>
              <a:rPr lang="tr-TR" altLang="tr-TR" sz="1800" dirty="0" err="1" smtClean="0"/>
              <a:t>Fotovoltatik</a:t>
            </a:r>
            <a:r>
              <a:rPr lang="tr-TR" altLang="tr-TR" sz="1800" dirty="0" smtClean="0"/>
              <a:t> Hücre Panel ve Sistem Teknolojileri</a:t>
            </a:r>
          </a:p>
          <a:p>
            <a:pPr>
              <a:buFont typeface="Wingdings" pitchFamily="2" charset="2"/>
              <a:buChar char="ü"/>
              <a:defRPr/>
            </a:pPr>
            <a:r>
              <a:rPr lang="tr-TR" altLang="tr-TR" sz="1800" dirty="0" smtClean="0"/>
              <a:t> Yeni Nesil Yenilenebilir Enerji Teknolojileri (Akıntı, Dalga, Jeotermal ve Güneş)</a:t>
            </a:r>
          </a:p>
          <a:p>
            <a:pPr>
              <a:buFont typeface="Wingdings" pitchFamily="2" charset="2"/>
              <a:buChar char="ü"/>
              <a:defRPr/>
            </a:pPr>
            <a:r>
              <a:rPr lang="tr-TR" altLang="tr-TR" sz="1800" dirty="0" smtClean="0"/>
              <a:t> Enerji verimliliğini arttıran uygulamalar, sistemler ve malzemeler</a:t>
            </a:r>
          </a:p>
          <a:p>
            <a:pPr>
              <a:buFont typeface="Wingdings" pitchFamily="2" charset="2"/>
              <a:buChar char="ü"/>
              <a:defRPr/>
            </a:pPr>
            <a:r>
              <a:rPr lang="tr-TR" altLang="tr-TR" sz="1800" dirty="0" smtClean="0"/>
              <a:t> Enerji Yoğunluğu Yüksek Batarya Hücre, Yönetim Sistemi ve Geri Dönüşüm     Teknolojileri</a:t>
            </a:r>
          </a:p>
          <a:p>
            <a:pPr>
              <a:buFont typeface="Wingdings" pitchFamily="2" charset="2"/>
              <a:buChar char="ü"/>
              <a:defRPr/>
            </a:pPr>
            <a:r>
              <a:rPr lang="tr-TR" altLang="tr-TR" sz="1800" dirty="0" smtClean="0"/>
              <a:t> Güç Yoğunluğu Yüksek </a:t>
            </a:r>
            <a:r>
              <a:rPr lang="tr-TR" altLang="tr-TR" sz="1800" dirty="0" err="1" smtClean="0"/>
              <a:t>Süperkapasitörlerin</a:t>
            </a:r>
            <a:r>
              <a:rPr lang="tr-TR" altLang="tr-TR" sz="1800" dirty="0" smtClean="0"/>
              <a:t> Geliştirilmesi</a:t>
            </a:r>
          </a:p>
          <a:p>
            <a:pPr>
              <a:buFont typeface="Wingdings" pitchFamily="2" charset="2"/>
              <a:buChar char="ü"/>
              <a:defRPr/>
            </a:pPr>
            <a:r>
              <a:rPr lang="tr-TR" altLang="tr-TR" sz="1800" dirty="0" smtClean="0"/>
              <a:t> Hidrojen Yakıt Hücreleri ve </a:t>
            </a:r>
            <a:r>
              <a:rPr lang="tr-TR" altLang="tr-TR" sz="1800" dirty="0" err="1" smtClean="0"/>
              <a:t>Hibrit</a:t>
            </a:r>
            <a:r>
              <a:rPr lang="tr-TR" altLang="tr-TR" sz="1800" dirty="0" smtClean="0"/>
              <a:t> Sistem Teknolojilerinin Geliştirilmesi</a:t>
            </a:r>
          </a:p>
          <a:p>
            <a:pPr>
              <a:buFont typeface="Wingdings" pitchFamily="2" charset="2"/>
              <a:buChar char="ü"/>
              <a:defRPr/>
            </a:pPr>
            <a:r>
              <a:rPr lang="tr-TR" altLang="tr-TR" sz="1800" dirty="0" smtClean="0"/>
              <a:t> Endüstriyel </a:t>
            </a:r>
            <a:r>
              <a:rPr lang="tr-TR" altLang="tr-TR" sz="1800" dirty="0" err="1" smtClean="0"/>
              <a:t>Simbiyoz</a:t>
            </a:r>
            <a:r>
              <a:rPr lang="tr-TR" altLang="tr-TR" sz="1800" dirty="0" smtClean="0"/>
              <a:t> ve Geri Kazanım Teknolojileri</a:t>
            </a:r>
          </a:p>
          <a:p>
            <a:pPr>
              <a:buFont typeface="Wingdings" pitchFamily="2" charset="2"/>
              <a:buChar char="ü"/>
              <a:defRPr/>
            </a:pPr>
            <a:r>
              <a:rPr lang="tr-TR" altLang="tr-TR" sz="1800" dirty="0" smtClean="0"/>
              <a:t> Bitkisel Tarım Atıkları, Gıda Atıkları ve </a:t>
            </a:r>
            <a:r>
              <a:rPr lang="tr-TR" altLang="tr-TR" sz="1800" dirty="0" err="1" smtClean="0"/>
              <a:t>Biyokütle</a:t>
            </a:r>
            <a:r>
              <a:rPr lang="tr-TR" altLang="tr-TR" sz="1800" dirty="0" smtClean="0"/>
              <a:t> Kaynaklarının Değerlendirme Teknolojileri</a:t>
            </a:r>
          </a:p>
          <a:p>
            <a:pPr>
              <a:buFont typeface="Wingdings" pitchFamily="2" charset="2"/>
              <a:buChar char="ü"/>
              <a:defRPr/>
            </a:pPr>
            <a:r>
              <a:rPr lang="tr-TR" altLang="tr-TR" sz="1800" dirty="0" smtClean="0"/>
              <a:t> Karbon Yakalama, Depolama ve Kullanım Teknolojileri</a:t>
            </a:r>
          </a:p>
          <a:p>
            <a:pPr>
              <a:buFont typeface="Wingdings" pitchFamily="2" charset="2"/>
              <a:buChar char="ü"/>
              <a:defRPr/>
            </a:pPr>
            <a:r>
              <a:rPr lang="tr-TR" altLang="tr-TR" sz="1800" dirty="0" smtClean="0"/>
              <a:t> İmalat sektöründe yeşil dönüşüm ve yenilikçi uygulamalar</a:t>
            </a:r>
          </a:p>
          <a:p>
            <a:pPr marL="0" indent="0">
              <a:buFontTx/>
              <a:buNone/>
              <a:defRPr/>
            </a:pPr>
            <a:endParaRPr lang="tr-TR" altLang="tr-TR" sz="1600" dirty="0" smtClean="0"/>
          </a:p>
          <a:p>
            <a:pPr>
              <a:buFont typeface="Wingdings" pitchFamily="2" charset="2"/>
              <a:buChar char="ü"/>
              <a:defRPr/>
            </a:pPr>
            <a:endParaRPr lang="tr-TR" altLang="tr-TR" sz="1600" dirty="0" smtClean="0"/>
          </a:p>
          <a:p>
            <a:pPr>
              <a:buFont typeface="Wingdings" pitchFamily="2" charset="2"/>
              <a:buChar char="ü"/>
              <a:defRPr/>
            </a:pPr>
            <a:endParaRPr lang="tr-TR" altLang="tr-TR" sz="2000" dirty="0" smtClean="0"/>
          </a:p>
          <a:p>
            <a:pPr>
              <a:defRPr/>
            </a:pPr>
            <a:endParaRPr lang="tr-TR" altLang="tr-TR" dirty="0" smtClean="0"/>
          </a:p>
        </p:txBody>
      </p:sp>
      <p:sp>
        <p:nvSpPr>
          <p:cNvPr id="8" name="Oval 7"/>
          <p:cNvSpPr/>
          <p:nvPr/>
        </p:nvSpPr>
        <p:spPr>
          <a:xfrm>
            <a:off x="623392" y="332656"/>
            <a:ext cx="11041227" cy="72008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800" dirty="0">
                <a:solidFill>
                  <a:schemeClr val="accent5">
                    <a:lumMod val="10000"/>
                  </a:schemeClr>
                </a:solidFill>
              </a:rPr>
              <a:t>TEMATİK ALANLARIMIZ</a:t>
            </a:r>
          </a:p>
        </p:txBody>
      </p:sp>
    </p:spTree>
    <p:extLst>
      <p:ext uri="{BB962C8B-B14F-4D97-AF65-F5344CB8AC3E}">
        <p14:creationId xmlns:p14="http://schemas.microsoft.com/office/powerpoint/2010/main" val="245458131"/>
      </p:ext>
    </p:extLst>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119336" y="21074"/>
            <a:ext cx="12191999" cy="6857518"/>
          </a:xfrm>
          <a:prstGeom prst="rect">
            <a:avLst/>
          </a:prstGeom>
          <a:blipFill>
            <a:blip r:embed="rId2"/>
            <a:stretch/>
          </a:blipFill>
        </p:spPr>
        <p:txBody>
          <a:bodyPr wrap="square" lIns="0" tIns="0" rIns="0" bIns="0" rtlCol="0"/>
          <a:lstStyle/>
          <a:p>
            <a:pPr>
              <a:defRPr/>
            </a:pPr>
            <a:endParaRPr/>
          </a:p>
        </p:txBody>
      </p:sp>
      <p:sp>
        <p:nvSpPr>
          <p:cNvPr id="3" name="object 3"/>
          <p:cNvSpPr txBox="1">
            <a:spLocks noGrp="1"/>
          </p:cNvSpPr>
          <p:nvPr>
            <p:ph type="title"/>
          </p:nvPr>
        </p:nvSpPr>
        <p:spPr bwMode="auto">
          <a:xfrm>
            <a:off x="1647728" y="821990"/>
            <a:ext cx="1309311" cy="306394"/>
          </a:xfrm>
          <a:prstGeom prst="rect">
            <a:avLst/>
          </a:prstGeom>
        </p:spPr>
        <p:txBody>
          <a:bodyPr vert="horz" wrap="square" lIns="0" tIns="7701" rIns="0" bIns="0" rtlCol="0">
            <a:spAutoFit/>
          </a:bodyPr>
          <a:lstStyle/>
          <a:p>
            <a:pPr marL="7701">
              <a:lnSpc>
                <a:spcPct val="100000"/>
              </a:lnSpc>
              <a:spcBef>
                <a:spcPts val="61"/>
              </a:spcBef>
              <a:defRPr/>
            </a:pPr>
            <a:r>
              <a:rPr sz="1900" spc="100"/>
              <a:t>Hakkında</a:t>
            </a:r>
            <a:endParaRPr/>
          </a:p>
        </p:txBody>
      </p:sp>
      <p:sp>
        <p:nvSpPr>
          <p:cNvPr id="4" name="object 10"/>
          <p:cNvSpPr txBox="1"/>
          <p:nvPr/>
        </p:nvSpPr>
        <p:spPr bwMode="auto">
          <a:xfrm>
            <a:off x="11137393" y="5998846"/>
            <a:ext cx="883015" cy="135164"/>
          </a:xfrm>
          <a:prstGeom prst="rect">
            <a:avLst/>
          </a:prstGeom>
        </p:spPr>
        <p:txBody>
          <a:bodyPr vert="horz" wrap="square" lIns="0" tIns="11937" rIns="0" bIns="0" rtlCol="0">
            <a:spAutoFit/>
          </a:bodyPr>
          <a:lstStyle/>
          <a:p>
            <a:pPr marL="7701">
              <a:spcBef>
                <a:spcPts val="94"/>
              </a:spcBef>
              <a:defRPr/>
            </a:pPr>
            <a:r>
              <a:rPr sz="800" u="sng" spc="42">
                <a:solidFill>
                  <a:schemeClr val="bg1">
                    <a:lumMod val="65000"/>
                  </a:schemeClr>
                </a:solidFill>
                <a:latin typeface="Arial"/>
                <a:cs typeface="Arial"/>
                <a:hlinkClick r:id="rId3" tooltip="http://www.atso.org.tr/"/>
              </a:rPr>
              <a:t>www.</a:t>
            </a:r>
            <a:r>
              <a:rPr sz="800" b="1" u="sng" spc="42">
                <a:solidFill>
                  <a:schemeClr val="bg1">
                    <a:lumMod val="65000"/>
                  </a:schemeClr>
                </a:solidFill>
                <a:latin typeface="Gotham"/>
                <a:cs typeface="Gotham"/>
                <a:hlinkClick r:id="rId3" tooltip="http://www.atso.org.tr/"/>
              </a:rPr>
              <a:t>atso</a:t>
            </a:r>
            <a:r>
              <a:rPr sz="800" u="sng" spc="42">
                <a:solidFill>
                  <a:schemeClr val="bg1">
                    <a:lumMod val="65000"/>
                  </a:schemeClr>
                </a:solidFill>
                <a:latin typeface="Arial"/>
                <a:cs typeface="Arial"/>
                <a:hlinkClick r:id="rId3" tooltip="http://www.atso.org.tr/"/>
              </a:rPr>
              <a:t>.org.tr</a:t>
            </a:r>
            <a:endParaRPr sz="800">
              <a:solidFill>
                <a:schemeClr val="bg1">
                  <a:lumMod val="65000"/>
                </a:schemeClr>
              </a:solidFill>
              <a:latin typeface="Arial"/>
              <a:cs typeface="Arial"/>
            </a:endParaRPr>
          </a:p>
        </p:txBody>
      </p:sp>
      <p:sp>
        <p:nvSpPr>
          <p:cNvPr id="5" name="object 4"/>
          <p:cNvSpPr txBox="1"/>
          <p:nvPr/>
        </p:nvSpPr>
        <p:spPr bwMode="auto">
          <a:xfrm>
            <a:off x="1230116" y="2114358"/>
            <a:ext cx="874157" cy="984205"/>
          </a:xfrm>
          <a:prstGeom prst="rect">
            <a:avLst/>
          </a:prstGeom>
        </p:spPr>
        <p:txBody>
          <a:bodyPr vert="horz" wrap="square" lIns="0" tIns="8471" rIns="0" bIns="0" rtlCol="0">
            <a:spAutoFit/>
          </a:bodyPr>
          <a:lstStyle/>
          <a:p>
            <a:pPr algn="ctr">
              <a:lnSpc>
                <a:spcPts val="2650"/>
              </a:lnSpc>
              <a:spcBef>
                <a:spcPts val="67"/>
              </a:spcBef>
              <a:defRPr/>
            </a:pPr>
            <a:r>
              <a:rPr sz="2400" spc="143" dirty="0">
                <a:solidFill>
                  <a:srgbClr val="00B0F0"/>
                </a:solidFill>
                <a:latin typeface="Arial"/>
                <a:cs typeface="Arial"/>
              </a:rPr>
              <a:t>3</a:t>
            </a:r>
            <a:endParaRPr sz="2400" dirty="0">
              <a:solidFill>
                <a:srgbClr val="00B0F0"/>
              </a:solidFill>
              <a:latin typeface="Arial"/>
              <a:cs typeface="Arial"/>
            </a:endParaRPr>
          </a:p>
          <a:p>
            <a:pPr marL="7701" marR="3081" algn="ctr">
              <a:lnSpc>
                <a:spcPct val="79700"/>
              </a:lnSpc>
              <a:spcBef>
                <a:spcPts val="297"/>
              </a:spcBef>
              <a:defRPr/>
            </a:pPr>
            <a:r>
              <a:rPr sz="2400" spc="170" dirty="0">
                <a:solidFill>
                  <a:srgbClr val="00B0F0"/>
                </a:solidFill>
                <a:latin typeface="Arial"/>
                <a:cs typeface="Arial"/>
              </a:rPr>
              <a:t>N</a:t>
            </a:r>
            <a:r>
              <a:rPr sz="2400" spc="97" dirty="0">
                <a:solidFill>
                  <a:srgbClr val="00B0F0"/>
                </a:solidFill>
                <a:latin typeface="Arial"/>
                <a:cs typeface="Arial"/>
              </a:rPr>
              <a:t>i</a:t>
            </a:r>
            <a:r>
              <a:rPr sz="2400" spc="-3" dirty="0">
                <a:solidFill>
                  <a:srgbClr val="00B0F0"/>
                </a:solidFill>
                <a:latin typeface="Arial"/>
                <a:cs typeface="Arial"/>
              </a:rPr>
              <a:t>s</a:t>
            </a:r>
            <a:r>
              <a:rPr sz="2400" spc="58" dirty="0">
                <a:solidFill>
                  <a:srgbClr val="00B0F0"/>
                </a:solidFill>
                <a:latin typeface="Arial"/>
                <a:cs typeface="Arial"/>
              </a:rPr>
              <a:t>a</a:t>
            </a:r>
            <a:r>
              <a:rPr sz="2400" spc="100" dirty="0">
                <a:solidFill>
                  <a:srgbClr val="00B0F0"/>
                </a:solidFill>
                <a:latin typeface="Arial"/>
                <a:cs typeface="Arial"/>
              </a:rPr>
              <a:t>n  </a:t>
            </a:r>
            <a:r>
              <a:rPr sz="2400" spc="-3" dirty="0">
                <a:solidFill>
                  <a:srgbClr val="00B0F0"/>
                </a:solidFill>
                <a:latin typeface="Arial"/>
                <a:cs typeface="Arial"/>
              </a:rPr>
              <a:t>1882</a:t>
            </a:r>
            <a:endParaRPr sz="2400" dirty="0">
              <a:solidFill>
                <a:srgbClr val="00B0F0"/>
              </a:solidFill>
              <a:latin typeface="Arial"/>
              <a:cs typeface="Arial"/>
            </a:endParaRPr>
          </a:p>
        </p:txBody>
      </p:sp>
      <p:sp>
        <p:nvSpPr>
          <p:cNvPr id="6" name="object 5"/>
          <p:cNvSpPr txBox="1"/>
          <p:nvPr/>
        </p:nvSpPr>
        <p:spPr bwMode="auto">
          <a:xfrm>
            <a:off x="10103435" y="2391657"/>
            <a:ext cx="1102210" cy="878589"/>
          </a:xfrm>
          <a:prstGeom prst="rect">
            <a:avLst/>
          </a:prstGeom>
        </p:spPr>
        <p:txBody>
          <a:bodyPr vert="horz" wrap="square" lIns="0" tIns="6546" rIns="0" bIns="0" rtlCol="0">
            <a:spAutoFit/>
          </a:bodyPr>
          <a:lstStyle/>
          <a:p>
            <a:pPr marL="7701" marR="3081" algn="ctr">
              <a:lnSpc>
                <a:spcPct val="101800"/>
              </a:lnSpc>
              <a:spcBef>
                <a:spcPts val="52"/>
              </a:spcBef>
              <a:defRPr/>
            </a:pPr>
            <a:r>
              <a:rPr sz="1300" spc="64" dirty="0" err="1">
                <a:solidFill>
                  <a:srgbClr val="00B0F0"/>
                </a:solidFill>
                <a:latin typeface="Arial"/>
                <a:cs typeface="Arial"/>
              </a:rPr>
              <a:t>Tüm</a:t>
            </a:r>
            <a:r>
              <a:rPr sz="1300" spc="64" dirty="0">
                <a:solidFill>
                  <a:srgbClr val="00B0F0"/>
                </a:solidFill>
                <a:latin typeface="Arial"/>
                <a:cs typeface="Arial"/>
              </a:rPr>
              <a:t>  </a:t>
            </a:r>
            <a:r>
              <a:rPr sz="1300" spc="6" dirty="0" err="1">
                <a:solidFill>
                  <a:srgbClr val="00B0F0"/>
                </a:solidFill>
                <a:latin typeface="Arial"/>
                <a:cs typeface="Arial"/>
              </a:rPr>
              <a:t>s</a:t>
            </a:r>
            <a:r>
              <a:rPr sz="1300" spc="55" dirty="0" err="1">
                <a:solidFill>
                  <a:srgbClr val="00B0F0"/>
                </a:solidFill>
                <a:latin typeface="Arial"/>
                <a:cs typeface="Arial"/>
              </a:rPr>
              <a:t>e</a:t>
            </a:r>
            <a:r>
              <a:rPr sz="1300" spc="79" dirty="0" err="1">
                <a:solidFill>
                  <a:srgbClr val="00B0F0"/>
                </a:solidFill>
                <a:latin typeface="Arial"/>
                <a:cs typeface="Arial"/>
              </a:rPr>
              <a:t>k</a:t>
            </a:r>
            <a:r>
              <a:rPr sz="1300" spc="136" dirty="0" err="1">
                <a:solidFill>
                  <a:srgbClr val="00B0F0"/>
                </a:solidFill>
                <a:latin typeface="Arial"/>
                <a:cs typeface="Arial"/>
              </a:rPr>
              <a:t>t</a:t>
            </a:r>
            <a:r>
              <a:rPr sz="1300" spc="118" dirty="0" err="1">
                <a:solidFill>
                  <a:srgbClr val="00B0F0"/>
                </a:solidFill>
                <a:latin typeface="Arial"/>
                <a:cs typeface="Arial"/>
              </a:rPr>
              <a:t>ö</a:t>
            </a:r>
            <a:r>
              <a:rPr sz="1300" spc="94" dirty="0" err="1">
                <a:solidFill>
                  <a:srgbClr val="00B0F0"/>
                </a:solidFill>
                <a:latin typeface="Arial"/>
                <a:cs typeface="Arial"/>
              </a:rPr>
              <a:t>r</a:t>
            </a:r>
            <a:r>
              <a:rPr sz="1300" spc="52" dirty="0" err="1">
                <a:solidFill>
                  <a:srgbClr val="00B0F0"/>
                </a:solidFill>
                <a:latin typeface="Arial"/>
                <a:cs typeface="Arial"/>
              </a:rPr>
              <a:t>l</a:t>
            </a:r>
            <a:r>
              <a:rPr sz="1300" spc="55" dirty="0" err="1">
                <a:solidFill>
                  <a:srgbClr val="00B0F0"/>
                </a:solidFill>
                <a:latin typeface="Arial"/>
                <a:cs typeface="Arial"/>
              </a:rPr>
              <a:t>e</a:t>
            </a:r>
            <a:r>
              <a:rPr sz="1300" spc="67" dirty="0" err="1">
                <a:solidFill>
                  <a:srgbClr val="00B0F0"/>
                </a:solidFill>
                <a:latin typeface="Arial"/>
                <a:cs typeface="Arial"/>
              </a:rPr>
              <a:t>r</a:t>
            </a:r>
            <a:r>
              <a:rPr sz="1300" spc="143" dirty="0" err="1">
                <a:solidFill>
                  <a:srgbClr val="00B0F0"/>
                </a:solidFill>
                <a:latin typeface="Arial"/>
                <a:cs typeface="Arial"/>
              </a:rPr>
              <a:t>d</a:t>
            </a:r>
            <a:r>
              <a:rPr sz="1300" spc="55" dirty="0" err="1">
                <a:solidFill>
                  <a:srgbClr val="00B0F0"/>
                </a:solidFill>
                <a:latin typeface="Arial"/>
                <a:cs typeface="Arial"/>
              </a:rPr>
              <a:t>en</a:t>
            </a:r>
            <a:r>
              <a:rPr sz="1300" spc="55" dirty="0">
                <a:solidFill>
                  <a:srgbClr val="00B0F0"/>
                </a:solidFill>
                <a:latin typeface="Arial"/>
                <a:cs typeface="Arial"/>
              </a:rPr>
              <a:t>  </a:t>
            </a:r>
            <a:r>
              <a:rPr lang="tr-TR" sz="1700" spc="85" dirty="0" smtClean="0">
                <a:solidFill>
                  <a:srgbClr val="00B0F0"/>
                </a:solidFill>
                <a:latin typeface="Arial"/>
                <a:cs typeface="Arial"/>
              </a:rPr>
              <a:t>65 </a:t>
            </a:r>
            <a:r>
              <a:rPr sz="1700" spc="94" dirty="0">
                <a:solidFill>
                  <a:srgbClr val="00B0F0"/>
                </a:solidFill>
                <a:latin typeface="Arial"/>
                <a:cs typeface="Arial"/>
              </a:rPr>
              <a:t>bin</a:t>
            </a:r>
            <a:endParaRPr sz="1700" dirty="0">
              <a:solidFill>
                <a:srgbClr val="00B0F0"/>
              </a:solidFill>
              <a:latin typeface="Arial"/>
              <a:cs typeface="Arial"/>
            </a:endParaRPr>
          </a:p>
          <a:p>
            <a:pPr algn="ctr">
              <a:lnSpc>
                <a:spcPts val="1440"/>
              </a:lnSpc>
              <a:defRPr/>
            </a:pPr>
            <a:r>
              <a:rPr sz="1700" spc="73" dirty="0" err="1">
                <a:solidFill>
                  <a:srgbClr val="00B0F0"/>
                </a:solidFill>
                <a:latin typeface="Arial"/>
                <a:cs typeface="Arial"/>
              </a:rPr>
              <a:t>üye</a:t>
            </a:r>
            <a:endParaRPr sz="1700" dirty="0">
              <a:solidFill>
                <a:srgbClr val="00B0F0"/>
              </a:solidFill>
              <a:latin typeface="Arial"/>
              <a:cs typeface="Arial"/>
            </a:endParaRPr>
          </a:p>
        </p:txBody>
      </p:sp>
      <p:sp>
        <p:nvSpPr>
          <p:cNvPr id="7" name="object 6"/>
          <p:cNvSpPr txBox="1"/>
          <p:nvPr/>
        </p:nvSpPr>
        <p:spPr bwMode="auto">
          <a:xfrm>
            <a:off x="8239490" y="2831105"/>
            <a:ext cx="1488378" cy="1006558"/>
          </a:xfrm>
          <a:prstGeom prst="rect">
            <a:avLst/>
          </a:prstGeom>
        </p:spPr>
        <p:txBody>
          <a:bodyPr vert="horz" wrap="square" lIns="0" tIns="6931" rIns="0" bIns="0" rtlCol="0">
            <a:spAutoFit/>
          </a:bodyPr>
          <a:lstStyle/>
          <a:p>
            <a:pPr marL="195998" marR="191377" algn="ctr">
              <a:lnSpc>
                <a:spcPct val="101200"/>
              </a:lnSpc>
              <a:spcBef>
                <a:spcPts val="55"/>
              </a:spcBef>
              <a:defRPr/>
            </a:pPr>
            <a:r>
              <a:rPr sz="1600" spc="-73" dirty="0" err="1">
                <a:solidFill>
                  <a:srgbClr val="00B0F0"/>
                </a:solidFill>
                <a:latin typeface="Arial"/>
                <a:cs typeface="Arial"/>
              </a:rPr>
              <a:t>T</a:t>
            </a:r>
            <a:r>
              <a:rPr sz="1600" spc="106" dirty="0" err="1">
                <a:solidFill>
                  <a:srgbClr val="00B0F0"/>
                </a:solidFill>
                <a:latin typeface="Arial"/>
                <a:cs typeface="Arial"/>
              </a:rPr>
              <a:t>ü</a:t>
            </a:r>
            <a:r>
              <a:rPr sz="1600" spc="121" dirty="0" err="1">
                <a:solidFill>
                  <a:srgbClr val="00B0F0"/>
                </a:solidFill>
                <a:latin typeface="Arial"/>
                <a:cs typeface="Arial"/>
              </a:rPr>
              <a:t>r</a:t>
            </a:r>
            <a:r>
              <a:rPr sz="1600" spc="118" dirty="0" err="1">
                <a:solidFill>
                  <a:srgbClr val="00B0F0"/>
                </a:solidFill>
                <a:latin typeface="Arial"/>
                <a:cs typeface="Arial"/>
              </a:rPr>
              <a:t>k</a:t>
            </a:r>
            <a:r>
              <a:rPr sz="1600" spc="67" dirty="0" err="1">
                <a:solidFill>
                  <a:srgbClr val="00B0F0"/>
                </a:solidFill>
                <a:latin typeface="Arial"/>
                <a:cs typeface="Arial"/>
              </a:rPr>
              <a:t>i</a:t>
            </a:r>
            <a:r>
              <a:rPr sz="1600" spc="103" dirty="0" err="1">
                <a:solidFill>
                  <a:srgbClr val="00B0F0"/>
                </a:solidFill>
                <a:latin typeface="Arial"/>
                <a:cs typeface="Arial"/>
              </a:rPr>
              <a:t>y</a:t>
            </a:r>
            <a:r>
              <a:rPr sz="1600" spc="67" dirty="0" err="1">
                <a:solidFill>
                  <a:srgbClr val="00B0F0"/>
                </a:solidFill>
                <a:latin typeface="Arial"/>
                <a:cs typeface="Arial"/>
              </a:rPr>
              <a:t>e</a:t>
            </a:r>
            <a:r>
              <a:rPr sz="1600" spc="39" dirty="0" err="1">
                <a:solidFill>
                  <a:srgbClr val="00B0F0"/>
                </a:solidFill>
                <a:latin typeface="Arial"/>
                <a:cs typeface="Arial"/>
              </a:rPr>
              <a:t>’</a:t>
            </a:r>
            <a:r>
              <a:rPr sz="1600" spc="106" dirty="0" err="1">
                <a:solidFill>
                  <a:srgbClr val="00B0F0"/>
                </a:solidFill>
                <a:latin typeface="Arial"/>
                <a:cs typeface="Arial"/>
              </a:rPr>
              <a:t>n</a:t>
            </a:r>
            <a:r>
              <a:rPr sz="1600" spc="69" dirty="0" err="1">
                <a:solidFill>
                  <a:srgbClr val="00B0F0"/>
                </a:solidFill>
                <a:latin typeface="Arial"/>
                <a:cs typeface="Arial"/>
              </a:rPr>
              <a:t>in</a:t>
            </a:r>
            <a:r>
              <a:rPr sz="1600" spc="69" dirty="0">
                <a:solidFill>
                  <a:srgbClr val="00B0F0"/>
                </a:solidFill>
                <a:latin typeface="Arial"/>
                <a:cs typeface="Arial"/>
              </a:rPr>
              <a:t>  </a:t>
            </a:r>
            <a:r>
              <a:rPr sz="1600" spc="88" dirty="0" err="1">
                <a:solidFill>
                  <a:srgbClr val="00B0F0"/>
                </a:solidFill>
                <a:latin typeface="Arial"/>
                <a:cs typeface="Arial"/>
              </a:rPr>
              <a:t>en</a:t>
            </a:r>
            <a:r>
              <a:rPr sz="1600" spc="18" dirty="0">
                <a:solidFill>
                  <a:srgbClr val="00B0F0"/>
                </a:solidFill>
                <a:latin typeface="Arial"/>
                <a:cs typeface="Arial"/>
              </a:rPr>
              <a:t> </a:t>
            </a:r>
            <a:r>
              <a:rPr sz="1600" spc="106" dirty="0" err="1">
                <a:solidFill>
                  <a:srgbClr val="00B0F0"/>
                </a:solidFill>
                <a:latin typeface="Arial"/>
                <a:cs typeface="Arial"/>
              </a:rPr>
              <a:t>köklü</a:t>
            </a:r>
            <a:endParaRPr sz="1600" dirty="0">
              <a:solidFill>
                <a:srgbClr val="00B0F0"/>
              </a:solidFill>
              <a:latin typeface="Arial"/>
              <a:cs typeface="Arial"/>
            </a:endParaRPr>
          </a:p>
          <a:p>
            <a:pPr marL="7701" marR="3081" algn="ctr">
              <a:lnSpc>
                <a:spcPct val="101200"/>
              </a:lnSpc>
              <a:defRPr/>
            </a:pPr>
            <a:r>
              <a:rPr sz="1600" spc="103" dirty="0" err="1">
                <a:solidFill>
                  <a:srgbClr val="00B0F0"/>
                </a:solidFill>
                <a:latin typeface="Arial"/>
                <a:cs typeface="Arial"/>
              </a:rPr>
              <a:t>k</a:t>
            </a:r>
            <a:r>
              <a:rPr sz="1600" spc="106" dirty="0" err="1">
                <a:solidFill>
                  <a:srgbClr val="00B0F0"/>
                </a:solidFill>
                <a:latin typeface="Arial"/>
                <a:cs typeface="Arial"/>
              </a:rPr>
              <a:t>u</a:t>
            </a:r>
            <a:r>
              <a:rPr sz="1600" spc="121" dirty="0" err="1">
                <a:solidFill>
                  <a:srgbClr val="00B0F0"/>
                </a:solidFill>
                <a:latin typeface="Arial"/>
                <a:cs typeface="Arial"/>
              </a:rPr>
              <a:t>r</a:t>
            </a:r>
            <a:r>
              <a:rPr sz="1600" spc="106" dirty="0" err="1">
                <a:solidFill>
                  <a:srgbClr val="00B0F0"/>
                </a:solidFill>
                <a:latin typeface="Arial"/>
                <a:cs typeface="Arial"/>
              </a:rPr>
              <a:t>u</a:t>
            </a:r>
            <a:r>
              <a:rPr sz="1600" spc="206" dirty="0" err="1">
                <a:solidFill>
                  <a:srgbClr val="00B0F0"/>
                </a:solidFill>
                <a:latin typeface="Arial"/>
                <a:cs typeface="Arial"/>
              </a:rPr>
              <a:t>m</a:t>
            </a:r>
            <a:r>
              <a:rPr sz="1600" spc="69" dirty="0" err="1">
                <a:solidFill>
                  <a:srgbClr val="00B0F0"/>
                </a:solidFill>
                <a:latin typeface="Arial"/>
                <a:cs typeface="Arial"/>
              </a:rPr>
              <a:t>l</a:t>
            </a:r>
            <a:r>
              <a:rPr sz="1600" spc="45" dirty="0" err="1">
                <a:solidFill>
                  <a:srgbClr val="00B0F0"/>
                </a:solidFill>
                <a:latin typeface="Arial"/>
                <a:cs typeface="Arial"/>
              </a:rPr>
              <a:t>a</a:t>
            </a:r>
            <a:r>
              <a:rPr sz="1600" spc="121" dirty="0" err="1">
                <a:solidFill>
                  <a:srgbClr val="00B0F0"/>
                </a:solidFill>
                <a:latin typeface="Arial"/>
                <a:cs typeface="Arial"/>
              </a:rPr>
              <a:t>r</a:t>
            </a:r>
            <a:r>
              <a:rPr sz="1600" spc="-24" dirty="0" err="1">
                <a:solidFill>
                  <a:srgbClr val="00B0F0"/>
                </a:solidFill>
                <a:latin typeface="Arial"/>
                <a:cs typeface="Arial"/>
              </a:rPr>
              <a:t>ı</a:t>
            </a:r>
            <a:r>
              <a:rPr sz="1600" spc="106" dirty="0" err="1">
                <a:solidFill>
                  <a:srgbClr val="00B0F0"/>
                </a:solidFill>
                <a:latin typeface="Arial"/>
                <a:cs typeface="Arial"/>
              </a:rPr>
              <a:t>n</a:t>
            </a:r>
            <a:r>
              <a:rPr sz="1600" spc="185" dirty="0" err="1">
                <a:solidFill>
                  <a:srgbClr val="00B0F0"/>
                </a:solidFill>
                <a:latin typeface="Arial"/>
                <a:cs typeface="Arial"/>
              </a:rPr>
              <a:t>d</a:t>
            </a:r>
            <a:r>
              <a:rPr sz="1600" spc="45" dirty="0" err="1">
                <a:solidFill>
                  <a:srgbClr val="00B0F0"/>
                </a:solidFill>
                <a:latin typeface="Arial"/>
                <a:cs typeface="Arial"/>
              </a:rPr>
              <a:t>a</a:t>
            </a:r>
            <a:r>
              <a:rPr sz="1600" spc="69" dirty="0" err="1">
                <a:solidFill>
                  <a:srgbClr val="00B0F0"/>
                </a:solidFill>
                <a:latin typeface="Arial"/>
                <a:cs typeface="Arial"/>
              </a:rPr>
              <a:t>n</a:t>
            </a:r>
            <a:r>
              <a:rPr sz="1600" spc="69" dirty="0">
                <a:solidFill>
                  <a:srgbClr val="00B0F0"/>
                </a:solidFill>
                <a:latin typeface="Arial"/>
                <a:cs typeface="Arial"/>
              </a:rPr>
              <a:t>  </a:t>
            </a:r>
            <a:r>
              <a:rPr sz="1600" spc="85" dirty="0" err="1">
                <a:solidFill>
                  <a:srgbClr val="00B0F0"/>
                </a:solidFill>
                <a:latin typeface="Arial"/>
                <a:cs typeface="Arial"/>
              </a:rPr>
              <a:t>birisi</a:t>
            </a:r>
            <a:endParaRPr sz="1600" dirty="0">
              <a:solidFill>
                <a:srgbClr val="00B0F0"/>
              </a:solidFill>
              <a:latin typeface="Arial"/>
              <a:cs typeface="Arial"/>
            </a:endParaRPr>
          </a:p>
        </p:txBody>
      </p:sp>
      <p:sp>
        <p:nvSpPr>
          <p:cNvPr id="8" name="object 7"/>
          <p:cNvSpPr txBox="1"/>
          <p:nvPr/>
        </p:nvSpPr>
        <p:spPr bwMode="auto">
          <a:xfrm>
            <a:off x="6726566" y="3468662"/>
            <a:ext cx="1071325" cy="939950"/>
          </a:xfrm>
          <a:prstGeom prst="rect">
            <a:avLst/>
          </a:prstGeom>
        </p:spPr>
        <p:txBody>
          <a:bodyPr vert="horz" wrap="square" lIns="0" tIns="7316" rIns="0" bIns="0" rtlCol="0">
            <a:spAutoFit/>
          </a:bodyPr>
          <a:lstStyle/>
          <a:p>
            <a:pPr marL="7701" marR="3081" algn="ctr">
              <a:lnSpc>
                <a:spcPct val="101000"/>
              </a:lnSpc>
              <a:spcBef>
                <a:spcPts val="58"/>
              </a:spcBef>
              <a:defRPr/>
            </a:pPr>
            <a:r>
              <a:rPr sz="1500" spc="194" dirty="0" err="1">
                <a:solidFill>
                  <a:srgbClr val="00B0F0"/>
                </a:solidFill>
                <a:latin typeface="Arial"/>
                <a:cs typeface="Arial"/>
              </a:rPr>
              <a:t>A</a:t>
            </a:r>
            <a:r>
              <a:rPr sz="1500" spc="97" dirty="0" err="1">
                <a:solidFill>
                  <a:srgbClr val="00B0F0"/>
                </a:solidFill>
                <a:latin typeface="Arial"/>
                <a:cs typeface="Arial"/>
              </a:rPr>
              <a:t>n</a:t>
            </a:r>
            <a:r>
              <a:rPr sz="1500" spc="191" dirty="0" err="1">
                <a:solidFill>
                  <a:srgbClr val="00B0F0"/>
                </a:solidFill>
                <a:latin typeface="Arial"/>
                <a:cs typeface="Arial"/>
              </a:rPr>
              <a:t>t</a:t>
            </a:r>
            <a:r>
              <a:rPr sz="1500" spc="42" dirty="0" err="1">
                <a:solidFill>
                  <a:srgbClr val="00B0F0"/>
                </a:solidFill>
                <a:latin typeface="Arial"/>
                <a:cs typeface="Arial"/>
              </a:rPr>
              <a:t>a</a:t>
            </a:r>
            <a:r>
              <a:rPr sz="1500" spc="64" dirty="0" err="1">
                <a:solidFill>
                  <a:srgbClr val="00B0F0"/>
                </a:solidFill>
                <a:latin typeface="Arial"/>
                <a:cs typeface="Arial"/>
              </a:rPr>
              <a:t>l</a:t>
            </a:r>
            <a:r>
              <a:rPr sz="1500" spc="103" dirty="0" err="1">
                <a:solidFill>
                  <a:srgbClr val="00B0F0"/>
                </a:solidFill>
                <a:latin typeface="Arial"/>
                <a:cs typeface="Arial"/>
              </a:rPr>
              <a:t>y</a:t>
            </a:r>
            <a:r>
              <a:rPr sz="1500" spc="42" dirty="0" err="1">
                <a:solidFill>
                  <a:srgbClr val="00B0F0"/>
                </a:solidFill>
                <a:latin typeface="Arial"/>
                <a:cs typeface="Arial"/>
              </a:rPr>
              <a:t>a</a:t>
            </a:r>
            <a:r>
              <a:rPr sz="1500" spc="36" dirty="0" err="1">
                <a:solidFill>
                  <a:srgbClr val="00B0F0"/>
                </a:solidFill>
                <a:latin typeface="Arial"/>
                <a:cs typeface="Arial"/>
              </a:rPr>
              <a:t>’</a:t>
            </a:r>
            <a:r>
              <a:rPr sz="1500" spc="97" dirty="0" err="1">
                <a:solidFill>
                  <a:srgbClr val="00B0F0"/>
                </a:solidFill>
                <a:latin typeface="Arial"/>
                <a:cs typeface="Arial"/>
              </a:rPr>
              <a:t>n</a:t>
            </a:r>
            <a:r>
              <a:rPr sz="1500" spc="-18" dirty="0" err="1">
                <a:solidFill>
                  <a:srgbClr val="00B0F0"/>
                </a:solidFill>
                <a:latin typeface="Arial"/>
                <a:cs typeface="Arial"/>
              </a:rPr>
              <a:t>ı</a:t>
            </a:r>
            <a:r>
              <a:rPr sz="1500" spc="64" dirty="0" err="1">
                <a:solidFill>
                  <a:srgbClr val="00B0F0"/>
                </a:solidFill>
                <a:latin typeface="Arial"/>
                <a:cs typeface="Arial"/>
              </a:rPr>
              <a:t>n</a:t>
            </a:r>
            <a:r>
              <a:rPr sz="1500" spc="64" dirty="0">
                <a:solidFill>
                  <a:srgbClr val="00B0F0"/>
                </a:solidFill>
                <a:latin typeface="Arial"/>
                <a:cs typeface="Arial"/>
              </a:rPr>
              <a:t>  </a:t>
            </a:r>
            <a:r>
              <a:rPr sz="1500" spc="121" dirty="0" err="1">
                <a:solidFill>
                  <a:srgbClr val="00B0F0"/>
                </a:solidFill>
                <a:latin typeface="Arial"/>
                <a:cs typeface="Arial"/>
              </a:rPr>
              <a:t>örgütlü</a:t>
            </a:r>
            <a:endParaRPr sz="1500" dirty="0">
              <a:solidFill>
                <a:srgbClr val="00B0F0"/>
              </a:solidFill>
              <a:latin typeface="Arial"/>
              <a:cs typeface="Arial"/>
            </a:endParaRPr>
          </a:p>
          <a:p>
            <a:pPr marL="73932" marR="69312" algn="ctr">
              <a:lnSpc>
                <a:spcPct val="101000"/>
              </a:lnSpc>
              <a:defRPr/>
            </a:pPr>
            <a:r>
              <a:rPr sz="1500" spc="79" dirty="0" err="1">
                <a:solidFill>
                  <a:srgbClr val="00B0F0"/>
                </a:solidFill>
                <a:latin typeface="Arial"/>
                <a:cs typeface="Arial"/>
              </a:rPr>
              <a:t>en</a:t>
            </a:r>
            <a:r>
              <a:rPr sz="1500" spc="-15" dirty="0">
                <a:solidFill>
                  <a:srgbClr val="00B0F0"/>
                </a:solidFill>
                <a:latin typeface="Arial"/>
                <a:cs typeface="Arial"/>
              </a:rPr>
              <a:t> </a:t>
            </a:r>
            <a:r>
              <a:rPr sz="1500" spc="103" dirty="0" err="1">
                <a:solidFill>
                  <a:srgbClr val="00B0F0"/>
                </a:solidFill>
                <a:latin typeface="Arial"/>
                <a:cs typeface="Arial"/>
              </a:rPr>
              <a:t>önemli</a:t>
            </a:r>
            <a:r>
              <a:rPr sz="1500" spc="103" dirty="0">
                <a:solidFill>
                  <a:srgbClr val="00B0F0"/>
                </a:solidFill>
                <a:latin typeface="Arial"/>
                <a:cs typeface="Arial"/>
              </a:rPr>
              <a:t> </a:t>
            </a:r>
            <a:r>
              <a:rPr sz="1500" spc="79" dirty="0">
                <a:solidFill>
                  <a:srgbClr val="00B0F0"/>
                </a:solidFill>
                <a:latin typeface="Arial"/>
                <a:cs typeface="Arial"/>
              </a:rPr>
              <a:t> </a:t>
            </a:r>
            <a:r>
              <a:rPr sz="1500" spc="45" dirty="0" err="1">
                <a:solidFill>
                  <a:srgbClr val="00B0F0"/>
                </a:solidFill>
                <a:latin typeface="Arial"/>
                <a:cs typeface="Arial"/>
              </a:rPr>
              <a:t>yapısı</a:t>
            </a:r>
            <a:endParaRPr sz="1500" dirty="0">
              <a:solidFill>
                <a:srgbClr val="00B0F0"/>
              </a:solidFill>
              <a:latin typeface="Arial"/>
              <a:cs typeface="Arial"/>
            </a:endParaRPr>
          </a:p>
        </p:txBody>
      </p:sp>
      <p:sp>
        <p:nvSpPr>
          <p:cNvPr id="9" name="object 8"/>
          <p:cNvSpPr txBox="1"/>
          <p:nvPr/>
        </p:nvSpPr>
        <p:spPr bwMode="auto">
          <a:xfrm>
            <a:off x="4543170" y="2572851"/>
            <a:ext cx="1479137" cy="1315438"/>
          </a:xfrm>
          <a:prstGeom prst="rect">
            <a:avLst/>
          </a:prstGeom>
        </p:spPr>
        <p:txBody>
          <a:bodyPr vert="horz" wrap="square" lIns="0" tIns="7316" rIns="0" bIns="0" rtlCol="0">
            <a:spAutoFit/>
          </a:bodyPr>
          <a:lstStyle/>
          <a:p>
            <a:pPr marL="7316" marR="3081" algn="ctr">
              <a:spcBef>
                <a:spcPts val="58"/>
              </a:spcBef>
              <a:defRPr/>
            </a:pPr>
            <a:r>
              <a:rPr sz="1700" spc="97" dirty="0" err="1">
                <a:solidFill>
                  <a:srgbClr val="00B0F0"/>
                </a:solidFill>
                <a:latin typeface="Arial"/>
                <a:cs typeface="Arial"/>
              </a:rPr>
              <a:t>Kamu</a:t>
            </a:r>
            <a:r>
              <a:rPr sz="1700" spc="-6" dirty="0">
                <a:solidFill>
                  <a:srgbClr val="00B0F0"/>
                </a:solidFill>
                <a:latin typeface="Arial"/>
                <a:cs typeface="Arial"/>
              </a:rPr>
              <a:t> </a:t>
            </a:r>
            <a:r>
              <a:rPr sz="1700" spc="115" dirty="0" err="1">
                <a:solidFill>
                  <a:srgbClr val="00B0F0"/>
                </a:solidFill>
                <a:latin typeface="Arial"/>
                <a:cs typeface="Arial"/>
              </a:rPr>
              <a:t>kurumu</a:t>
            </a:r>
            <a:r>
              <a:rPr sz="1700" spc="115" dirty="0">
                <a:solidFill>
                  <a:srgbClr val="00B0F0"/>
                </a:solidFill>
                <a:latin typeface="Arial"/>
                <a:cs typeface="Arial"/>
              </a:rPr>
              <a:t>  </a:t>
            </a:r>
            <a:r>
              <a:rPr sz="1700" spc="100" dirty="0" err="1">
                <a:solidFill>
                  <a:srgbClr val="00B0F0"/>
                </a:solidFill>
                <a:latin typeface="Arial"/>
                <a:cs typeface="Arial"/>
              </a:rPr>
              <a:t>niteliğinde</a:t>
            </a:r>
            <a:r>
              <a:rPr sz="1700" spc="100" dirty="0">
                <a:solidFill>
                  <a:srgbClr val="00B0F0"/>
                </a:solidFill>
                <a:latin typeface="Arial"/>
                <a:cs typeface="Arial"/>
              </a:rPr>
              <a:t>  </a:t>
            </a:r>
            <a:r>
              <a:rPr sz="1700" spc="79" dirty="0" err="1">
                <a:solidFill>
                  <a:srgbClr val="00B0F0"/>
                </a:solidFill>
                <a:latin typeface="Arial"/>
                <a:cs typeface="Arial"/>
              </a:rPr>
              <a:t>meslek</a:t>
            </a:r>
            <a:r>
              <a:rPr sz="1700" spc="79" dirty="0">
                <a:solidFill>
                  <a:srgbClr val="00B0F0"/>
                </a:solidFill>
                <a:latin typeface="Arial"/>
                <a:cs typeface="Arial"/>
              </a:rPr>
              <a:t>  </a:t>
            </a:r>
            <a:r>
              <a:rPr sz="1700" spc="82" dirty="0" err="1">
                <a:solidFill>
                  <a:srgbClr val="00B0F0"/>
                </a:solidFill>
                <a:latin typeface="Arial"/>
                <a:cs typeface="Arial"/>
              </a:rPr>
              <a:t>kuruluşu</a:t>
            </a:r>
            <a:endParaRPr sz="1700" dirty="0">
              <a:solidFill>
                <a:srgbClr val="00B0F0"/>
              </a:solidFill>
              <a:latin typeface="Arial"/>
              <a:cs typeface="Arial"/>
            </a:endParaRPr>
          </a:p>
        </p:txBody>
      </p:sp>
      <p:sp>
        <p:nvSpPr>
          <p:cNvPr id="10" name="object 9"/>
          <p:cNvSpPr txBox="1"/>
          <p:nvPr/>
        </p:nvSpPr>
        <p:spPr bwMode="auto">
          <a:xfrm>
            <a:off x="2713242" y="3029356"/>
            <a:ext cx="1281200" cy="1050841"/>
          </a:xfrm>
          <a:prstGeom prst="rect">
            <a:avLst/>
          </a:prstGeom>
        </p:spPr>
        <p:txBody>
          <a:bodyPr vert="horz" wrap="square" lIns="0" tIns="7701" rIns="0" bIns="0" rtlCol="0">
            <a:spAutoFit/>
          </a:bodyPr>
          <a:lstStyle/>
          <a:p>
            <a:pPr marL="7701" marR="3081" algn="ctr">
              <a:spcBef>
                <a:spcPts val="61"/>
              </a:spcBef>
              <a:defRPr/>
            </a:pPr>
            <a:r>
              <a:rPr sz="1700" spc="-85" dirty="0" err="1">
                <a:solidFill>
                  <a:srgbClr val="00B0F0"/>
                </a:solidFill>
                <a:latin typeface="Arial"/>
                <a:cs typeface="Arial"/>
              </a:rPr>
              <a:t>T</a:t>
            </a:r>
            <a:r>
              <a:rPr sz="1700" spc="100" dirty="0" err="1">
                <a:solidFill>
                  <a:srgbClr val="00B0F0"/>
                </a:solidFill>
                <a:latin typeface="Arial"/>
                <a:cs typeface="Arial"/>
              </a:rPr>
              <a:t>ü</a:t>
            </a:r>
            <a:r>
              <a:rPr sz="1700" spc="121" dirty="0" err="1">
                <a:solidFill>
                  <a:srgbClr val="00B0F0"/>
                </a:solidFill>
                <a:latin typeface="Arial"/>
                <a:cs typeface="Arial"/>
              </a:rPr>
              <a:t>r</a:t>
            </a:r>
            <a:r>
              <a:rPr sz="1700" spc="115" dirty="0" err="1">
                <a:solidFill>
                  <a:srgbClr val="00B0F0"/>
                </a:solidFill>
                <a:latin typeface="Arial"/>
                <a:cs typeface="Arial"/>
              </a:rPr>
              <a:t>k</a:t>
            </a:r>
            <a:r>
              <a:rPr sz="1700" spc="64" dirty="0" err="1">
                <a:solidFill>
                  <a:srgbClr val="00B0F0"/>
                </a:solidFill>
                <a:latin typeface="Arial"/>
                <a:cs typeface="Arial"/>
              </a:rPr>
              <a:t>i</a:t>
            </a:r>
            <a:r>
              <a:rPr sz="1700" spc="103" dirty="0" err="1">
                <a:solidFill>
                  <a:srgbClr val="00B0F0"/>
                </a:solidFill>
                <a:latin typeface="Arial"/>
                <a:cs typeface="Arial"/>
              </a:rPr>
              <a:t>y</a:t>
            </a:r>
            <a:r>
              <a:rPr sz="1700" spc="61" dirty="0" err="1">
                <a:solidFill>
                  <a:srgbClr val="00B0F0"/>
                </a:solidFill>
                <a:latin typeface="Arial"/>
                <a:cs typeface="Arial"/>
              </a:rPr>
              <a:t>e</a:t>
            </a:r>
            <a:r>
              <a:rPr sz="1700" spc="-27" dirty="0" err="1">
                <a:solidFill>
                  <a:srgbClr val="00B0F0"/>
                </a:solidFill>
                <a:latin typeface="Arial"/>
                <a:cs typeface="Arial"/>
              </a:rPr>
              <a:t>’</a:t>
            </a:r>
            <a:r>
              <a:rPr sz="1700" spc="182" dirty="0" err="1">
                <a:solidFill>
                  <a:srgbClr val="00B0F0"/>
                </a:solidFill>
                <a:latin typeface="Arial"/>
                <a:cs typeface="Arial"/>
              </a:rPr>
              <a:t>d</a:t>
            </a:r>
            <a:r>
              <a:rPr sz="1700" spc="61" dirty="0" err="1">
                <a:solidFill>
                  <a:srgbClr val="00B0F0"/>
                </a:solidFill>
                <a:latin typeface="Arial"/>
                <a:cs typeface="Arial"/>
              </a:rPr>
              <a:t>e</a:t>
            </a:r>
            <a:r>
              <a:rPr sz="1700" spc="115" dirty="0" err="1">
                <a:solidFill>
                  <a:srgbClr val="00B0F0"/>
                </a:solidFill>
                <a:latin typeface="Arial"/>
                <a:cs typeface="Arial"/>
              </a:rPr>
              <a:t>k</a:t>
            </a:r>
            <a:r>
              <a:rPr sz="1700" spc="79" dirty="0" err="1">
                <a:solidFill>
                  <a:srgbClr val="00B0F0"/>
                </a:solidFill>
                <a:latin typeface="Arial"/>
                <a:cs typeface="Arial"/>
              </a:rPr>
              <a:t>i</a:t>
            </a:r>
            <a:r>
              <a:rPr sz="1700" spc="79" dirty="0">
                <a:solidFill>
                  <a:srgbClr val="00B0F0"/>
                </a:solidFill>
                <a:latin typeface="Arial"/>
                <a:cs typeface="Arial"/>
              </a:rPr>
              <a:t>  </a:t>
            </a:r>
            <a:r>
              <a:rPr sz="1700" spc="79" dirty="0" err="1">
                <a:solidFill>
                  <a:srgbClr val="00B0F0"/>
                </a:solidFill>
                <a:latin typeface="Arial"/>
                <a:cs typeface="Arial"/>
              </a:rPr>
              <a:t>en</a:t>
            </a:r>
            <a:r>
              <a:rPr sz="1700" spc="79" dirty="0">
                <a:solidFill>
                  <a:srgbClr val="00B0F0"/>
                </a:solidFill>
                <a:latin typeface="Arial"/>
                <a:cs typeface="Arial"/>
              </a:rPr>
              <a:t> </a:t>
            </a:r>
            <a:r>
              <a:rPr sz="1700" spc="61" dirty="0" err="1">
                <a:solidFill>
                  <a:srgbClr val="00B0F0"/>
                </a:solidFill>
                <a:latin typeface="Arial"/>
                <a:cs typeface="Arial"/>
              </a:rPr>
              <a:t>eski</a:t>
            </a:r>
            <a:r>
              <a:rPr sz="1700" spc="61" dirty="0">
                <a:solidFill>
                  <a:srgbClr val="00B0F0"/>
                </a:solidFill>
                <a:latin typeface="Arial"/>
                <a:cs typeface="Arial"/>
              </a:rPr>
              <a:t>  </a:t>
            </a:r>
            <a:r>
              <a:rPr sz="1700" spc="94" dirty="0" err="1">
                <a:solidFill>
                  <a:srgbClr val="00B0F0"/>
                </a:solidFill>
                <a:latin typeface="Arial"/>
                <a:cs typeface="Arial"/>
              </a:rPr>
              <a:t>Odalardan</a:t>
            </a:r>
            <a:r>
              <a:rPr sz="1700" spc="94" dirty="0">
                <a:solidFill>
                  <a:srgbClr val="00B0F0"/>
                </a:solidFill>
                <a:latin typeface="Arial"/>
                <a:cs typeface="Arial"/>
              </a:rPr>
              <a:t>  </a:t>
            </a:r>
            <a:r>
              <a:rPr sz="1700" spc="82" dirty="0" err="1">
                <a:solidFill>
                  <a:srgbClr val="00B0F0"/>
                </a:solidFill>
                <a:latin typeface="Arial"/>
                <a:cs typeface="Arial"/>
              </a:rPr>
              <a:t>birisi</a:t>
            </a:r>
            <a:endParaRPr sz="1700" dirty="0">
              <a:solidFill>
                <a:srgbClr val="00B0F0"/>
              </a:solidFill>
              <a:latin typeface="Arial"/>
              <a:cs typeface="Arial"/>
            </a:endParaRPr>
          </a:p>
        </p:txBody>
      </p:sp>
    </p:spTree>
    <p:extLst>
      <p:ext uri="{BB962C8B-B14F-4D97-AF65-F5344CB8AC3E}">
        <p14:creationId xmlns:p14="http://schemas.microsoft.com/office/powerpoint/2010/main" val="1191678994"/>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810394"/>
            <a:ext cx="10568260" cy="53761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088510"/>
      </p:ext>
    </p:extLst>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1" y="4023566"/>
            <a:ext cx="7138763" cy="282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8012"/>
            <a:ext cx="7138762" cy="40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10906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5"/>
            <a:ext cx="10515600" cy="975643"/>
          </a:xfrm>
        </p:spPr>
        <p:txBody>
          <a:bodyPr>
            <a:normAutofit/>
          </a:bodyPr>
          <a:lstStyle/>
          <a:p>
            <a:r>
              <a:rPr lang="tr-TR" sz="3200" dirty="0" smtClean="0">
                <a:latin typeface="Gotham Light" pitchFamily="50" charset="0"/>
              </a:rPr>
              <a:t>ATSO Meslek Komiteleri Bilgilendirme Toplantıları</a:t>
            </a:r>
            <a:endParaRPr lang="tr-TR" sz="3200" dirty="0">
              <a:latin typeface="Gotham Light" pitchFamily="50" charset="0"/>
            </a:endParaRPr>
          </a:p>
        </p:txBody>
      </p:sp>
      <p:pic>
        <p:nvPicPr>
          <p:cNvPr id="6" name="Picture 2" descr="C:\Users\ckizil\Desktop\Cumartesi Sunumu\Görsel 2 .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776" y="1194473"/>
            <a:ext cx="3456384" cy="3605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ckizil\Desktop\Cumartesi Sunumu\Görsel 3 .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4" y="1227623"/>
            <a:ext cx="3365619" cy="3571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ckizil\Desktop\Cumartesi Sunumu\Görseller 1  .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439" y="1214477"/>
            <a:ext cx="2858033" cy="358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9196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Resi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68414"/>
            <a:ext cx="1017693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5089"/>
            <a:ext cx="79248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653754"/>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12192000" cy="589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464"/>
            <a:ext cx="79248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48905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4" y="7388"/>
            <a:ext cx="12057409" cy="685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63519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a:extLst>
              <a:ext uri="{FF2B5EF4-FFF2-40B4-BE49-F238E27FC236}">
                <a16:creationId xmlns="" xmlns:a16="http://schemas.microsoft.com/office/drawing/2014/main" id="{A7BF6CDB-8F1C-49B3-9291-AC9B01ACBB49}"/>
              </a:ext>
            </a:extLst>
          </p:cNvPr>
          <p:cNvSpPr txBox="1">
            <a:spLocks/>
          </p:cNvSpPr>
          <p:nvPr/>
        </p:nvSpPr>
        <p:spPr>
          <a:xfrm>
            <a:off x="0" y="116632"/>
            <a:ext cx="7634064" cy="759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3200" b="1" dirty="0">
              <a:latin typeface="Times New Roman" panose="02020603050405020304" pitchFamily="18" charset="0"/>
              <a:cs typeface="Times New Roman" panose="02020603050405020304" pitchFamily="18" charset="0"/>
            </a:endParaRPr>
          </a:p>
        </p:txBody>
      </p:sp>
      <p:sp>
        <p:nvSpPr>
          <p:cNvPr id="14" name="Metin kutusu 13">
            <a:extLst>
              <a:ext uri="{FF2B5EF4-FFF2-40B4-BE49-F238E27FC236}">
                <a16:creationId xmlns="" xmlns:a16="http://schemas.microsoft.com/office/drawing/2014/main" id="{87943502-F0EE-4781-B606-62EC0A55D297}"/>
              </a:ext>
            </a:extLst>
          </p:cNvPr>
          <p:cNvSpPr txBox="1"/>
          <p:nvPr/>
        </p:nvSpPr>
        <p:spPr>
          <a:xfrm>
            <a:off x="4511824" y="3933056"/>
            <a:ext cx="1944216" cy="369332"/>
          </a:xfrm>
          <a:prstGeom prst="rect">
            <a:avLst/>
          </a:prstGeom>
          <a:noFill/>
        </p:spPr>
        <p:txBody>
          <a:bodyPr wrap="square" rtlCol="0">
            <a:spAutoFit/>
          </a:bodyPr>
          <a:lstStyle/>
          <a:p>
            <a:r>
              <a:rPr lang="tr-TR" b="1" dirty="0" smtClean="0">
                <a:solidFill>
                  <a:schemeClr val="accent2"/>
                </a:solidFill>
                <a:latin typeface="Gotham Light" pitchFamily="50" charset="0"/>
                <a:cs typeface="Times New Roman" panose="02020603050405020304" pitchFamily="18" charset="0"/>
              </a:rPr>
              <a:t>  </a:t>
            </a:r>
            <a:endParaRPr lang="en-US" b="1" dirty="0">
              <a:solidFill>
                <a:schemeClr val="accent2"/>
              </a:solidFill>
              <a:latin typeface="Gotham Light" pitchFamily="50" charset="0"/>
              <a:cs typeface="Times New Roman" panose="02020603050405020304" pitchFamily="18" charset="0"/>
            </a:endParaRPr>
          </a:p>
        </p:txBody>
      </p:sp>
      <p:grpSp>
        <p:nvGrpSpPr>
          <p:cNvPr id="12" name="Group 5"/>
          <p:cNvGrpSpPr/>
          <p:nvPr/>
        </p:nvGrpSpPr>
        <p:grpSpPr>
          <a:xfrm>
            <a:off x="0" y="-27384"/>
            <a:ext cx="8686800" cy="1137236"/>
            <a:chOff x="0" y="533400"/>
            <a:chExt cx="8686800" cy="1021373"/>
          </a:xfrm>
          <a:solidFill>
            <a:srgbClr val="00BEFF"/>
          </a:solidFill>
        </p:grpSpPr>
        <p:sp>
          <p:nvSpPr>
            <p:cNvPr id="18" name="Oval 17"/>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9"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 name="Metin kutusu 1"/>
          <p:cNvSpPr txBox="1"/>
          <p:nvPr/>
        </p:nvSpPr>
        <p:spPr>
          <a:xfrm>
            <a:off x="0" y="260648"/>
            <a:ext cx="7824192" cy="523220"/>
          </a:xfrm>
          <a:prstGeom prst="rect">
            <a:avLst/>
          </a:prstGeom>
          <a:noFill/>
        </p:spPr>
        <p:txBody>
          <a:bodyPr wrap="square" rtlCol="0">
            <a:spAutoFit/>
          </a:bodyPr>
          <a:lstStyle/>
          <a:p>
            <a:r>
              <a:rPr lang="tr-TR" sz="2800" b="1" dirty="0" err="1" smtClean="0">
                <a:solidFill>
                  <a:schemeClr val="bg1"/>
                </a:solidFill>
              </a:rPr>
              <a:t>İnovasyon</a:t>
            </a:r>
            <a:r>
              <a:rPr lang="tr-TR" sz="2800" b="1" dirty="0" smtClean="0">
                <a:solidFill>
                  <a:schemeClr val="bg1"/>
                </a:solidFill>
              </a:rPr>
              <a:t> Anketi –USİMP ile </a:t>
            </a:r>
            <a:r>
              <a:rPr lang="tr-TR" sz="2800" b="1" dirty="0" err="1" smtClean="0">
                <a:solidFill>
                  <a:schemeClr val="bg1"/>
                </a:solidFill>
              </a:rPr>
              <a:t>İşBirliği</a:t>
            </a:r>
            <a:r>
              <a:rPr lang="tr-TR" sz="2800" b="1" dirty="0" smtClean="0">
                <a:solidFill>
                  <a:schemeClr val="bg1"/>
                </a:solidFill>
              </a:rPr>
              <a:t> </a:t>
            </a:r>
            <a:endParaRPr lang="tr-TR" sz="2800" dirty="0">
              <a:solidFill>
                <a:schemeClr val="bg1"/>
              </a:solidFill>
            </a:endParaRPr>
          </a:p>
        </p:txBody>
      </p:sp>
      <p:sp>
        <p:nvSpPr>
          <p:cNvPr id="10" name="Metin kutusu 9"/>
          <p:cNvSpPr txBox="1"/>
          <p:nvPr/>
        </p:nvSpPr>
        <p:spPr>
          <a:xfrm>
            <a:off x="4636540" y="3836774"/>
            <a:ext cx="1944216" cy="369332"/>
          </a:xfrm>
          <a:prstGeom prst="rect">
            <a:avLst/>
          </a:prstGeom>
          <a:noFill/>
        </p:spPr>
        <p:txBody>
          <a:bodyPr wrap="square" rtlCol="0">
            <a:spAutoFit/>
          </a:bodyPr>
          <a:lstStyle/>
          <a:p>
            <a:r>
              <a:rPr lang="tr-TR" b="1" dirty="0" smtClean="0">
                <a:solidFill>
                  <a:schemeClr val="bg1"/>
                </a:solidFill>
                <a:latin typeface="Gotham Light" pitchFamily="50" charset="0"/>
              </a:rPr>
              <a:t>ATSO Üyeleri </a:t>
            </a:r>
            <a:endParaRPr lang="tr-TR" b="1" dirty="0">
              <a:solidFill>
                <a:schemeClr val="bg1"/>
              </a:solidFill>
              <a:latin typeface="Gotham Light" pitchFamily="50"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92" y="1667622"/>
            <a:ext cx="4317493" cy="199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279" y="1340768"/>
            <a:ext cx="733209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6259207"/>
            <a:ext cx="84010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588368" y="4005064"/>
            <a:ext cx="3491408" cy="1323439"/>
          </a:xfrm>
          <a:prstGeom prst="rect">
            <a:avLst/>
          </a:prstGeom>
          <a:noFill/>
        </p:spPr>
        <p:txBody>
          <a:bodyPr wrap="square" rtlCol="0">
            <a:spAutoFit/>
          </a:bodyPr>
          <a:lstStyle/>
          <a:p>
            <a:pPr algn="ctr"/>
            <a:r>
              <a:rPr lang="tr-TR" sz="2000" dirty="0" smtClean="0">
                <a:latin typeface="Gotham Light" pitchFamily="50" charset="0"/>
              </a:rPr>
              <a:t>Bu çalışma ile üyelerimizin </a:t>
            </a:r>
            <a:r>
              <a:rPr lang="tr-TR" sz="2000" dirty="0" err="1" smtClean="0">
                <a:latin typeface="Gotham Light" pitchFamily="50" charset="0"/>
              </a:rPr>
              <a:t>inovasyon</a:t>
            </a:r>
            <a:r>
              <a:rPr lang="tr-TR" sz="2000" dirty="0" smtClean="0">
                <a:latin typeface="Gotham Light" pitchFamily="50" charset="0"/>
              </a:rPr>
              <a:t> kapasitesi ve proje ihtiyaçları belirlenecektir.</a:t>
            </a:r>
            <a:endParaRPr lang="tr-TR" sz="2000" dirty="0">
              <a:latin typeface="Gotham Light" pitchFamily="50" charset="0"/>
            </a:endParaRPr>
          </a:p>
        </p:txBody>
      </p:sp>
    </p:spTree>
    <p:extLst>
      <p:ext uri="{BB962C8B-B14F-4D97-AF65-F5344CB8AC3E}">
        <p14:creationId xmlns:p14="http://schemas.microsoft.com/office/powerpoint/2010/main" val="407680617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017" y="0"/>
            <a:ext cx="79248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84" y="1127126"/>
            <a:ext cx="3276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1217613"/>
            <a:ext cx="338666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017" y="1192213"/>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24885" y="3573463"/>
            <a:ext cx="11288183" cy="52322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400" dirty="0">
                <a:latin typeface="Gotham Light" pitchFamily="50" charset="0"/>
              </a:rPr>
              <a:t>Dünya Bankası’nın desteği ile gerçekleştirilecek olan Türkiye Yeşil Sanayi Projesi ortakları KOSGEB, TÜBİTAK ve Sanayi ve Teknoloji Bakanlığıdır.  Proje üç bileşenden oluşmaktadır.</a:t>
            </a:r>
          </a:p>
        </p:txBody>
      </p:sp>
      <p:sp>
        <p:nvSpPr>
          <p:cNvPr id="5" name="Metin kutusu 4"/>
          <p:cNvSpPr txBox="1"/>
          <p:nvPr/>
        </p:nvSpPr>
        <p:spPr>
          <a:xfrm>
            <a:off x="124885" y="4292601"/>
            <a:ext cx="11288183" cy="64633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200" dirty="0">
                <a:latin typeface="Gotham Light" pitchFamily="50" charset="0"/>
              </a:rPr>
              <a:t>Birinci bileşende KOSGEB tarafından KOBİ’lerin yeşil dönüşüm faaliyetlerine yönelik geri ödemeli destek kullandırılacaktır. Söz konusu destek ile yenilenebilir enerji, kaynak verimliliği, atık yönetimi, döngüsel ekonomi vb. tematik alanlarda sanayi KOBİ’leri tarafından gerçekleştirilecek faaliyetler desteklenecektir.</a:t>
            </a:r>
          </a:p>
        </p:txBody>
      </p:sp>
      <p:sp>
        <p:nvSpPr>
          <p:cNvPr id="6" name="Metin kutusu 5"/>
          <p:cNvSpPr txBox="1"/>
          <p:nvPr/>
        </p:nvSpPr>
        <p:spPr>
          <a:xfrm>
            <a:off x="124885" y="5084763"/>
            <a:ext cx="11288183" cy="95410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tr-TR" sz="1400" dirty="0">
                <a:latin typeface="Gotham Light" pitchFamily="50" charset="0"/>
              </a:rPr>
              <a:t>İkinci bileşende TÜBİTAK tarafından Türkiye'de veya diğer pazarlarda yeni yeşil teknolojilerin, ürünlerin veya süreçlerin geliştirilmesini içeren yeşil </a:t>
            </a:r>
            <a:r>
              <a:rPr lang="tr-TR" sz="1400" dirty="0" err="1">
                <a:latin typeface="Gotham Light" pitchFamily="50" charset="0"/>
              </a:rPr>
              <a:t>inovasyon</a:t>
            </a:r>
            <a:r>
              <a:rPr lang="tr-TR" sz="1400" dirty="0">
                <a:latin typeface="Gotham Light" pitchFamily="50" charset="0"/>
              </a:rPr>
              <a:t> faaliyetlerinde bulunan firmaları hedeflenecektir. Yeşil start-</a:t>
            </a:r>
            <a:r>
              <a:rPr lang="tr-TR" sz="1400" dirty="0" err="1">
                <a:latin typeface="Gotham Light" pitchFamily="50" charset="0"/>
              </a:rPr>
              <a:t>up’lar</a:t>
            </a:r>
            <a:r>
              <a:rPr lang="tr-TR" sz="1400" dirty="0">
                <a:latin typeface="Gotham Light" pitchFamily="50" charset="0"/>
              </a:rPr>
              <a:t>, KOBİ'ler, büyük firmalar veya firma konsorsiyumlarının başvurabileceği destekler, yeşil üretime veya daha yüksek enerji ve/veya kaynak verimliliğine katkıda bulunan Ar-Ge, prototip geliştirme, standart geliştirme ve yeni ürün veya süreç geliştirmeyi içerecektir.</a:t>
            </a:r>
          </a:p>
        </p:txBody>
      </p:sp>
    </p:spTree>
    <p:extLst>
      <p:ext uri="{BB962C8B-B14F-4D97-AF65-F5344CB8AC3E}">
        <p14:creationId xmlns:p14="http://schemas.microsoft.com/office/powerpoint/2010/main" val="875867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017" y="0"/>
            <a:ext cx="79248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84" y="1127126"/>
            <a:ext cx="3276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1217613"/>
            <a:ext cx="338666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017" y="1192213"/>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34434" y="3427413"/>
            <a:ext cx="11523133" cy="2678112"/>
          </a:xfrm>
          <a:prstGeom prst="rect">
            <a:avLst/>
          </a:prstGeom>
          <a:noFill/>
        </p:spPr>
        <p:txBody>
          <a:bodyPr>
            <a:spAutoFit/>
          </a:bodyPr>
          <a:lstStyle/>
          <a:p>
            <a:pPr marL="285750" indent="-285750">
              <a:buFont typeface="Arial" panose="020B0604020202020204" pitchFamily="34" charset="0"/>
              <a:buChar char="•"/>
              <a:defRPr/>
            </a:pPr>
            <a:endParaRPr lang="tr-TR" sz="1400" dirty="0"/>
          </a:p>
          <a:p>
            <a:pPr>
              <a:defRPr/>
            </a:pPr>
            <a:endParaRPr lang="tr-TR" sz="1400" dirty="0"/>
          </a:p>
          <a:p>
            <a:pPr marL="285750" indent="-285750">
              <a:buFont typeface="Arial" panose="020B0604020202020204" pitchFamily="34" charset="0"/>
              <a:buChar char="•"/>
              <a:defRPr/>
            </a:pPr>
            <a:endParaRPr lang="tr-TR" sz="1400" dirty="0"/>
          </a:p>
          <a:p>
            <a:pPr>
              <a:defRPr/>
            </a:pPr>
            <a:endParaRPr lang="tr-TR" sz="1400" dirty="0"/>
          </a:p>
          <a:p>
            <a:pPr>
              <a:defRPr/>
            </a:pPr>
            <a:endParaRPr lang="tr-TR" sz="1400" dirty="0"/>
          </a:p>
          <a:p>
            <a:pPr>
              <a:defRPr/>
            </a:pPr>
            <a:endParaRPr lang="tr-TR" sz="1400" dirty="0"/>
          </a:p>
          <a:p>
            <a:pPr>
              <a:defRPr/>
            </a:pPr>
            <a:endParaRPr lang="tr-TR" sz="1400" dirty="0"/>
          </a:p>
          <a:p>
            <a:pPr>
              <a:defRPr/>
            </a:pPr>
            <a:endParaRPr lang="tr-TR" sz="1400" dirty="0"/>
          </a:p>
          <a:p>
            <a:pPr>
              <a:defRPr/>
            </a:pPr>
            <a:endParaRPr lang="tr-TR" sz="1400" dirty="0"/>
          </a:p>
          <a:p>
            <a:pPr>
              <a:defRPr/>
            </a:pPr>
            <a:r>
              <a:rPr lang="tr-TR" sz="1400" dirty="0">
                <a:latin typeface="Gotham Light" pitchFamily="50" charset="0"/>
              </a:rPr>
              <a:t>Döngüsel ekonomi (ör. gıda atıklarından organik gübre üretimi) </a:t>
            </a:r>
            <a:r>
              <a:rPr lang="tr-TR" sz="1400" dirty="0" err="1">
                <a:latin typeface="Gotham Light" pitchFamily="50" charset="0"/>
              </a:rPr>
              <a:t>vb.yatırımlar</a:t>
            </a:r>
            <a:r>
              <a:rPr lang="tr-TR" sz="1400" dirty="0">
                <a:latin typeface="Gotham Light" pitchFamily="50" charset="0"/>
              </a:rPr>
              <a:t> desteklenecektir.</a:t>
            </a:r>
          </a:p>
          <a:p>
            <a:pPr>
              <a:defRPr/>
            </a:pPr>
            <a:r>
              <a:rPr lang="tr-TR" sz="1400" dirty="0">
                <a:latin typeface="Gotham Light" pitchFamily="50" charset="0"/>
              </a:rPr>
              <a:t>Enerji ve su tüketiminin azaltılması, atıklarının yönetilebilir olması, makine modernizasyonu ve ürün yaşam döngüsü yönetimi ise temiz ve döngüsel ekonomi kavramları çerçevesinde </a:t>
            </a:r>
            <a:r>
              <a:rPr lang="tr-TR" sz="1400" dirty="0" err="1">
                <a:latin typeface="Gotham Light" pitchFamily="50" charset="0"/>
              </a:rPr>
              <a:t>önceliklendirilecektir</a:t>
            </a:r>
            <a:r>
              <a:rPr lang="tr-TR" sz="1400" dirty="0">
                <a:latin typeface="Gotham Light" pitchFamily="50" charset="0"/>
              </a:rPr>
              <a:t>.</a:t>
            </a:r>
          </a:p>
        </p:txBody>
      </p:sp>
      <p:sp>
        <p:nvSpPr>
          <p:cNvPr id="2" name="Yuvarlatılmış Dikdörtgen 1"/>
          <p:cNvSpPr/>
          <p:nvPr/>
        </p:nvSpPr>
        <p:spPr>
          <a:xfrm>
            <a:off x="1390651" y="3789041"/>
            <a:ext cx="8642349" cy="1440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a:buFont typeface="Arial" panose="020B0604020202020204" pitchFamily="34" charset="0"/>
              <a:buChar char="•"/>
              <a:defRPr/>
            </a:pPr>
            <a:r>
              <a:rPr lang="tr-TR" sz="1400" i="1" dirty="0">
                <a:solidFill>
                  <a:schemeClr val="accent5">
                    <a:lumMod val="10000"/>
                  </a:schemeClr>
                </a:solidFill>
                <a:latin typeface="Gotham Light" pitchFamily="50" charset="0"/>
              </a:rPr>
              <a:t>Enerji verimliliği,</a:t>
            </a:r>
          </a:p>
          <a:p>
            <a:pPr marL="285750" indent="-285750" algn="ctr">
              <a:buFont typeface="Arial" panose="020B0604020202020204" pitchFamily="34" charset="0"/>
              <a:buChar char="•"/>
              <a:defRPr/>
            </a:pPr>
            <a:r>
              <a:rPr lang="tr-TR" sz="1400" i="1" dirty="0">
                <a:solidFill>
                  <a:schemeClr val="accent5">
                    <a:lumMod val="10000"/>
                  </a:schemeClr>
                </a:solidFill>
                <a:latin typeface="Gotham Light" pitchFamily="50" charset="0"/>
              </a:rPr>
              <a:t>Su verimliliği,</a:t>
            </a:r>
          </a:p>
          <a:p>
            <a:pPr marL="285750" indent="-285750" algn="ctr">
              <a:buFont typeface="Arial" panose="020B0604020202020204" pitchFamily="34" charset="0"/>
              <a:buChar char="•"/>
              <a:defRPr/>
            </a:pPr>
            <a:r>
              <a:rPr lang="tr-TR" sz="1400" i="1" dirty="0">
                <a:solidFill>
                  <a:schemeClr val="accent5">
                    <a:lumMod val="10000"/>
                  </a:schemeClr>
                </a:solidFill>
                <a:latin typeface="Gotham Light" pitchFamily="50" charset="0"/>
              </a:rPr>
              <a:t>Hammadde verimliliği (örneğin, süreçlerin yapay zeka optimizasyonu),</a:t>
            </a:r>
          </a:p>
          <a:p>
            <a:pPr marL="285750" indent="-285750" algn="ctr">
              <a:buFont typeface="Arial" panose="020B0604020202020204" pitchFamily="34" charset="0"/>
              <a:buChar char="•"/>
              <a:defRPr/>
            </a:pPr>
            <a:r>
              <a:rPr lang="tr-TR" sz="1400" i="1" dirty="0">
                <a:solidFill>
                  <a:schemeClr val="accent5">
                    <a:lumMod val="10000"/>
                  </a:schemeClr>
                </a:solidFill>
                <a:latin typeface="Gotham Light" pitchFamily="50" charset="0"/>
              </a:rPr>
              <a:t>Sürdürülebilir atık geri dönüşümü (ör. tekstilde sentetik liflerin geri dönüşümü);</a:t>
            </a:r>
          </a:p>
          <a:p>
            <a:pPr marL="285750" indent="-285750" algn="ctr">
              <a:buFont typeface="Arial" panose="020B0604020202020204" pitchFamily="34" charset="0"/>
              <a:buChar char="•"/>
              <a:defRPr/>
            </a:pPr>
            <a:r>
              <a:rPr lang="tr-TR" sz="1400" i="1" dirty="0">
                <a:solidFill>
                  <a:schemeClr val="accent5">
                    <a:lumMod val="10000"/>
                  </a:schemeClr>
                </a:solidFill>
                <a:latin typeface="Gotham Light" pitchFamily="50" charset="0"/>
              </a:rPr>
              <a:t>Endüstriyel </a:t>
            </a:r>
            <a:r>
              <a:rPr lang="tr-TR" sz="1400" i="1" dirty="0" err="1">
                <a:solidFill>
                  <a:schemeClr val="accent5">
                    <a:lumMod val="10000"/>
                  </a:schemeClr>
                </a:solidFill>
                <a:latin typeface="Gotham Light" pitchFamily="50" charset="0"/>
              </a:rPr>
              <a:t>simbiyoz</a:t>
            </a:r>
            <a:endParaRPr lang="tr-TR" sz="1400" i="1" dirty="0">
              <a:solidFill>
                <a:schemeClr val="accent5">
                  <a:lumMod val="10000"/>
                </a:schemeClr>
              </a:solidFill>
              <a:latin typeface="Gotham Light" pitchFamily="50" charset="0"/>
            </a:endParaRPr>
          </a:p>
        </p:txBody>
      </p:sp>
    </p:spTree>
    <p:extLst>
      <p:ext uri="{BB962C8B-B14F-4D97-AF65-F5344CB8AC3E}">
        <p14:creationId xmlns:p14="http://schemas.microsoft.com/office/powerpoint/2010/main" val="1558058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s a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92" y="404664"/>
            <a:ext cx="4752528" cy="3565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0" y="405805"/>
            <a:ext cx="4464496" cy="35739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623392" y="4653136"/>
            <a:ext cx="9577064"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dirty="0">
                <a:latin typeface="Gotham Light" pitchFamily="50" charset="0"/>
              </a:rPr>
              <a:t>E</a:t>
            </a:r>
            <a:r>
              <a:rPr lang="tr-TR" dirty="0" smtClean="0">
                <a:latin typeface="Gotham Light" pitchFamily="50" charset="0"/>
              </a:rPr>
              <a:t>n </a:t>
            </a:r>
            <a:r>
              <a:rPr lang="tr-TR" dirty="0">
                <a:latin typeface="Gotham Light" pitchFamily="50" charset="0"/>
              </a:rPr>
              <a:t>büyük yeşil enerji kaynağı güneşten enerji üretmek amacıyla, şehrimizin coğrafi konumu gereği güneş enerjisi potansiyelini de değerlendirerek GES projelerini hayata geçirdik. ATSO Hizmet Binası çatıları ve AKS Binası çatısına yapılan GES ile binalarımızda tüketilen enerjinin </a:t>
            </a:r>
            <a:r>
              <a:rPr lang="tr-TR" dirty="0" err="1">
                <a:latin typeface="Gotham Light" pitchFamily="50" charset="0"/>
              </a:rPr>
              <a:t>ATSO’da</a:t>
            </a:r>
            <a:r>
              <a:rPr lang="tr-TR" dirty="0">
                <a:latin typeface="Gotham Light" pitchFamily="50" charset="0"/>
              </a:rPr>
              <a:t> %40,2 ve </a:t>
            </a:r>
            <a:r>
              <a:rPr lang="tr-TR" dirty="0" err="1">
                <a:latin typeface="Gotham Light" pitchFamily="50" charset="0"/>
              </a:rPr>
              <a:t>AKS’de</a:t>
            </a:r>
            <a:r>
              <a:rPr lang="tr-TR" dirty="0">
                <a:latin typeface="Gotham Light" pitchFamily="50" charset="0"/>
              </a:rPr>
              <a:t> %52.5 oranında karşılıyoruz. GES projeleri ile yıllık toplam 797 adet ağacın kesilmesine ve 270,88 ton karbondioksitin salınımına engel olarak çevreye katkıda bulunuyoruz.</a:t>
            </a:r>
          </a:p>
        </p:txBody>
      </p:sp>
    </p:spTree>
    <p:extLst>
      <p:ext uri="{BB962C8B-B14F-4D97-AF65-F5344CB8AC3E}">
        <p14:creationId xmlns:p14="http://schemas.microsoft.com/office/powerpoint/2010/main" val="295985088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object 2"/>
          <p:cNvPicPr/>
          <p:nvPr/>
        </p:nvPicPr>
        <p:blipFill>
          <a:blip r:embed="rId2"/>
          <a:stretch/>
        </p:blipFill>
        <p:spPr bwMode="auto">
          <a:xfrm>
            <a:off x="6096005" y="0"/>
            <a:ext cx="6095995" cy="6842280"/>
          </a:xfrm>
          <a:prstGeom prst="rect">
            <a:avLst/>
          </a:prstGeom>
        </p:spPr>
      </p:pic>
      <p:grpSp>
        <p:nvGrpSpPr>
          <p:cNvPr id="3" name="object 3"/>
          <p:cNvGrpSpPr/>
          <p:nvPr/>
        </p:nvGrpSpPr>
        <p:grpSpPr bwMode="auto">
          <a:xfrm>
            <a:off x="771146" y="695146"/>
            <a:ext cx="3267502" cy="622264"/>
            <a:chOff x="1271587" y="1146347"/>
            <a:chExt cx="5387975" cy="1026160"/>
          </a:xfrm>
        </p:grpSpPr>
        <p:sp>
          <p:nvSpPr>
            <p:cNvPr id="4" name="object 4"/>
            <p:cNvSpPr/>
            <p:nvPr/>
          </p:nvSpPr>
          <p:spPr bwMode="auto">
            <a:xfrm>
              <a:off x="2311594" y="1172240"/>
              <a:ext cx="423545" cy="448308"/>
            </a:xfrm>
            <a:custGeom>
              <a:avLst/>
              <a:gdLst/>
              <a:ahLst/>
              <a:cxnLst/>
              <a:rect l="l" t="t" r="r" b="b"/>
              <a:pathLst>
                <a:path w="423544" h="448309" extrusionOk="0">
                  <a:moveTo>
                    <a:pt x="423263" y="0"/>
                  </a:moveTo>
                  <a:lnTo>
                    <a:pt x="374815" y="7940"/>
                  </a:lnTo>
                  <a:lnTo>
                    <a:pt x="328134" y="20615"/>
                  </a:lnTo>
                  <a:lnTo>
                    <a:pt x="283479" y="37765"/>
                  </a:lnTo>
                  <a:lnTo>
                    <a:pt x="241109" y="59131"/>
                  </a:lnTo>
                  <a:lnTo>
                    <a:pt x="201281" y="84455"/>
                  </a:lnTo>
                  <a:lnTo>
                    <a:pt x="164256" y="113477"/>
                  </a:lnTo>
                  <a:lnTo>
                    <a:pt x="130292" y="145939"/>
                  </a:lnTo>
                  <a:lnTo>
                    <a:pt x="99648" y="181582"/>
                  </a:lnTo>
                  <a:lnTo>
                    <a:pt x="72583" y="220147"/>
                  </a:lnTo>
                  <a:lnTo>
                    <a:pt x="49355" y="261374"/>
                  </a:lnTo>
                  <a:lnTo>
                    <a:pt x="30224" y="305005"/>
                  </a:lnTo>
                  <a:lnTo>
                    <a:pt x="15449" y="350782"/>
                  </a:lnTo>
                  <a:lnTo>
                    <a:pt x="5287" y="398445"/>
                  </a:lnTo>
                  <a:lnTo>
                    <a:pt x="0" y="447735"/>
                  </a:lnTo>
                </a:path>
              </a:pathLst>
            </a:custGeom>
            <a:grpFill/>
            <a:ln w="26596">
              <a:solidFill>
                <a:srgbClr val="54BCEB"/>
              </a:solidFill>
              <a:prstDash val="dot"/>
            </a:ln>
          </p:spPr>
          <p:txBody>
            <a:bodyPr wrap="square" lIns="0" tIns="0" rIns="0" bIns="0" rtlCol="0"/>
            <a:lstStyle/>
            <a:p>
              <a:pPr>
                <a:defRPr/>
              </a:pPr>
              <a:endParaRPr/>
            </a:p>
          </p:txBody>
        </p:sp>
        <p:sp>
          <p:nvSpPr>
            <p:cNvPr id="5" name="object 5"/>
            <p:cNvSpPr/>
            <p:nvPr/>
          </p:nvSpPr>
          <p:spPr bwMode="auto">
            <a:xfrm>
              <a:off x="2310855" y="1658586"/>
              <a:ext cx="0" cy="12065"/>
            </a:xfrm>
            <a:custGeom>
              <a:avLst/>
              <a:gdLst/>
              <a:ahLst/>
              <a:cxnLst/>
              <a:rect l="l" t="t" r="r" b="b"/>
              <a:pathLst>
                <a:path h="12064" extrusionOk="0">
                  <a:moveTo>
                    <a:pt x="0" y="11830"/>
                  </a:moveTo>
                  <a:lnTo>
                    <a:pt x="0" y="0"/>
                  </a:lnTo>
                </a:path>
              </a:pathLst>
            </a:custGeom>
            <a:grpFill/>
            <a:ln w="26596">
              <a:solidFill>
                <a:srgbClr val="54BCEB"/>
              </a:solidFill>
              <a:prstDash val="dot"/>
            </a:ln>
          </p:spPr>
          <p:txBody>
            <a:bodyPr wrap="square" lIns="0" tIns="0" rIns="0" bIns="0" rtlCol="0"/>
            <a:lstStyle/>
            <a:p>
              <a:pPr>
                <a:defRPr/>
              </a:pPr>
              <a:endParaRPr/>
            </a:p>
          </p:txBody>
        </p:sp>
        <p:sp>
          <p:nvSpPr>
            <p:cNvPr id="6" name="object 6"/>
            <p:cNvSpPr/>
            <p:nvPr/>
          </p:nvSpPr>
          <p:spPr bwMode="auto">
            <a:xfrm>
              <a:off x="2313816" y="1723887"/>
              <a:ext cx="448308" cy="423545"/>
            </a:xfrm>
            <a:custGeom>
              <a:avLst/>
              <a:gdLst/>
              <a:ahLst/>
              <a:cxnLst/>
              <a:rect l="l" t="t" r="r" b="b"/>
              <a:pathLst>
                <a:path w="448310" h="423544" extrusionOk="0">
                  <a:moveTo>
                    <a:pt x="0" y="0"/>
                  </a:moveTo>
                  <a:lnTo>
                    <a:pt x="7940" y="48447"/>
                  </a:lnTo>
                  <a:lnTo>
                    <a:pt x="20615" y="95128"/>
                  </a:lnTo>
                  <a:lnTo>
                    <a:pt x="37765" y="139783"/>
                  </a:lnTo>
                  <a:lnTo>
                    <a:pt x="59131" y="182154"/>
                  </a:lnTo>
                  <a:lnTo>
                    <a:pt x="84455" y="221981"/>
                  </a:lnTo>
                  <a:lnTo>
                    <a:pt x="113477" y="259006"/>
                  </a:lnTo>
                  <a:lnTo>
                    <a:pt x="145939" y="292970"/>
                  </a:lnTo>
                  <a:lnTo>
                    <a:pt x="181582" y="323614"/>
                  </a:lnTo>
                  <a:lnTo>
                    <a:pt x="220147" y="350680"/>
                  </a:lnTo>
                  <a:lnTo>
                    <a:pt x="261374" y="373907"/>
                  </a:lnTo>
                  <a:lnTo>
                    <a:pt x="305005" y="393038"/>
                  </a:lnTo>
                  <a:lnTo>
                    <a:pt x="350782" y="407814"/>
                  </a:lnTo>
                  <a:lnTo>
                    <a:pt x="398445" y="417975"/>
                  </a:lnTo>
                  <a:lnTo>
                    <a:pt x="447735" y="423263"/>
                  </a:lnTo>
                </a:path>
              </a:pathLst>
            </a:custGeom>
            <a:grpFill/>
            <a:ln w="26596">
              <a:solidFill>
                <a:srgbClr val="54BCEB"/>
              </a:solidFill>
              <a:prstDash val="dot"/>
            </a:ln>
          </p:spPr>
          <p:txBody>
            <a:bodyPr wrap="square" lIns="0" tIns="0" rIns="0" bIns="0" rtlCol="0"/>
            <a:lstStyle/>
            <a:p>
              <a:pPr>
                <a:defRPr/>
              </a:pPr>
              <a:endParaRPr/>
            </a:p>
          </p:txBody>
        </p:sp>
        <p:sp>
          <p:nvSpPr>
            <p:cNvPr id="7" name="object 7"/>
            <p:cNvSpPr/>
            <p:nvPr/>
          </p:nvSpPr>
          <p:spPr bwMode="auto">
            <a:xfrm>
              <a:off x="2814919" y="1169279"/>
              <a:ext cx="3589654" cy="0"/>
            </a:xfrm>
            <a:custGeom>
              <a:avLst/>
              <a:gdLst/>
              <a:ahLst/>
              <a:cxnLst/>
              <a:rect l="l" t="t" r="r" b="b"/>
              <a:pathLst>
                <a:path w="3589654" extrusionOk="0">
                  <a:moveTo>
                    <a:pt x="3589613" y="0"/>
                  </a:moveTo>
                  <a:lnTo>
                    <a:pt x="0" y="0"/>
                  </a:lnTo>
                </a:path>
              </a:pathLst>
            </a:custGeom>
            <a:grpFill/>
            <a:ln w="26596">
              <a:solidFill>
                <a:srgbClr val="54BCEB"/>
              </a:solidFill>
              <a:prstDash val="dot"/>
            </a:ln>
          </p:spPr>
          <p:txBody>
            <a:bodyPr wrap="square" lIns="0" tIns="0" rIns="0" bIns="0" rtlCol="0"/>
            <a:lstStyle/>
            <a:p>
              <a:pPr>
                <a:defRPr/>
              </a:pPr>
              <a:endParaRPr/>
            </a:p>
          </p:txBody>
        </p:sp>
        <p:sp>
          <p:nvSpPr>
            <p:cNvPr id="8" name="object 8"/>
            <p:cNvSpPr/>
            <p:nvPr/>
          </p:nvSpPr>
          <p:spPr bwMode="auto">
            <a:xfrm>
              <a:off x="2297557" y="1633456"/>
              <a:ext cx="26670" cy="50800"/>
            </a:xfrm>
            <a:custGeom>
              <a:avLst/>
              <a:gdLst/>
              <a:ahLst/>
              <a:cxnLst/>
              <a:rect l="l" t="t" r="r" b="b"/>
              <a:pathLst>
                <a:path w="26669" h="50800" extrusionOk="0">
                  <a:moveTo>
                    <a:pt x="26593" y="13296"/>
                  </a:moveTo>
                  <a:lnTo>
                    <a:pt x="22694" y="3898"/>
                  </a:lnTo>
                  <a:lnTo>
                    <a:pt x="13296" y="0"/>
                  </a:lnTo>
                  <a:lnTo>
                    <a:pt x="3886" y="3898"/>
                  </a:lnTo>
                  <a:lnTo>
                    <a:pt x="0" y="13296"/>
                  </a:lnTo>
                  <a:lnTo>
                    <a:pt x="3886" y="22707"/>
                  </a:lnTo>
                  <a:lnTo>
                    <a:pt x="9753" y="25133"/>
                  </a:lnTo>
                  <a:lnTo>
                    <a:pt x="3886" y="27559"/>
                  </a:lnTo>
                  <a:lnTo>
                    <a:pt x="0" y="36969"/>
                  </a:lnTo>
                  <a:lnTo>
                    <a:pt x="3886" y="46367"/>
                  </a:lnTo>
                  <a:lnTo>
                    <a:pt x="13296" y="50266"/>
                  </a:lnTo>
                  <a:lnTo>
                    <a:pt x="22694" y="46367"/>
                  </a:lnTo>
                  <a:lnTo>
                    <a:pt x="26593" y="36969"/>
                  </a:lnTo>
                  <a:lnTo>
                    <a:pt x="22694" y="27559"/>
                  </a:lnTo>
                  <a:lnTo>
                    <a:pt x="16827" y="25133"/>
                  </a:lnTo>
                  <a:lnTo>
                    <a:pt x="22694" y="22707"/>
                  </a:lnTo>
                  <a:lnTo>
                    <a:pt x="26593" y="13296"/>
                  </a:lnTo>
                  <a:close/>
                </a:path>
              </a:pathLst>
            </a:custGeom>
            <a:solidFill>
              <a:srgbClr val="54BCEB"/>
            </a:solidFill>
          </p:spPr>
          <p:txBody>
            <a:bodyPr wrap="square" lIns="0" tIns="0" rIns="0" bIns="0" rtlCol="0"/>
            <a:lstStyle/>
            <a:p>
              <a:pPr>
                <a:defRPr/>
              </a:pPr>
              <a:endParaRPr/>
            </a:p>
          </p:txBody>
        </p:sp>
        <p:sp>
          <p:nvSpPr>
            <p:cNvPr id="9" name="object 9"/>
            <p:cNvSpPr/>
            <p:nvPr/>
          </p:nvSpPr>
          <p:spPr bwMode="auto">
            <a:xfrm>
              <a:off x="2841508" y="2147889"/>
              <a:ext cx="3589654" cy="0"/>
            </a:xfrm>
            <a:custGeom>
              <a:avLst/>
              <a:gdLst/>
              <a:ahLst/>
              <a:cxnLst/>
              <a:rect l="l" t="t" r="r" b="b"/>
              <a:pathLst>
                <a:path w="3589654" extrusionOk="0">
                  <a:moveTo>
                    <a:pt x="0" y="0"/>
                  </a:moveTo>
                  <a:lnTo>
                    <a:pt x="3589613" y="0"/>
                  </a:lnTo>
                </a:path>
              </a:pathLst>
            </a:custGeom>
            <a:grpFill/>
            <a:ln w="26596">
              <a:solidFill>
                <a:srgbClr val="54BCEB"/>
              </a:solidFill>
              <a:prstDash val="dot"/>
            </a:ln>
          </p:spPr>
          <p:txBody>
            <a:bodyPr wrap="square" lIns="0" tIns="0" rIns="0" bIns="0" rtlCol="0"/>
            <a:lstStyle/>
            <a:p>
              <a:pPr>
                <a:defRPr/>
              </a:pPr>
              <a:endParaRPr/>
            </a:p>
          </p:txBody>
        </p:sp>
        <p:sp>
          <p:nvSpPr>
            <p:cNvPr id="10" name="object 10"/>
            <p:cNvSpPr/>
            <p:nvPr/>
          </p:nvSpPr>
          <p:spPr bwMode="auto">
            <a:xfrm>
              <a:off x="2775032" y="2134591"/>
              <a:ext cx="26670" cy="26670"/>
            </a:xfrm>
            <a:custGeom>
              <a:avLst/>
              <a:gdLst/>
              <a:ahLst/>
              <a:cxnLst/>
              <a:rect l="l" t="t" r="r" b="b"/>
              <a:pathLst>
                <a:path w="26669" h="26669" extrusionOk="0">
                  <a:moveTo>
                    <a:pt x="0" y="13298"/>
                  </a:moveTo>
                  <a:lnTo>
                    <a:pt x="3894" y="3894"/>
                  </a:lnTo>
                  <a:lnTo>
                    <a:pt x="13298" y="0"/>
                  </a:lnTo>
                  <a:lnTo>
                    <a:pt x="22701" y="3894"/>
                  </a:lnTo>
                  <a:lnTo>
                    <a:pt x="26596" y="13298"/>
                  </a:lnTo>
                  <a:lnTo>
                    <a:pt x="22701" y="22701"/>
                  </a:lnTo>
                  <a:lnTo>
                    <a:pt x="13298" y="26596"/>
                  </a:lnTo>
                  <a:lnTo>
                    <a:pt x="3894" y="22701"/>
                  </a:lnTo>
                  <a:lnTo>
                    <a:pt x="0" y="13298"/>
                  </a:lnTo>
                  <a:close/>
                </a:path>
              </a:pathLst>
            </a:custGeom>
            <a:solidFill>
              <a:srgbClr val="54BCEB"/>
            </a:solidFill>
          </p:spPr>
          <p:txBody>
            <a:bodyPr wrap="square" lIns="0" tIns="0" rIns="0" bIns="0" rtlCol="0"/>
            <a:lstStyle/>
            <a:p>
              <a:pPr>
                <a:defRPr/>
              </a:pPr>
              <a:endParaRPr/>
            </a:p>
          </p:txBody>
        </p:sp>
        <p:sp>
          <p:nvSpPr>
            <p:cNvPr id="11" name="object 11"/>
            <p:cNvSpPr/>
            <p:nvPr/>
          </p:nvSpPr>
          <p:spPr bwMode="auto">
            <a:xfrm>
              <a:off x="6506508" y="1984019"/>
              <a:ext cx="138430" cy="158114"/>
            </a:xfrm>
            <a:custGeom>
              <a:avLst/>
              <a:gdLst/>
              <a:ahLst/>
              <a:cxnLst/>
              <a:rect l="l" t="t" r="r" b="b"/>
              <a:pathLst>
                <a:path w="138429" h="158114" extrusionOk="0">
                  <a:moveTo>
                    <a:pt x="0" y="157493"/>
                  </a:moveTo>
                  <a:lnTo>
                    <a:pt x="41343" y="140958"/>
                  </a:lnTo>
                  <a:lnTo>
                    <a:pt x="77174" y="115592"/>
                  </a:lnTo>
                  <a:lnTo>
                    <a:pt x="106143" y="82742"/>
                  </a:lnTo>
                  <a:lnTo>
                    <a:pt x="126899" y="43762"/>
                  </a:lnTo>
                  <a:lnTo>
                    <a:pt x="138091" y="0"/>
                  </a:lnTo>
                </a:path>
              </a:pathLst>
            </a:custGeom>
            <a:grpFill/>
            <a:ln w="26596">
              <a:solidFill>
                <a:srgbClr val="54BCEB"/>
              </a:solidFill>
              <a:prstDash val="dot"/>
            </a:ln>
          </p:spPr>
          <p:txBody>
            <a:bodyPr wrap="square" lIns="0" tIns="0" rIns="0" bIns="0" rtlCol="0"/>
            <a:lstStyle/>
            <a:p>
              <a:pPr>
                <a:defRPr/>
              </a:pPr>
              <a:endParaRPr/>
            </a:p>
          </p:txBody>
        </p:sp>
        <p:sp>
          <p:nvSpPr>
            <p:cNvPr id="12" name="object 12"/>
            <p:cNvSpPr/>
            <p:nvPr/>
          </p:nvSpPr>
          <p:spPr bwMode="auto">
            <a:xfrm>
              <a:off x="6444416" y="2134591"/>
              <a:ext cx="26670" cy="26670"/>
            </a:xfrm>
            <a:custGeom>
              <a:avLst/>
              <a:gdLst/>
              <a:ahLst/>
              <a:cxnLst/>
              <a:rect l="l" t="t" r="r" b="b"/>
              <a:pathLst>
                <a:path w="26670" h="26669" extrusionOk="0">
                  <a:moveTo>
                    <a:pt x="0" y="13298"/>
                  </a:moveTo>
                  <a:lnTo>
                    <a:pt x="3895" y="3894"/>
                  </a:lnTo>
                  <a:lnTo>
                    <a:pt x="13298" y="0"/>
                  </a:lnTo>
                  <a:lnTo>
                    <a:pt x="22701" y="3894"/>
                  </a:lnTo>
                  <a:lnTo>
                    <a:pt x="26596" y="13298"/>
                  </a:lnTo>
                  <a:lnTo>
                    <a:pt x="22701" y="22701"/>
                  </a:lnTo>
                  <a:lnTo>
                    <a:pt x="13298" y="26596"/>
                  </a:lnTo>
                  <a:lnTo>
                    <a:pt x="3895" y="22701"/>
                  </a:lnTo>
                  <a:lnTo>
                    <a:pt x="0" y="13298"/>
                  </a:lnTo>
                  <a:close/>
                </a:path>
              </a:pathLst>
            </a:custGeom>
            <a:solidFill>
              <a:srgbClr val="54BCEB"/>
            </a:solidFill>
          </p:spPr>
          <p:txBody>
            <a:bodyPr wrap="square" lIns="0" tIns="0" rIns="0" bIns="0" rtlCol="0"/>
            <a:lstStyle/>
            <a:p>
              <a:pPr>
                <a:defRPr/>
              </a:pPr>
              <a:endParaRPr/>
            </a:p>
          </p:txBody>
        </p:sp>
        <p:sp>
          <p:nvSpPr>
            <p:cNvPr id="13" name="object 13"/>
            <p:cNvSpPr/>
            <p:nvPr/>
          </p:nvSpPr>
          <p:spPr bwMode="auto">
            <a:xfrm>
              <a:off x="6646189" y="1385104"/>
              <a:ext cx="0" cy="520064"/>
            </a:xfrm>
            <a:custGeom>
              <a:avLst/>
              <a:gdLst/>
              <a:ahLst/>
              <a:cxnLst/>
              <a:rect l="l" t="t" r="r" b="b"/>
              <a:pathLst>
                <a:path h="520064" extrusionOk="0">
                  <a:moveTo>
                    <a:pt x="0" y="519611"/>
                  </a:moveTo>
                  <a:lnTo>
                    <a:pt x="0" y="0"/>
                  </a:lnTo>
                </a:path>
              </a:pathLst>
            </a:custGeom>
            <a:grpFill/>
            <a:ln w="26596">
              <a:solidFill>
                <a:srgbClr val="54BCEB"/>
              </a:solidFill>
              <a:prstDash val="dot"/>
            </a:ln>
          </p:spPr>
          <p:txBody>
            <a:bodyPr wrap="square" lIns="0" tIns="0" rIns="0" bIns="0" rtlCol="0"/>
            <a:lstStyle/>
            <a:p>
              <a:pPr>
                <a:defRPr/>
              </a:pPr>
              <a:endParaRPr/>
            </a:p>
          </p:txBody>
        </p:sp>
        <p:sp>
          <p:nvSpPr>
            <p:cNvPr id="14" name="object 14"/>
            <p:cNvSpPr/>
            <p:nvPr/>
          </p:nvSpPr>
          <p:spPr bwMode="auto">
            <a:xfrm>
              <a:off x="6632889" y="1946113"/>
              <a:ext cx="26670" cy="26670"/>
            </a:xfrm>
            <a:custGeom>
              <a:avLst/>
              <a:gdLst/>
              <a:ahLst/>
              <a:cxnLst/>
              <a:rect l="l" t="t" r="r" b="b"/>
              <a:pathLst>
                <a:path w="26670" h="26669" extrusionOk="0">
                  <a:moveTo>
                    <a:pt x="0" y="13298"/>
                  </a:moveTo>
                  <a:lnTo>
                    <a:pt x="3895" y="3894"/>
                  </a:lnTo>
                  <a:lnTo>
                    <a:pt x="13298" y="0"/>
                  </a:lnTo>
                  <a:lnTo>
                    <a:pt x="22701" y="3894"/>
                  </a:lnTo>
                  <a:lnTo>
                    <a:pt x="26596" y="13298"/>
                  </a:lnTo>
                  <a:lnTo>
                    <a:pt x="22701" y="22701"/>
                  </a:lnTo>
                  <a:lnTo>
                    <a:pt x="13298" y="26596"/>
                  </a:lnTo>
                  <a:lnTo>
                    <a:pt x="3895" y="22701"/>
                  </a:lnTo>
                  <a:lnTo>
                    <a:pt x="0" y="13298"/>
                  </a:lnTo>
                  <a:close/>
                </a:path>
              </a:pathLst>
            </a:custGeom>
            <a:solidFill>
              <a:srgbClr val="54BCEB"/>
            </a:solidFill>
          </p:spPr>
          <p:txBody>
            <a:bodyPr wrap="square" lIns="0" tIns="0" rIns="0" bIns="0" rtlCol="0"/>
            <a:lstStyle/>
            <a:p>
              <a:pPr>
                <a:defRPr/>
              </a:pPr>
              <a:endParaRPr/>
            </a:p>
          </p:txBody>
        </p:sp>
        <p:sp>
          <p:nvSpPr>
            <p:cNvPr id="15" name="object 15"/>
            <p:cNvSpPr/>
            <p:nvPr/>
          </p:nvSpPr>
          <p:spPr bwMode="auto">
            <a:xfrm>
              <a:off x="6482317" y="1170870"/>
              <a:ext cx="158114" cy="138430"/>
            </a:xfrm>
            <a:custGeom>
              <a:avLst/>
              <a:gdLst/>
              <a:ahLst/>
              <a:cxnLst/>
              <a:rect l="l" t="t" r="r" b="b"/>
              <a:pathLst>
                <a:path w="158115" h="138430" extrusionOk="0">
                  <a:moveTo>
                    <a:pt x="157493" y="138091"/>
                  </a:moveTo>
                  <a:lnTo>
                    <a:pt x="140960" y="96747"/>
                  </a:lnTo>
                  <a:lnTo>
                    <a:pt x="115593" y="60916"/>
                  </a:lnTo>
                  <a:lnTo>
                    <a:pt x="82744" y="31947"/>
                  </a:lnTo>
                  <a:lnTo>
                    <a:pt x="43762" y="11192"/>
                  </a:lnTo>
                  <a:lnTo>
                    <a:pt x="0" y="0"/>
                  </a:lnTo>
                </a:path>
              </a:pathLst>
            </a:custGeom>
            <a:grpFill/>
            <a:ln w="26596">
              <a:solidFill>
                <a:srgbClr val="54BCEB"/>
              </a:solidFill>
              <a:prstDash val="dot"/>
            </a:ln>
          </p:spPr>
          <p:txBody>
            <a:bodyPr wrap="square" lIns="0" tIns="0" rIns="0" bIns="0" rtlCol="0"/>
            <a:lstStyle/>
            <a:p>
              <a:pPr>
                <a:defRPr/>
              </a:pPr>
              <a:endParaRPr/>
            </a:p>
          </p:txBody>
        </p:sp>
        <p:sp>
          <p:nvSpPr>
            <p:cNvPr id="16" name="object 16"/>
            <p:cNvSpPr/>
            <p:nvPr/>
          </p:nvSpPr>
          <p:spPr bwMode="auto">
            <a:xfrm>
              <a:off x="2775026" y="1155987"/>
              <a:ext cx="3884929" cy="215265"/>
            </a:xfrm>
            <a:custGeom>
              <a:avLst/>
              <a:gdLst/>
              <a:ahLst/>
              <a:cxnLst/>
              <a:rect l="l" t="t" r="r" b="b"/>
              <a:pathLst>
                <a:path w="3884929" h="215265" extrusionOk="0">
                  <a:moveTo>
                    <a:pt x="26593" y="13296"/>
                  </a:moveTo>
                  <a:lnTo>
                    <a:pt x="22694" y="3898"/>
                  </a:lnTo>
                  <a:lnTo>
                    <a:pt x="13296" y="0"/>
                  </a:lnTo>
                  <a:lnTo>
                    <a:pt x="3898" y="3898"/>
                  </a:lnTo>
                  <a:lnTo>
                    <a:pt x="0" y="13296"/>
                  </a:lnTo>
                  <a:lnTo>
                    <a:pt x="3898" y="22694"/>
                  </a:lnTo>
                  <a:lnTo>
                    <a:pt x="13296" y="26593"/>
                  </a:lnTo>
                  <a:lnTo>
                    <a:pt x="22694" y="22694"/>
                  </a:lnTo>
                  <a:lnTo>
                    <a:pt x="26593" y="13296"/>
                  </a:lnTo>
                  <a:close/>
                </a:path>
                <a:path w="3884929" h="215265" extrusionOk="0">
                  <a:moveTo>
                    <a:pt x="3695979" y="13296"/>
                  </a:moveTo>
                  <a:lnTo>
                    <a:pt x="3692080" y="3898"/>
                  </a:lnTo>
                  <a:lnTo>
                    <a:pt x="3682682" y="0"/>
                  </a:lnTo>
                  <a:lnTo>
                    <a:pt x="3673284" y="3898"/>
                  </a:lnTo>
                  <a:lnTo>
                    <a:pt x="3669385" y="13296"/>
                  </a:lnTo>
                  <a:lnTo>
                    <a:pt x="3673284" y="22694"/>
                  </a:lnTo>
                  <a:lnTo>
                    <a:pt x="3682682" y="26593"/>
                  </a:lnTo>
                  <a:lnTo>
                    <a:pt x="3692080" y="22694"/>
                  </a:lnTo>
                  <a:lnTo>
                    <a:pt x="3695979" y="13296"/>
                  </a:lnTo>
                  <a:close/>
                </a:path>
                <a:path w="3884929" h="215265" extrusionOk="0">
                  <a:moveTo>
                    <a:pt x="3884447" y="201777"/>
                  </a:moveTo>
                  <a:lnTo>
                    <a:pt x="3880561" y="192366"/>
                  </a:lnTo>
                  <a:lnTo>
                    <a:pt x="3871150" y="188480"/>
                  </a:lnTo>
                  <a:lnTo>
                    <a:pt x="3861752" y="192366"/>
                  </a:lnTo>
                  <a:lnTo>
                    <a:pt x="3857853" y="201777"/>
                  </a:lnTo>
                  <a:lnTo>
                    <a:pt x="3861752" y="211175"/>
                  </a:lnTo>
                  <a:lnTo>
                    <a:pt x="3871150" y="215074"/>
                  </a:lnTo>
                  <a:lnTo>
                    <a:pt x="3880561" y="211175"/>
                  </a:lnTo>
                  <a:lnTo>
                    <a:pt x="3884447" y="201777"/>
                  </a:lnTo>
                  <a:close/>
                </a:path>
              </a:pathLst>
            </a:custGeom>
            <a:solidFill>
              <a:srgbClr val="54BCEB"/>
            </a:solidFill>
          </p:spPr>
          <p:txBody>
            <a:bodyPr wrap="square" lIns="0" tIns="0" rIns="0" bIns="0" rtlCol="0"/>
            <a:lstStyle/>
            <a:p>
              <a:pPr>
                <a:defRPr/>
              </a:pPr>
              <a:endParaRPr/>
            </a:p>
          </p:txBody>
        </p:sp>
        <p:sp>
          <p:nvSpPr>
            <p:cNvPr id="17" name="object 17"/>
            <p:cNvSpPr/>
            <p:nvPr/>
          </p:nvSpPr>
          <p:spPr bwMode="auto">
            <a:xfrm>
              <a:off x="1629629" y="1146347"/>
              <a:ext cx="955040" cy="1026160"/>
            </a:xfrm>
            <a:custGeom>
              <a:avLst/>
              <a:gdLst/>
              <a:ahLst/>
              <a:cxnLst/>
              <a:rect l="l" t="t" r="r" b="b"/>
              <a:pathLst>
                <a:path w="955039" h="1026160" extrusionOk="0">
                  <a:moveTo>
                    <a:pt x="442554" y="0"/>
                  </a:moveTo>
                  <a:lnTo>
                    <a:pt x="392028" y="2482"/>
                  </a:lnTo>
                  <a:lnTo>
                    <a:pt x="342908" y="9735"/>
                  </a:lnTo>
                  <a:lnTo>
                    <a:pt x="295422" y="21529"/>
                  </a:lnTo>
                  <a:lnTo>
                    <a:pt x="249799" y="37631"/>
                  </a:lnTo>
                  <a:lnTo>
                    <a:pt x="206269" y="57811"/>
                  </a:lnTo>
                  <a:lnTo>
                    <a:pt x="165061" y="81838"/>
                  </a:lnTo>
                  <a:lnTo>
                    <a:pt x="126404" y="109479"/>
                  </a:lnTo>
                  <a:lnTo>
                    <a:pt x="90528" y="140504"/>
                  </a:lnTo>
                  <a:lnTo>
                    <a:pt x="57661" y="174681"/>
                  </a:lnTo>
                  <a:lnTo>
                    <a:pt x="28034" y="211779"/>
                  </a:lnTo>
                  <a:lnTo>
                    <a:pt x="1875" y="251567"/>
                  </a:lnTo>
                  <a:lnTo>
                    <a:pt x="0" y="254963"/>
                  </a:lnTo>
                  <a:lnTo>
                    <a:pt x="91153" y="254963"/>
                  </a:lnTo>
                  <a:lnTo>
                    <a:pt x="123827" y="215556"/>
                  </a:lnTo>
                  <a:lnTo>
                    <a:pt x="159911" y="180934"/>
                  </a:lnTo>
                  <a:lnTo>
                    <a:pt x="199760" y="150606"/>
                  </a:lnTo>
                  <a:lnTo>
                    <a:pt x="243006" y="124947"/>
                  </a:lnTo>
                  <a:lnTo>
                    <a:pt x="289278" y="104335"/>
                  </a:lnTo>
                  <a:lnTo>
                    <a:pt x="338207" y="89146"/>
                  </a:lnTo>
                  <a:lnTo>
                    <a:pt x="389422" y="79757"/>
                  </a:lnTo>
                  <a:lnTo>
                    <a:pt x="442554" y="76543"/>
                  </a:lnTo>
                  <a:lnTo>
                    <a:pt x="490049" y="79176"/>
                  </a:lnTo>
                  <a:lnTo>
                    <a:pt x="536049" y="86731"/>
                  </a:lnTo>
                  <a:lnTo>
                    <a:pt x="580291" y="98944"/>
                  </a:lnTo>
                  <a:lnTo>
                    <a:pt x="622513" y="115551"/>
                  </a:lnTo>
                  <a:lnTo>
                    <a:pt x="662452" y="136289"/>
                  </a:lnTo>
                  <a:lnTo>
                    <a:pt x="699845" y="160894"/>
                  </a:lnTo>
                  <a:lnTo>
                    <a:pt x="734429" y="189102"/>
                  </a:lnTo>
                  <a:lnTo>
                    <a:pt x="765941" y="220651"/>
                  </a:lnTo>
                  <a:lnTo>
                    <a:pt x="794119" y="255275"/>
                  </a:lnTo>
                  <a:lnTo>
                    <a:pt x="818699" y="292712"/>
                  </a:lnTo>
                  <a:lnTo>
                    <a:pt x="839420" y="332698"/>
                  </a:lnTo>
                  <a:lnTo>
                    <a:pt x="856018" y="374969"/>
                  </a:lnTo>
                  <a:lnTo>
                    <a:pt x="868230" y="419261"/>
                  </a:lnTo>
                  <a:lnTo>
                    <a:pt x="875793" y="465311"/>
                  </a:lnTo>
                  <a:lnTo>
                    <a:pt x="878445" y="512856"/>
                  </a:lnTo>
                  <a:lnTo>
                    <a:pt x="875793" y="560411"/>
                  </a:lnTo>
                  <a:lnTo>
                    <a:pt x="868230" y="606471"/>
                  </a:lnTo>
                  <a:lnTo>
                    <a:pt x="856018" y="650772"/>
                  </a:lnTo>
                  <a:lnTo>
                    <a:pt x="839420" y="693050"/>
                  </a:lnTo>
                  <a:lnTo>
                    <a:pt x="818699" y="733041"/>
                  </a:lnTo>
                  <a:lnTo>
                    <a:pt x="794119" y="770481"/>
                  </a:lnTo>
                  <a:lnTo>
                    <a:pt x="765941" y="805108"/>
                  </a:lnTo>
                  <a:lnTo>
                    <a:pt x="734429" y="836655"/>
                  </a:lnTo>
                  <a:lnTo>
                    <a:pt x="699845" y="864861"/>
                  </a:lnTo>
                  <a:lnTo>
                    <a:pt x="662452" y="889461"/>
                  </a:lnTo>
                  <a:lnTo>
                    <a:pt x="622513" y="910192"/>
                  </a:lnTo>
                  <a:lnTo>
                    <a:pt x="580291" y="926789"/>
                  </a:lnTo>
                  <a:lnTo>
                    <a:pt x="536049" y="938989"/>
                  </a:lnTo>
                  <a:lnTo>
                    <a:pt x="490049" y="946528"/>
                  </a:lnTo>
                  <a:lnTo>
                    <a:pt x="442376" y="949142"/>
                  </a:lnTo>
                  <a:lnTo>
                    <a:pt x="389279" y="945929"/>
                  </a:lnTo>
                  <a:lnTo>
                    <a:pt x="338091" y="936541"/>
                  </a:lnTo>
                  <a:lnTo>
                    <a:pt x="289187" y="921357"/>
                  </a:lnTo>
                  <a:lnTo>
                    <a:pt x="242938" y="900756"/>
                  </a:lnTo>
                  <a:lnTo>
                    <a:pt x="199717" y="875115"/>
                  </a:lnTo>
                  <a:lnTo>
                    <a:pt x="159897" y="844815"/>
                  </a:lnTo>
                  <a:lnTo>
                    <a:pt x="123851" y="810232"/>
                  </a:lnTo>
                  <a:lnTo>
                    <a:pt x="91153" y="770793"/>
                  </a:lnTo>
                  <a:lnTo>
                    <a:pt x="0" y="770793"/>
                  </a:lnTo>
                  <a:lnTo>
                    <a:pt x="28089" y="814043"/>
                  </a:lnTo>
                  <a:lnTo>
                    <a:pt x="57709" y="851141"/>
                  </a:lnTo>
                  <a:lnTo>
                    <a:pt x="90572" y="885317"/>
                  </a:lnTo>
                  <a:lnTo>
                    <a:pt x="126449" y="916340"/>
                  </a:lnTo>
                  <a:lnTo>
                    <a:pt x="165108" y="943978"/>
                  </a:lnTo>
                  <a:lnTo>
                    <a:pt x="206319" y="968000"/>
                  </a:lnTo>
                  <a:lnTo>
                    <a:pt x="249849" y="988173"/>
                  </a:lnTo>
                  <a:lnTo>
                    <a:pt x="295469" y="1004266"/>
                  </a:lnTo>
                  <a:lnTo>
                    <a:pt x="342947" y="1016049"/>
                  </a:lnTo>
                  <a:lnTo>
                    <a:pt x="392052" y="1023288"/>
                  </a:lnTo>
                  <a:lnTo>
                    <a:pt x="442554" y="1025752"/>
                  </a:lnTo>
                  <a:lnTo>
                    <a:pt x="489177" y="1023656"/>
                  </a:lnTo>
                  <a:lnTo>
                    <a:pt x="534627" y="1017488"/>
                  </a:lnTo>
                  <a:lnTo>
                    <a:pt x="578724" y="1007429"/>
                  </a:lnTo>
                  <a:lnTo>
                    <a:pt x="621286" y="993661"/>
                  </a:lnTo>
                  <a:lnTo>
                    <a:pt x="662133" y="976365"/>
                  </a:lnTo>
                  <a:lnTo>
                    <a:pt x="701084" y="955721"/>
                  </a:lnTo>
                  <a:lnTo>
                    <a:pt x="737958" y="931911"/>
                  </a:lnTo>
                  <a:lnTo>
                    <a:pt x="772575" y="905117"/>
                  </a:lnTo>
                  <a:lnTo>
                    <a:pt x="804754" y="875519"/>
                  </a:lnTo>
                  <a:lnTo>
                    <a:pt x="834314" y="843298"/>
                  </a:lnTo>
                  <a:lnTo>
                    <a:pt x="861075" y="808636"/>
                  </a:lnTo>
                  <a:lnTo>
                    <a:pt x="884855" y="771713"/>
                  </a:lnTo>
                  <a:lnTo>
                    <a:pt x="905475" y="732711"/>
                  </a:lnTo>
                  <a:lnTo>
                    <a:pt x="922753" y="691812"/>
                  </a:lnTo>
                  <a:lnTo>
                    <a:pt x="936508" y="649195"/>
                  </a:lnTo>
                  <a:lnTo>
                    <a:pt x="946561" y="605043"/>
                  </a:lnTo>
                  <a:lnTo>
                    <a:pt x="952729" y="559536"/>
                  </a:lnTo>
                  <a:lnTo>
                    <a:pt x="954834" y="512856"/>
                  </a:lnTo>
                  <a:lnTo>
                    <a:pt x="952729" y="466180"/>
                  </a:lnTo>
                  <a:lnTo>
                    <a:pt x="946561" y="420677"/>
                  </a:lnTo>
                  <a:lnTo>
                    <a:pt x="936508" y="376529"/>
                  </a:lnTo>
                  <a:lnTo>
                    <a:pt x="922753" y="333916"/>
                  </a:lnTo>
                  <a:lnTo>
                    <a:pt x="905475" y="293019"/>
                  </a:lnTo>
                  <a:lnTo>
                    <a:pt x="884855" y="254021"/>
                  </a:lnTo>
                  <a:lnTo>
                    <a:pt x="861075" y="217101"/>
                  </a:lnTo>
                  <a:lnTo>
                    <a:pt x="834314" y="182441"/>
                  </a:lnTo>
                  <a:lnTo>
                    <a:pt x="804754" y="150223"/>
                  </a:lnTo>
                  <a:lnTo>
                    <a:pt x="772575" y="120627"/>
                  </a:lnTo>
                  <a:lnTo>
                    <a:pt x="737958" y="93834"/>
                  </a:lnTo>
                  <a:lnTo>
                    <a:pt x="701084" y="70026"/>
                  </a:lnTo>
                  <a:lnTo>
                    <a:pt x="662133" y="49384"/>
                  </a:lnTo>
                  <a:lnTo>
                    <a:pt x="621286" y="32089"/>
                  </a:lnTo>
                  <a:lnTo>
                    <a:pt x="578724" y="18321"/>
                  </a:lnTo>
                  <a:lnTo>
                    <a:pt x="534627" y="8263"/>
                  </a:lnTo>
                  <a:lnTo>
                    <a:pt x="489177" y="2096"/>
                  </a:lnTo>
                  <a:lnTo>
                    <a:pt x="442554" y="0"/>
                  </a:lnTo>
                  <a:close/>
                </a:path>
              </a:pathLst>
            </a:custGeom>
            <a:solidFill>
              <a:srgbClr val="54BCEB"/>
            </a:solidFill>
          </p:spPr>
          <p:txBody>
            <a:bodyPr wrap="square" lIns="0" tIns="0" rIns="0" bIns="0" rtlCol="0"/>
            <a:lstStyle/>
            <a:p>
              <a:pPr>
                <a:defRPr/>
              </a:pPr>
              <a:endParaRPr/>
            </a:p>
          </p:txBody>
        </p:sp>
        <p:sp>
          <p:nvSpPr>
            <p:cNvPr id="18" name="object 18"/>
            <p:cNvSpPr/>
            <p:nvPr/>
          </p:nvSpPr>
          <p:spPr bwMode="auto">
            <a:xfrm>
              <a:off x="2292092" y="1359542"/>
              <a:ext cx="216535" cy="599440"/>
            </a:xfrm>
            <a:custGeom>
              <a:avLst/>
              <a:gdLst/>
              <a:ahLst/>
              <a:cxnLst/>
              <a:rect l="l" t="t" r="r" b="b"/>
              <a:pathLst>
                <a:path w="216535" h="599439" extrusionOk="0">
                  <a:moveTo>
                    <a:pt x="96614" y="0"/>
                  </a:moveTo>
                  <a:lnTo>
                    <a:pt x="68359" y="43703"/>
                  </a:lnTo>
                  <a:lnTo>
                    <a:pt x="44560" y="90298"/>
                  </a:lnTo>
                  <a:lnTo>
                    <a:pt x="25521" y="139488"/>
                  </a:lnTo>
                  <a:lnTo>
                    <a:pt x="11545" y="190976"/>
                  </a:lnTo>
                  <a:lnTo>
                    <a:pt x="2936" y="244466"/>
                  </a:lnTo>
                  <a:lnTo>
                    <a:pt x="0" y="299662"/>
                  </a:lnTo>
                  <a:lnTo>
                    <a:pt x="2936" y="354852"/>
                  </a:lnTo>
                  <a:lnTo>
                    <a:pt x="11545" y="408343"/>
                  </a:lnTo>
                  <a:lnTo>
                    <a:pt x="25521" y="459838"/>
                  </a:lnTo>
                  <a:lnTo>
                    <a:pt x="44560" y="509039"/>
                  </a:lnTo>
                  <a:lnTo>
                    <a:pt x="68359" y="555648"/>
                  </a:lnTo>
                  <a:lnTo>
                    <a:pt x="96614" y="599368"/>
                  </a:lnTo>
                  <a:lnTo>
                    <a:pt x="126439" y="564232"/>
                  </a:lnTo>
                  <a:lnTo>
                    <a:pt x="152501" y="526051"/>
                  </a:lnTo>
                  <a:lnTo>
                    <a:pt x="174504" y="485117"/>
                  </a:lnTo>
                  <a:lnTo>
                    <a:pt x="192150" y="441719"/>
                  </a:lnTo>
                  <a:lnTo>
                    <a:pt x="205144" y="396150"/>
                  </a:lnTo>
                  <a:lnTo>
                    <a:pt x="213188" y="348701"/>
                  </a:lnTo>
                  <a:lnTo>
                    <a:pt x="215986" y="299662"/>
                  </a:lnTo>
                  <a:lnTo>
                    <a:pt x="213188" y="250614"/>
                  </a:lnTo>
                  <a:lnTo>
                    <a:pt x="205144" y="203162"/>
                  </a:lnTo>
                  <a:lnTo>
                    <a:pt x="192150" y="157596"/>
                  </a:lnTo>
                  <a:lnTo>
                    <a:pt x="174504" y="114207"/>
                  </a:lnTo>
                  <a:lnTo>
                    <a:pt x="152501" y="73285"/>
                  </a:lnTo>
                  <a:lnTo>
                    <a:pt x="126439" y="35119"/>
                  </a:lnTo>
                  <a:lnTo>
                    <a:pt x="96614" y="0"/>
                  </a:lnTo>
                  <a:close/>
                </a:path>
              </a:pathLst>
            </a:custGeom>
            <a:solidFill>
              <a:srgbClr val="F8971D"/>
            </a:solidFill>
          </p:spPr>
          <p:txBody>
            <a:bodyPr wrap="square" lIns="0" tIns="0" rIns="0" bIns="0" rtlCol="0"/>
            <a:lstStyle/>
            <a:p>
              <a:pPr>
                <a:defRPr/>
              </a:pPr>
              <a:endParaRPr/>
            </a:p>
          </p:txBody>
        </p:sp>
        <p:sp>
          <p:nvSpPr>
            <p:cNvPr id="19" name="object 19"/>
            <p:cNvSpPr/>
            <p:nvPr/>
          </p:nvSpPr>
          <p:spPr bwMode="auto">
            <a:xfrm>
              <a:off x="1271574" y="1460457"/>
              <a:ext cx="958850" cy="401955"/>
            </a:xfrm>
            <a:custGeom>
              <a:avLst/>
              <a:gdLst/>
              <a:ahLst/>
              <a:cxnLst/>
              <a:rect l="l" t="t" r="r" b="b"/>
              <a:pathLst>
                <a:path w="958850" h="401955" extrusionOk="0">
                  <a:moveTo>
                    <a:pt x="405549" y="388416"/>
                  </a:moveTo>
                  <a:lnTo>
                    <a:pt x="366128" y="300202"/>
                  </a:lnTo>
                  <a:lnTo>
                    <a:pt x="336169" y="233133"/>
                  </a:lnTo>
                  <a:lnTo>
                    <a:pt x="278968" y="105219"/>
                  </a:lnTo>
                  <a:lnTo>
                    <a:pt x="258216" y="58928"/>
                  </a:lnTo>
                  <a:lnTo>
                    <a:pt x="258216" y="233070"/>
                  </a:lnTo>
                  <a:lnTo>
                    <a:pt x="145656" y="233133"/>
                  </a:lnTo>
                  <a:lnTo>
                    <a:pt x="201625" y="105219"/>
                  </a:lnTo>
                  <a:lnTo>
                    <a:pt x="258216" y="233070"/>
                  </a:lnTo>
                  <a:lnTo>
                    <a:pt x="258216" y="58928"/>
                  </a:lnTo>
                  <a:lnTo>
                    <a:pt x="236474" y="10426"/>
                  </a:lnTo>
                  <a:lnTo>
                    <a:pt x="168986" y="10426"/>
                  </a:lnTo>
                  <a:lnTo>
                    <a:pt x="0" y="388442"/>
                  </a:lnTo>
                  <a:lnTo>
                    <a:pt x="78778" y="388442"/>
                  </a:lnTo>
                  <a:lnTo>
                    <a:pt x="117094" y="300202"/>
                  </a:lnTo>
                  <a:lnTo>
                    <a:pt x="286702" y="300202"/>
                  </a:lnTo>
                  <a:lnTo>
                    <a:pt x="324586" y="388416"/>
                  </a:lnTo>
                  <a:lnTo>
                    <a:pt x="405549" y="388416"/>
                  </a:lnTo>
                  <a:close/>
                </a:path>
                <a:path w="958850" h="401955" extrusionOk="0">
                  <a:moveTo>
                    <a:pt x="645490" y="12954"/>
                  </a:moveTo>
                  <a:lnTo>
                    <a:pt x="475983" y="12954"/>
                  </a:lnTo>
                  <a:lnTo>
                    <a:pt x="325526" y="13055"/>
                  </a:lnTo>
                  <a:lnTo>
                    <a:pt x="325132" y="14058"/>
                  </a:lnTo>
                  <a:lnTo>
                    <a:pt x="324586" y="15151"/>
                  </a:lnTo>
                  <a:lnTo>
                    <a:pt x="324269" y="16243"/>
                  </a:lnTo>
                  <a:lnTo>
                    <a:pt x="309079" y="61010"/>
                  </a:lnTo>
                  <a:lnTo>
                    <a:pt x="303453" y="82791"/>
                  </a:lnTo>
                  <a:lnTo>
                    <a:pt x="453009" y="82791"/>
                  </a:lnTo>
                  <a:lnTo>
                    <a:pt x="453009" y="388416"/>
                  </a:lnTo>
                  <a:lnTo>
                    <a:pt x="475983" y="388454"/>
                  </a:lnTo>
                  <a:lnTo>
                    <a:pt x="529615" y="388454"/>
                  </a:lnTo>
                  <a:lnTo>
                    <a:pt x="529615" y="82664"/>
                  </a:lnTo>
                  <a:lnTo>
                    <a:pt x="645490" y="82791"/>
                  </a:lnTo>
                  <a:lnTo>
                    <a:pt x="645490" y="12954"/>
                  </a:lnTo>
                  <a:close/>
                </a:path>
                <a:path w="958850" h="401955" extrusionOk="0">
                  <a:moveTo>
                    <a:pt x="958443" y="281584"/>
                  </a:moveTo>
                  <a:lnTo>
                    <a:pt x="949960" y="238175"/>
                  </a:lnTo>
                  <a:lnTo>
                    <a:pt x="924941" y="205701"/>
                  </a:lnTo>
                  <a:lnTo>
                    <a:pt x="884428" y="182054"/>
                  </a:lnTo>
                  <a:lnTo>
                    <a:pt x="829513" y="165112"/>
                  </a:lnTo>
                  <a:lnTo>
                    <a:pt x="784212" y="152590"/>
                  </a:lnTo>
                  <a:lnTo>
                    <a:pt x="757516" y="140690"/>
                  </a:lnTo>
                  <a:lnTo>
                    <a:pt x="744829" y="127381"/>
                  </a:lnTo>
                  <a:lnTo>
                    <a:pt x="741578" y="110629"/>
                  </a:lnTo>
                  <a:lnTo>
                    <a:pt x="741578" y="109486"/>
                  </a:lnTo>
                  <a:lnTo>
                    <a:pt x="745197" y="94411"/>
                  </a:lnTo>
                  <a:lnTo>
                    <a:pt x="756043" y="81876"/>
                  </a:lnTo>
                  <a:lnTo>
                    <a:pt x="774090" y="73240"/>
                  </a:lnTo>
                  <a:lnTo>
                    <a:pt x="799338" y="69913"/>
                  </a:lnTo>
                  <a:lnTo>
                    <a:pt x="822134" y="71843"/>
                  </a:lnTo>
                  <a:lnTo>
                    <a:pt x="844892" y="77584"/>
                  </a:lnTo>
                  <a:lnTo>
                    <a:pt x="867689" y="87122"/>
                  </a:lnTo>
                  <a:lnTo>
                    <a:pt x="890587" y="100418"/>
                  </a:lnTo>
                  <a:lnTo>
                    <a:pt x="943140" y="47612"/>
                  </a:lnTo>
                  <a:lnTo>
                    <a:pt x="912063" y="27178"/>
                  </a:lnTo>
                  <a:lnTo>
                    <a:pt x="878205" y="12255"/>
                  </a:lnTo>
                  <a:lnTo>
                    <a:pt x="841159" y="3111"/>
                  </a:lnTo>
                  <a:lnTo>
                    <a:pt x="800493" y="0"/>
                  </a:lnTo>
                  <a:lnTo>
                    <a:pt x="745502" y="8483"/>
                  </a:lnTo>
                  <a:lnTo>
                    <a:pt x="701789" y="32131"/>
                  </a:lnTo>
                  <a:lnTo>
                    <a:pt x="672871" y="68580"/>
                  </a:lnTo>
                  <a:lnTo>
                    <a:pt x="662292" y="115493"/>
                  </a:lnTo>
                  <a:lnTo>
                    <a:pt x="662292" y="116624"/>
                  </a:lnTo>
                  <a:lnTo>
                    <a:pt x="671449" y="163410"/>
                  </a:lnTo>
                  <a:lnTo>
                    <a:pt x="697979" y="196291"/>
                  </a:lnTo>
                  <a:lnTo>
                    <a:pt x="740041" y="218973"/>
                  </a:lnTo>
                  <a:lnTo>
                    <a:pt x="795782" y="235165"/>
                  </a:lnTo>
                  <a:lnTo>
                    <a:pt x="839419" y="247281"/>
                  </a:lnTo>
                  <a:lnTo>
                    <a:pt x="864692" y="259105"/>
                  </a:lnTo>
                  <a:lnTo>
                    <a:pt x="876388" y="272199"/>
                  </a:lnTo>
                  <a:lnTo>
                    <a:pt x="879335" y="288086"/>
                  </a:lnTo>
                  <a:lnTo>
                    <a:pt x="879335" y="289077"/>
                  </a:lnTo>
                  <a:lnTo>
                    <a:pt x="875169" y="306171"/>
                  </a:lnTo>
                  <a:lnTo>
                    <a:pt x="862952" y="319532"/>
                  </a:lnTo>
                  <a:lnTo>
                    <a:pt x="843076" y="328282"/>
                  </a:lnTo>
                  <a:lnTo>
                    <a:pt x="815975" y="331584"/>
                  </a:lnTo>
                  <a:lnTo>
                    <a:pt x="784555" y="328726"/>
                  </a:lnTo>
                  <a:lnTo>
                    <a:pt x="755954" y="320446"/>
                  </a:lnTo>
                  <a:lnTo>
                    <a:pt x="729132" y="306984"/>
                  </a:lnTo>
                  <a:lnTo>
                    <a:pt x="703072" y="288582"/>
                  </a:lnTo>
                  <a:lnTo>
                    <a:pt x="650824" y="341134"/>
                  </a:lnTo>
                  <a:lnTo>
                    <a:pt x="687895" y="367576"/>
                  </a:lnTo>
                  <a:lnTo>
                    <a:pt x="727913" y="386384"/>
                  </a:lnTo>
                  <a:lnTo>
                    <a:pt x="770280" y="397637"/>
                  </a:lnTo>
                  <a:lnTo>
                    <a:pt x="814387" y="401383"/>
                  </a:lnTo>
                  <a:lnTo>
                    <a:pt x="861326" y="396151"/>
                  </a:lnTo>
                  <a:lnTo>
                    <a:pt x="901014" y="380974"/>
                  </a:lnTo>
                  <a:lnTo>
                    <a:pt x="931646" y="356539"/>
                  </a:lnTo>
                  <a:lnTo>
                    <a:pt x="951395" y="323519"/>
                  </a:lnTo>
                  <a:lnTo>
                    <a:pt x="958443" y="282575"/>
                  </a:lnTo>
                  <a:lnTo>
                    <a:pt x="958443" y="281584"/>
                  </a:lnTo>
                  <a:close/>
                </a:path>
              </a:pathLst>
            </a:custGeom>
            <a:solidFill>
              <a:srgbClr val="6A737B"/>
            </a:solidFill>
          </p:spPr>
          <p:txBody>
            <a:bodyPr wrap="square" lIns="0" tIns="0" rIns="0" bIns="0" rtlCol="0"/>
            <a:lstStyle/>
            <a:p>
              <a:pPr>
                <a:defRPr/>
              </a:pPr>
              <a:endParaRPr/>
            </a:p>
          </p:txBody>
        </p:sp>
      </p:grpSp>
      <p:sp>
        <p:nvSpPr>
          <p:cNvPr id="20" name="object 20"/>
          <p:cNvSpPr txBox="1"/>
          <p:nvPr/>
        </p:nvSpPr>
        <p:spPr bwMode="auto">
          <a:xfrm>
            <a:off x="1656659" y="830971"/>
            <a:ext cx="1964737" cy="684885"/>
          </a:xfrm>
          <a:prstGeom prst="rect">
            <a:avLst/>
          </a:prstGeom>
        </p:spPr>
        <p:txBody>
          <a:bodyPr vert="horz" wrap="square" lIns="0" tIns="7701" rIns="0" bIns="0" rtlCol="0">
            <a:spAutoFit/>
          </a:bodyPr>
          <a:lstStyle/>
          <a:p>
            <a:pPr marL="7701">
              <a:spcBef>
                <a:spcPts val="61"/>
              </a:spcBef>
              <a:defRPr/>
            </a:pPr>
            <a:r>
              <a:rPr sz="2200" spc="12">
                <a:solidFill>
                  <a:srgbClr val="6A737B"/>
                </a:solidFill>
                <a:latin typeface="Gotham-Book"/>
                <a:cs typeface="Gotham-Book"/>
              </a:rPr>
              <a:t>Oda</a:t>
            </a:r>
            <a:r>
              <a:rPr sz="2200" spc="6">
                <a:solidFill>
                  <a:srgbClr val="6A737B"/>
                </a:solidFill>
                <a:latin typeface="Gotham-Book"/>
                <a:cs typeface="Gotham-Book"/>
              </a:rPr>
              <a:t> </a:t>
            </a:r>
            <a:r>
              <a:rPr sz="2200" spc="15">
                <a:solidFill>
                  <a:srgbClr val="6A737B"/>
                </a:solidFill>
                <a:latin typeface="Gotham-Book"/>
                <a:cs typeface="Gotham-Book"/>
              </a:rPr>
              <a:t>Organları</a:t>
            </a:r>
            <a:endParaRPr sz="2200">
              <a:latin typeface="Gotham-Book"/>
              <a:cs typeface="Gotham-Book"/>
            </a:endParaRPr>
          </a:p>
        </p:txBody>
      </p:sp>
      <p:sp>
        <p:nvSpPr>
          <p:cNvPr id="21" name="object 21"/>
          <p:cNvSpPr txBox="1">
            <a:spLocks noGrp="1"/>
          </p:cNvSpPr>
          <p:nvPr>
            <p:ph type="title"/>
          </p:nvPr>
        </p:nvSpPr>
        <p:spPr bwMode="auto">
          <a:xfrm>
            <a:off x="1657270" y="1807569"/>
            <a:ext cx="4700427" cy="531774"/>
          </a:xfrm>
          <a:prstGeom prst="rect">
            <a:avLst/>
          </a:prstGeom>
        </p:spPr>
        <p:txBody>
          <a:bodyPr vert="horz" wrap="square" lIns="0" tIns="10397" rIns="0" bIns="0" rtlCol="0">
            <a:spAutoFit/>
          </a:bodyPr>
          <a:lstStyle/>
          <a:p>
            <a:pPr marL="7701">
              <a:lnSpc>
                <a:spcPct val="100000"/>
              </a:lnSpc>
              <a:spcBef>
                <a:spcPts val="82"/>
              </a:spcBef>
              <a:defRPr/>
            </a:pPr>
            <a:r>
              <a:rPr sz="3400" spc="12"/>
              <a:t>MESLEK</a:t>
            </a:r>
            <a:r>
              <a:rPr sz="3400" spc="42"/>
              <a:t> </a:t>
            </a:r>
            <a:r>
              <a:rPr sz="3400" spc="6"/>
              <a:t>KOMİTELERİ</a:t>
            </a:r>
            <a:endParaRPr sz="3400"/>
          </a:p>
        </p:txBody>
      </p:sp>
      <p:sp>
        <p:nvSpPr>
          <p:cNvPr id="22" name="object 22"/>
          <p:cNvSpPr/>
          <p:nvPr/>
        </p:nvSpPr>
        <p:spPr bwMode="auto">
          <a:xfrm>
            <a:off x="818766" y="1645570"/>
            <a:ext cx="728208" cy="821343"/>
          </a:xfrm>
          <a:custGeom>
            <a:avLst/>
            <a:gdLst/>
            <a:ahLst/>
            <a:cxnLst/>
            <a:rect l="l" t="t" r="r" b="b"/>
            <a:pathLst>
              <a:path w="1200785" h="1354454" extrusionOk="0">
                <a:moveTo>
                  <a:pt x="1200607" y="676757"/>
                </a:moveTo>
                <a:lnTo>
                  <a:pt x="895769" y="446366"/>
                </a:lnTo>
                <a:lnTo>
                  <a:pt x="610095" y="230327"/>
                </a:lnTo>
                <a:lnTo>
                  <a:pt x="610095" y="662292"/>
                </a:lnTo>
                <a:lnTo>
                  <a:pt x="610095" y="691692"/>
                </a:lnTo>
                <a:lnTo>
                  <a:pt x="590638" y="676998"/>
                </a:lnTo>
                <a:lnTo>
                  <a:pt x="610095" y="662292"/>
                </a:lnTo>
                <a:lnTo>
                  <a:pt x="610095" y="230327"/>
                </a:lnTo>
                <a:lnTo>
                  <a:pt x="305346" y="0"/>
                </a:lnTo>
                <a:lnTo>
                  <a:pt x="305346" y="461225"/>
                </a:lnTo>
                <a:lnTo>
                  <a:pt x="0" y="230441"/>
                </a:lnTo>
                <a:lnTo>
                  <a:pt x="0" y="1123061"/>
                </a:lnTo>
                <a:lnTo>
                  <a:pt x="305346" y="892289"/>
                </a:lnTo>
                <a:lnTo>
                  <a:pt x="305346" y="892619"/>
                </a:lnTo>
                <a:lnTo>
                  <a:pt x="305346" y="1353972"/>
                </a:lnTo>
                <a:lnTo>
                  <a:pt x="895858" y="907669"/>
                </a:lnTo>
                <a:lnTo>
                  <a:pt x="895464" y="907376"/>
                </a:lnTo>
                <a:lnTo>
                  <a:pt x="1200607" y="676757"/>
                </a:lnTo>
                <a:close/>
              </a:path>
            </a:pathLst>
          </a:custGeom>
          <a:solidFill>
            <a:srgbClr val="BDE0F6"/>
          </a:solidFill>
        </p:spPr>
        <p:txBody>
          <a:bodyPr wrap="square" lIns="0" tIns="0" rIns="0" bIns="0" rtlCol="0"/>
          <a:lstStyle/>
          <a:p>
            <a:pPr>
              <a:defRPr/>
            </a:pPr>
            <a:endParaRPr/>
          </a:p>
        </p:txBody>
      </p:sp>
      <p:sp>
        <p:nvSpPr>
          <p:cNvPr id="23" name="object 23"/>
          <p:cNvSpPr txBox="1"/>
          <p:nvPr/>
        </p:nvSpPr>
        <p:spPr bwMode="auto">
          <a:xfrm>
            <a:off x="2192465" y="4791965"/>
            <a:ext cx="1183386" cy="606862"/>
          </a:xfrm>
          <a:prstGeom prst="rect">
            <a:avLst/>
          </a:prstGeom>
        </p:spPr>
        <p:txBody>
          <a:bodyPr vert="horz" wrap="square" lIns="0" tIns="61225" rIns="0" bIns="0" rtlCol="0">
            <a:spAutoFit/>
          </a:bodyPr>
          <a:lstStyle/>
          <a:p>
            <a:pPr marR="3081" indent="124761">
              <a:lnSpc>
                <a:spcPts val="2116"/>
              </a:lnSpc>
              <a:spcBef>
                <a:spcPts val="482"/>
              </a:spcBef>
              <a:defRPr/>
            </a:pPr>
            <a:r>
              <a:rPr sz="2100" spc="-6">
                <a:solidFill>
                  <a:srgbClr val="838C94"/>
                </a:solidFill>
                <a:latin typeface="Gotham-Medium"/>
                <a:cs typeface="Gotham-Medium"/>
              </a:rPr>
              <a:t>Meslek </a:t>
            </a:r>
            <a:r>
              <a:rPr sz="2100" spc="-3">
                <a:solidFill>
                  <a:srgbClr val="838C94"/>
                </a:solidFill>
                <a:latin typeface="Gotham-Medium"/>
                <a:cs typeface="Gotham-Medium"/>
              </a:rPr>
              <a:t> </a:t>
            </a:r>
            <a:r>
              <a:rPr sz="2100" spc="-69">
                <a:solidFill>
                  <a:srgbClr val="838C94"/>
                </a:solidFill>
                <a:latin typeface="Gotham-Medium"/>
                <a:cs typeface="Gotham-Medium"/>
              </a:rPr>
              <a:t>K</a:t>
            </a:r>
            <a:r>
              <a:rPr sz="2100" spc="-6">
                <a:solidFill>
                  <a:srgbClr val="838C94"/>
                </a:solidFill>
                <a:latin typeface="Gotham-Medium"/>
                <a:cs typeface="Gotham-Medium"/>
              </a:rPr>
              <a:t>omi</a:t>
            </a:r>
            <a:r>
              <a:rPr sz="2100" spc="-36">
                <a:solidFill>
                  <a:srgbClr val="838C94"/>
                </a:solidFill>
                <a:latin typeface="Gotham-Medium"/>
                <a:cs typeface="Gotham-Medium"/>
              </a:rPr>
              <a:t>t</a:t>
            </a:r>
            <a:r>
              <a:rPr sz="2100" spc="-3">
                <a:solidFill>
                  <a:srgbClr val="838C94"/>
                </a:solidFill>
                <a:latin typeface="Gotham-Medium"/>
                <a:cs typeface="Gotham-Medium"/>
              </a:rPr>
              <a:t>esi</a:t>
            </a:r>
            <a:endParaRPr sz="2100">
              <a:latin typeface="Gotham-Medium"/>
              <a:cs typeface="Gotham-Medium"/>
            </a:endParaRPr>
          </a:p>
        </p:txBody>
      </p:sp>
      <p:grpSp>
        <p:nvGrpSpPr>
          <p:cNvPr id="24" name="object 24"/>
          <p:cNvGrpSpPr/>
          <p:nvPr/>
        </p:nvGrpSpPr>
        <p:grpSpPr bwMode="auto">
          <a:xfrm>
            <a:off x="1733552" y="2641164"/>
            <a:ext cx="2093358" cy="2850633"/>
            <a:chOff x="2858555" y="4355475"/>
            <a:chExt cx="3451860" cy="4700905"/>
          </a:xfrm>
        </p:grpSpPr>
        <p:sp>
          <p:nvSpPr>
            <p:cNvPr id="25" name="object 25"/>
            <p:cNvSpPr/>
            <p:nvPr/>
          </p:nvSpPr>
          <p:spPr bwMode="auto">
            <a:xfrm>
              <a:off x="2870482" y="4367401"/>
              <a:ext cx="3428365" cy="4677410"/>
            </a:xfrm>
            <a:custGeom>
              <a:avLst/>
              <a:gdLst/>
              <a:ahLst/>
              <a:cxnLst/>
              <a:rect l="l" t="t" r="r" b="b"/>
              <a:pathLst>
                <a:path w="3428365" h="4677409" extrusionOk="0">
                  <a:moveTo>
                    <a:pt x="0" y="4676993"/>
                  </a:moveTo>
                  <a:lnTo>
                    <a:pt x="3427993" y="4676993"/>
                  </a:lnTo>
                  <a:lnTo>
                    <a:pt x="3427993" y="0"/>
                  </a:lnTo>
                  <a:lnTo>
                    <a:pt x="0" y="0"/>
                  </a:lnTo>
                  <a:lnTo>
                    <a:pt x="0" y="4676993"/>
                  </a:lnTo>
                  <a:close/>
                </a:path>
              </a:pathLst>
            </a:custGeom>
            <a:grpFill/>
            <a:ln w="23852">
              <a:solidFill>
                <a:srgbClr val="69747A"/>
              </a:solidFill>
            </a:ln>
          </p:spPr>
          <p:txBody>
            <a:bodyPr wrap="square" lIns="0" tIns="0" rIns="0" bIns="0" rtlCol="0"/>
            <a:lstStyle/>
            <a:p>
              <a:pPr>
                <a:defRPr/>
              </a:pPr>
              <a:endParaRPr/>
            </a:p>
          </p:txBody>
        </p:sp>
        <p:sp>
          <p:nvSpPr>
            <p:cNvPr id="26" name="object 26"/>
            <p:cNvSpPr/>
            <p:nvPr/>
          </p:nvSpPr>
          <p:spPr bwMode="auto">
            <a:xfrm>
              <a:off x="3373882" y="4727125"/>
              <a:ext cx="2362835" cy="1918970"/>
            </a:xfrm>
            <a:custGeom>
              <a:avLst/>
              <a:gdLst/>
              <a:ahLst/>
              <a:cxnLst/>
              <a:rect l="l" t="t" r="r" b="b"/>
              <a:pathLst>
                <a:path w="2362835" h="1918970" extrusionOk="0">
                  <a:moveTo>
                    <a:pt x="442150" y="301586"/>
                  </a:moveTo>
                  <a:lnTo>
                    <a:pt x="436587" y="253784"/>
                  </a:lnTo>
                  <a:lnTo>
                    <a:pt x="421881" y="209575"/>
                  </a:lnTo>
                  <a:lnTo>
                    <a:pt x="398945" y="169989"/>
                  </a:lnTo>
                  <a:lnTo>
                    <a:pt x="368668" y="136017"/>
                  </a:lnTo>
                  <a:lnTo>
                    <a:pt x="331965" y="108661"/>
                  </a:lnTo>
                  <a:lnTo>
                    <a:pt x="289712" y="88963"/>
                  </a:lnTo>
                  <a:lnTo>
                    <a:pt x="242836" y="77901"/>
                  </a:lnTo>
                  <a:lnTo>
                    <a:pt x="199364" y="77317"/>
                  </a:lnTo>
                  <a:lnTo>
                    <a:pt x="157099" y="86372"/>
                  </a:lnTo>
                  <a:lnTo>
                    <a:pt x="117360" y="104114"/>
                  </a:lnTo>
                  <a:lnTo>
                    <a:pt x="81432" y="129654"/>
                  </a:lnTo>
                  <a:lnTo>
                    <a:pt x="50622" y="162039"/>
                  </a:lnTo>
                  <a:lnTo>
                    <a:pt x="26238" y="200355"/>
                  </a:lnTo>
                  <a:lnTo>
                    <a:pt x="9550" y="243674"/>
                  </a:lnTo>
                  <a:lnTo>
                    <a:pt x="0" y="277634"/>
                  </a:lnTo>
                  <a:lnTo>
                    <a:pt x="0" y="335229"/>
                  </a:lnTo>
                  <a:lnTo>
                    <a:pt x="1739" y="340347"/>
                  </a:lnTo>
                  <a:lnTo>
                    <a:pt x="4114" y="345325"/>
                  </a:lnTo>
                  <a:lnTo>
                    <a:pt x="5118" y="350596"/>
                  </a:lnTo>
                  <a:lnTo>
                    <a:pt x="20154" y="399961"/>
                  </a:lnTo>
                  <a:lnTo>
                    <a:pt x="44475" y="443204"/>
                  </a:lnTo>
                  <a:lnTo>
                    <a:pt x="76682" y="479323"/>
                  </a:lnTo>
                  <a:lnTo>
                    <a:pt x="115379" y="507314"/>
                  </a:lnTo>
                  <a:lnTo>
                    <a:pt x="159169" y="526148"/>
                  </a:lnTo>
                  <a:lnTo>
                    <a:pt x="206667" y="534822"/>
                  </a:lnTo>
                  <a:lnTo>
                    <a:pt x="256463" y="532320"/>
                  </a:lnTo>
                  <a:lnTo>
                    <a:pt x="301117" y="519861"/>
                  </a:lnTo>
                  <a:lnTo>
                    <a:pt x="341172" y="498767"/>
                  </a:lnTo>
                  <a:lnTo>
                    <a:pt x="375780" y="470128"/>
                  </a:lnTo>
                  <a:lnTo>
                    <a:pt x="404037" y="435000"/>
                  </a:lnTo>
                  <a:lnTo>
                    <a:pt x="425107" y="394487"/>
                  </a:lnTo>
                  <a:lnTo>
                    <a:pt x="438099" y="349656"/>
                  </a:lnTo>
                  <a:lnTo>
                    <a:pt x="442150" y="301586"/>
                  </a:lnTo>
                  <a:close/>
                </a:path>
                <a:path w="2362835" h="1918970" extrusionOk="0">
                  <a:moveTo>
                    <a:pt x="1402054" y="232867"/>
                  </a:moveTo>
                  <a:lnTo>
                    <a:pt x="1397901" y="186321"/>
                  </a:lnTo>
                  <a:lnTo>
                    <a:pt x="1385341" y="142875"/>
                  </a:lnTo>
                  <a:lnTo>
                    <a:pt x="1365262" y="103454"/>
                  </a:lnTo>
                  <a:lnTo>
                    <a:pt x="1338554" y="69011"/>
                  </a:lnTo>
                  <a:lnTo>
                    <a:pt x="1306118" y="40487"/>
                  </a:lnTo>
                  <a:lnTo>
                    <a:pt x="1268831" y="18846"/>
                  </a:lnTo>
                  <a:lnTo>
                    <a:pt x="1227594" y="5041"/>
                  </a:lnTo>
                  <a:lnTo>
                    <a:pt x="1183297" y="0"/>
                  </a:lnTo>
                  <a:lnTo>
                    <a:pt x="1139037" y="4318"/>
                  </a:lnTo>
                  <a:lnTo>
                    <a:pt x="1097661" y="17322"/>
                  </a:lnTo>
                  <a:lnTo>
                    <a:pt x="1060081" y="38087"/>
                  </a:lnTo>
                  <a:lnTo>
                    <a:pt x="1027188" y="65697"/>
                  </a:lnTo>
                  <a:lnTo>
                    <a:pt x="999896" y="99250"/>
                  </a:lnTo>
                  <a:lnTo>
                    <a:pt x="979106" y="137807"/>
                  </a:lnTo>
                  <a:lnTo>
                    <a:pt x="965708" y="180467"/>
                  </a:lnTo>
                  <a:lnTo>
                    <a:pt x="960602" y="226314"/>
                  </a:lnTo>
                  <a:lnTo>
                    <a:pt x="964501" y="272580"/>
                  </a:lnTo>
                  <a:lnTo>
                    <a:pt x="976909" y="315861"/>
                  </a:lnTo>
                  <a:lnTo>
                    <a:pt x="996899" y="355206"/>
                  </a:lnTo>
                  <a:lnTo>
                    <a:pt x="1023594" y="389636"/>
                  </a:lnTo>
                  <a:lnTo>
                    <a:pt x="1056093" y="418211"/>
                  </a:lnTo>
                  <a:lnTo>
                    <a:pt x="1093482" y="439966"/>
                  </a:lnTo>
                  <a:lnTo>
                    <a:pt x="1134859" y="453948"/>
                  </a:lnTo>
                  <a:lnTo>
                    <a:pt x="1179334" y="459181"/>
                  </a:lnTo>
                  <a:lnTo>
                    <a:pt x="1223403" y="454964"/>
                  </a:lnTo>
                  <a:lnTo>
                    <a:pt x="1264754" y="441934"/>
                  </a:lnTo>
                  <a:lnTo>
                    <a:pt x="1302423" y="421043"/>
                  </a:lnTo>
                  <a:lnTo>
                    <a:pt x="1335455" y="393268"/>
                  </a:lnTo>
                  <a:lnTo>
                    <a:pt x="1362900" y="359587"/>
                  </a:lnTo>
                  <a:lnTo>
                    <a:pt x="1383792" y="320979"/>
                  </a:lnTo>
                  <a:lnTo>
                    <a:pt x="1397165" y="278409"/>
                  </a:lnTo>
                  <a:lnTo>
                    <a:pt x="1402054" y="232867"/>
                  </a:lnTo>
                  <a:close/>
                </a:path>
                <a:path w="2362835" h="1918970" extrusionOk="0">
                  <a:moveTo>
                    <a:pt x="2362720" y="709599"/>
                  </a:moveTo>
                  <a:lnTo>
                    <a:pt x="2361412" y="707682"/>
                  </a:lnTo>
                  <a:lnTo>
                    <a:pt x="2359545" y="705954"/>
                  </a:lnTo>
                  <a:lnTo>
                    <a:pt x="2358872" y="703821"/>
                  </a:lnTo>
                  <a:lnTo>
                    <a:pt x="2340838" y="663575"/>
                  </a:lnTo>
                  <a:lnTo>
                    <a:pt x="2315807" y="635736"/>
                  </a:lnTo>
                  <a:lnTo>
                    <a:pt x="2282863" y="619569"/>
                  </a:lnTo>
                  <a:lnTo>
                    <a:pt x="2241067" y="614375"/>
                  </a:lnTo>
                  <a:lnTo>
                    <a:pt x="2141893" y="614591"/>
                  </a:lnTo>
                  <a:lnTo>
                    <a:pt x="2092299" y="614514"/>
                  </a:lnTo>
                  <a:lnTo>
                    <a:pt x="2042718" y="614095"/>
                  </a:lnTo>
                  <a:lnTo>
                    <a:pt x="2005177" y="626986"/>
                  </a:lnTo>
                  <a:lnTo>
                    <a:pt x="1964804" y="676059"/>
                  </a:lnTo>
                  <a:lnTo>
                    <a:pt x="1934222" y="714489"/>
                  </a:lnTo>
                  <a:lnTo>
                    <a:pt x="1903488" y="752792"/>
                  </a:lnTo>
                  <a:lnTo>
                    <a:pt x="1872576" y="790943"/>
                  </a:lnTo>
                  <a:lnTo>
                    <a:pt x="1841474" y="828916"/>
                  </a:lnTo>
                  <a:lnTo>
                    <a:pt x="1779473" y="845134"/>
                  </a:lnTo>
                  <a:lnTo>
                    <a:pt x="1747748" y="845604"/>
                  </a:lnTo>
                  <a:lnTo>
                    <a:pt x="1716036" y="845413"/>
                  </a:lnTo>
                  <a:lnTo>
                    <a:pt x="1684350" y="844448"/>
                  </a:lnTo>
                  <a:lnTo>
                    <a:pt x="1639722" y="847775"/>
                  </a:lnTo>
                  <a:lnTo>
                    <a:pt x="1602536" y="862799"/>
                  </a:lnTo>
                  <a:lnTo>
                    <a:pt x="1573212" y="890689"/>
                  </a:lnTo>
                  <a:lnTo>
                    <a:pt x="1552181" y="932624"/>
                  </a:lnTo>
                  <a:lnTo>
                    <a:pt x="1550454" y="924623"/>
                  </a:lnTo>
                  <a:lnTo>
                    <a:pt x="1549806" y="917155"/>
                  </a:lnTo>
                  <a:lnTo>
                    <a:pt x="1549857" y="805319"/>
                  </a:lnTo>
                  <a:lnTo>
                    <a:pt x="1549793" y="770534"/>
                  </a:lnTo>
                  <a:lnTo>
                    <a:pt x="1543685" y="720280"/>
                  </a:lnTo>
                  <a:lnTo>
                    <a:pt x="1526501" y="675043"/>
                  </a:lnTo>
                  <a:lnTo>
                    <a:pt x="1499260" y="636409"/>
                  </a:lnTo>
                  <a:lnTo>
                    <a:pt x="1463040" y="605891"/>
                  </a:lnTo>
                  <a:lnTo>
                    <a:pt x="1418882" y="585063"/>
                  </a:lnTo>
                  <a:lnTo>
                    <a:pt x="1311300" y="551891"/>
                  </a:lnTo>
                  <a:lnTo>
                    <a:pt x="1275511" y="540588"/>
                  </a:lnTo>
                  <a:lnTo>
                    <a:pt x="1262418" y="537972"/>
                  </a:lnTo>
                  <a:lnTo>
                    <a:pt x="1250556" y="539089"/>
                  </a:lnTo>
                  <a:lnTo>
                    <a:pt x="1239659" y="543877"/>
                  </a:lnTo>
                  <a:lnTo>
                    <a:pt x="1229398" y="552246"/>
                  </a:lnTo>
                  <a:lnTo>
                    <a:pt x="1217777" y="563753"/>
                  </a:lnTo>
                  <a:lnTo>
                    <a:pt x="1205661" y="575411"/>
                  </a:lnTo>
                  <a:lnTo>
                    <a:pt x="1178864" y="600925"/>
                  </a:lnTo>
                  <a:lnTo>
                    <a:pt x="1147140" y="564540"/>
                  </a:lnTo>
                  <a:lnTo>
                    <a:pt x="1137196" y="552932"/>
                  </a:lnTo>
                  <a:lnTo>
                    <a:pt x="1126794" y="543496"/>
                  </a:lnTo>
                  <a:lnTo>
                    <a:pt x="1115415" y="538441"/>
                  </a:lnTo>
                  <a:lnTo>
                    <a:pt x="1102969" y="537464"/>
                  </a:lnTo>
                  <a:lnTo>
                    <a:pt x="1089342" y="540245"/>
                  </a:lnTo>
                  <a:lnTo>
                    <a:pt x="1052372" y="551624"/>
                  </a:lnTo>
                  <a:lnTo>
                    <a:pt x="1015288" y="562673"/>
                  </a:lnTo>
                  <a:lnTo>
                    <a:pt x="978306" y="573989"/>
                  </a:lnTo>
                  <a:lnTo>
                    <a:pt x="941578" y="586117"/>
                  </a:lnTo>
                  <a:lnTo>
                    <a:pt x="894664" y="609015"/>
                  </a:lnTo>
                  <a:lnTo>
                    <a:pt x="857885" y="641578"/>
                  </a:lnTo>
                  <a:lnTo>
                    <a:pt x="831862" y="683742"/>
                  </a:lnTo>
                  <a:lnTo>
                    <a:pt x="817194" y="735418"/>
                  </a:lnTo>
                  <a:lnTo>
                    <a:pt x="813371" y="787717"/>
                  </a:lnTo>
                  <a:lnTo>
                    <a:pt x="813092" y="840549"/>
                  </a:lnTo>
                  <a:lnTo>
                    <a:pt x="812838" y="863485"/>
                  </a:lnTo>
                  <a:lnTo>
                    <a:pt x="812825" y="886434"/>
                  </a:lnTo>
                  <a:lnTo>
                    <a:pt x="812977" y="932345"/>
                  </a:lnTo>
                  <a:lnTo>
                    <a:pt x="789076" y="890181"/>
                  </a:lnTo>
                  <a:lnTo>
                    <a:pt x="761809" y="863257"/>
                  </a:lnTo>
                  <a:lnTo>
                    <a:pt x="727075" y="848995"/>
                  </a:lnTo>
                  <a:lnTo>
                    <a:pt x="680796" y="844804"/>
                  </a:lnTo>
                  <a:lnTo>
                    <a:pt x="616204" y="845032"/>
                  </a:lnTo>
                  <a:lnTo>
                    <a:pt x="583920" y="844854"/>
                  </a:lnTo>
                  <a:lnTo>
                    <a:pt x="543458" y="842657"/>
                  </a:lnTo>
                  <a:lnTo>
                    <a:pt x="489940" y="790651"/>
                  </a:lnTo>
                  <a:lnTo>
                    <a:pt x="427850" y="713346"/>
                  </a:lnTo>
                  <a:lnTo>
                    <a:pt x="396697" y="674789"/>
                  </a:lnTo>
                  <a:lnTo>
                    <a:pt x="365239" y="636511"/>
                  </a:lnTo>
                  <a:lnTo>
                    <a:pt x="326986" y="615353"/>
                  </a:lnTo>
                  <a:lnTo>
                    <a:pt x="272237" y="614260"/>
                  </a:lnTo>
                  <a:lnTo>
                    <a:pt x="217462" y="613892"/>
                  </a:lnTo>
                  <a:lnTo>
                    <a:pt x="162674" y="614133"/>
                  </a:lnTo>
                  <a:lnTo>
                    <a:pt x="107911" y="614870"/>
                  </a:lnTo>
                  <a:lnTo>
                    <a:pt x="55168" y="629742"/>
                  </a:lnTo>
                  <a:lnTo>
                    <a:pt x="16700" y="670699"/>
                  </a:lnTo>
                  <a:lnTo>
                    <a:pt x="3949" y="699731"/>
                  </a:lnTo>
                  <a:lnTo>
                    <a:pt x="0" y="709599"/>
                  </a:lnTo>
                  <a:lnTo>
                    <a:pt x="0" y="1290358"/>
                  </a:lnTo>
                  <a:lnTo>
                    <a:pt x="1346" y="1293190"/>
                  </a:lnTo>
                  <a:lnTo>
                    <a:pt x="3276" y="1295895"/>
                  </a:lnTo>
                  <a:lnTo>
                    <a:pt x="3962" y="1298905"/>
                  </a:lnTo>
                  <a:lnTo>
                    <a:pt x="19418" y="1346542"/>
                  </a:lnTo>
                  <a:lnTo>
                    <a:pt x="41897" y="1385963"/>
                  </a:lnTo>
                  <a:lnTo>
                    <a:pt x="71158" y="1416951"/>
                  </a:lnTo>
                  <a:lnTo>
                    <a:pt x="106972" y="1439341"/>
                  </a:lnTo>
                  <a:lnTo>
                    <a:pt x="149123" y="1452930"/>
                  </a:lnTo>
                  <a:lnTo>
                    <a:pt x="197370" y="1457515"/>
                  </a:lnTo>
                  <a:lnTo>
                    <a:pt x="290563" y="1457756"/>
                  </a:lnTo>
                  <a:lnTo>
                    <a:pt x="337172" y="1457794"/>
                  </a:lnTo>
                  <a:lnTo>
                    <a:pt x="383755" y="1457604"/>
                  </a:lnTo>
                  <a:lnTo>
                    <a:pt x="430352" y="1457032"/>
                  </a:lnTo>
                  <a:lnTo>
                    <a:pt x="442633" y="1458163"/>
                  </a:lnTo>
                  <a:lnTo>
                    <a:pt x="451396" y="1462328"/>
                  </a:lnTo>
                  <a:lnTo>
                    <a:pt x="457619" y="1469961"/>
                  </a:lnTo>
                  <a:lnTo>
                    <a:pt x="462280" y="1481493"/>
                  </a:lnTo>
                  <a:lnTo>
                    <a:pt x="477748" y="1531340"/>
                  </a:lnTo>
                  <a:lnTo>
                    <a:pt x="493306" y="1581150"/>
                  </a:lnTo>
                  <a:lnTo>
                    <a:pt x="587222" y="1879828"/>
                  </a:lnTo>
                  <a:lnTo>
                    <a:pt x="615403" y="1915934"/>
                  </a:lnTo>
                  <a:lnTo>
                    <a:pt x="632599" y="1918563"/>
                  </a:lnTo>
                  <a:lnTo>
                    <a:pt x="685076" y="1918284"/>
                  </a:lnTo>
                  <a:lnTo>
                    <a:pt x="790041" y="1918309"/>
                  </a:lnTo>
                  <a:lnTo>
                    <a:pt x="842518" y="1918182"/>
                  </a:lnTo>
                  <a:lnTo>
                    <a:pt x="863930" y="1914537"/>
                  </a:lnTo>
                  <a:lnTo>
                    <a:pt x="878154" y="1904174"/>
                  </a:lnTo>
                  <a:lnTo>
                    <a:pt x="884809" y="1887613"/>
                  </a:lnTo>
                  <a:lnTo>
                    <a:pt x="883526" y="1865363"/>
                  </a:lnTo>
                  <a:lnTo>
                    <a:pt x="795426" y="1457579"/>
                  </a:lnTo>
                  <a:lnTo>
                    <a:pt x="762063" y="1304734"/>
                  </a:lnTo>
                  <a:lnTo>
                    <a:pt x="747661" y="1260716"/>
                  </a:lnTo>
                  <a:lnTo>
                    <a:pt x="725690" y="1223314"/>
                  </a:lnTo>
                  <a:lnTo>
                    <a:pt x="696925" y="1193139"/>
                  </a:lnTo>
                  <a:lnTo>
                    <a:pt x="662203" y="1170787"/>
                  </a:lnTo>
                  <a:lnTo>
                    <a:pt x="622300" y="1156881"/>
                  </a:lnTo>
                  <a:lnTo>
                    <a:pt x="578027" y="1152017"/>
                  </a:lnTo>
                  <a:lnTo>
                    <a:pt x="531901" y="1151940"/>
                  </a:lnTo>
                  <a:lnTo>
                    <a:pt x="369277" y="1151978"/>
                  </a:lnTo>
                  <a:lnTo>
                    <a:pt x="369277" y="1015225"/>
                  </a:lnTo>
                  <a:lnTo>
                    <a:pt x="428993" y="1041222"/>
                  </a:lnTo>
                  <a:lnTo>
                    <a:pt x="487464" y="1066152"/>
                  </a:lnTo>
                  <a:lnTo>
                    <a:pt x="1020508" y="1073619"/>
                  </a:lnTo>
                  <a:lnTo>
                    <a:pt x="1823986" y="1072972"/>
                  </a:lnTo>
                  <a:lnTo>
                    <a:pt x="1874151" y="1064488"/>
                  </a:lnTo>
                  <a:lnTo>
                    <a:pt x="1915960" y="1049159"/>
                  </a:lnTo>
                  <a:lnTo>
                    <a:pt x="1966976" y="1026960"/>
                  </a:lnTo>
                  <a:lnTo>
                    <a:pt x="1992909" y="1015555"/>
                  </a:lnTo>
                  <a:lnTo>
                    <a:pt x="1992909" y="1151978"/>
                  </a:lnTo>
                  <a:lnTo>
                    <a:pt x="1828279" y="1151902"/>
                  </a:lnTo>
                  <a:lnTo>
                    <a:pt x="1782140" y="1152042"/>
                  </a:lnTo>
                  <a:lnTo>
                    <a:pt x="1730832" y="1159154"/>
                  </a:lnTo>
                  <a:lnTo>
                    <a:pt x="1685417" y="1179080"/>
                  </a:lnTo>
                  <a:lnTo>
                    <a:pt x="1647558" y="1210500"/>
                  </a:lnTo>
                  <a:lnTo>
                    <a:pt x="1618894" y="1252093"/>
                  </a:lnTo>
                  <a:lnTo>
                    <a:pt x="1601063" y="1302537"/>
                  </a:lnTo>
                  <a:lnTo>
                    <a:pt x="1578914" y="1404454"/>
                  </a:lnTo>
                  <a:lnTo>
                    <a:pt x="1479829" y="1863229"/>
                  </a:lnTo>
                  <a:lnTo>
                    <a:pt x="1478064" y="1887143"/>
                  </a:lnTo>
                  <a:lnTo>
                    <a:pt x="1484579" y="1904314"/>
                  </a:lnTo>
                  <a:lnTo>
                    <a:pt x="1499387" y="1914690"/>
                  </a:lnTo>
                  <a:lnTo>
                    <a:pt x="1522488" y="1918220"/>
                  </a:lnTo>
                  <a:lnTo>
                    <a:pt x="1571510" y="1918335"/>
                  </a:lnTo>
                  <a:lnTo>
                    <a:pt x="1718576" y="1918322"/>
                  </a:lnTo>
                  <a:lnTo>
                    <a:pt x="1757807" y="1911172"/>
                  </a:lnTo>
                  <a:lnTo>
                    <a:pt x="1776577" y="1875180"/>
                  </a:lnTo>
                  <a:lnTo>
                    <a:pt x="1870151" y="1578267"/>
                  </a:lnTo>
                  <a:lnTo>
                    <a:pt x="1901063" y="1479194"/>
                  </a:lnTo>
                  <a:lnTo>
                    <a:pt x="1905317" y="1468856"/>
                  </a:lnTo>
                  <a:lnTo>
                    <a:pt x="1911057" y="1461960"/>
                  </a:lnTo>
                  <a:lnTo>
                    <a:pt x="1919046" y="1458150"/>
                  </a:lnTo>
                  <a:lnTo>
                    <a:pt x="1930057" y="1457071"/>
                  </a:lnTo>
                  <a:lnTo>
                    <a:pt x="1979422" y="1457566"/>
                  </a:lnTo>
                  <a:lnTo>
                    <a:pt x="2028786" y="1457807"/>
                  </a:lnTo>
                  <a:lnTo>
                    <a:pt x="2078151" y="1457858"/>
                  </a:lnTo>
                  <a:lnTo>
                    <a:pt x="2127516" y="1457744"/>
                  </a:lnTo>
                  <a:lnTo>
                    <a:pt x="2176881" y="1457502"/>
                  </a:lnTo>
                  <a:lnTo>
                    <a:pt x="2225979" y="1450594"/>
                  </a:lnTo>
                  <a:lnTo>
                    <a:pt x="2270150" y="1431467"/>
                  </a:lnTo>
                  <a:lnTo>
                    <a:pt x="2307628" y="1401559"/>
                  </a:lnTo>
                  <a:lnTo>
                    <a:pt x="2336698" y="1362329"/>
                  </a:lnTo>
                  <a:lnTo>
                    <a:pt x="2355596" y="1315212"/>
                  </a:lnTo>
                  <a:lnTo>
                    <a:pt x="2357297" y="1308976"/>
                  </a:lnTo>
                  <a:lnTo>
                    <a:pt x="2362720" y="1290358"/>
                  </a:lnTo>
                  <a:lnTo>
                    <a:pt x="2362720" y="709599"/>
                  </a:lnTo>
                  <a:close/>
                </a:path>
                <a:path w="2362835" h="1918970" extrusionOk="0">
                  <a:moveTo>
                    <a:pt x="2362720" y="277622"/>
                  </a:moveTo>
                  <a:lnTo>
                    <a:pt x="2360980" y="272529"/>
                  </a:lnTo>
                  <a:lnTo>
                    <a:pt x="2358593" y="267550"/>
                  </a:lnTo>
                  <a:lnTo>
                    <a:pt x="2357590" y="262305"/>
                  </a:lnTo>
                  <a:lnTo>
                    <a:pt x="2344788" y="218414"/>
                  </a:lnTo>
                  <a:lnTo>
                    <a:pt x="2324709" y="179247"/>
                  </a:lnTo>
                  <a:lnTo>
                    <a:pt x="2298306" y="145465"/>
                  </a:lnTo>
                  <a:lnTo>
                    <a:pt x="2266492" y="117729"/>
                  </a:lnTo>
                  <a:lnTo>
                    <a:pt x="2230221" y="96723"/>
                  </a:lnTo>
                  <a:lnTo>
                    <a:pt x="2190432" y="83108"/>
                  </a:lnTo>
                  <a:lnTo>
                    <a:pt x="2148040" y="77571"/>
                  </a:lnTo>
                  <a:lnTo>
                    <a:pt x="2103983" y="80784"/>
                  </a:lnTo>
                  <a:lnTo>
                    <a:pt x="2059876" y="93510"/>
                  </a:lnTo>
                  <a:lnTo>
                    <a:pt x="2020252" y="114833"/>
                  </a:lnTo>
                  <a:lnTo>
                    <a:pt x="1986013" y="143624"/>
                  </a:lnTo>
                  <a:lnTo>
                    <a:pt x="1958022" y="178777"/>
                  </a:lnTo>
                  <a:lnTo>
                    <a:pt x="1937194" y="219163"/>
                  </a:lnTo>
                  <a:lnTo>
                    <a:pt x="1924405" y="263677"/>
                  </a:lnTo>
                  <a:lnTo>
                    <a:pt x="1920557" y="311188"/>
                  </a:lnTo>
                  <a:lnTo>
                    <a:pt x="1926272" y="359130"/>
                  </a:lnTo>
                  <a:lnTo>
                    <a:pt x="1940991" y="403352"/>
                  </a:lnTo>
                  <a:lnTo>
                    <a:pt x="1963864" y="442874"/>
                  </a:lnTo>
                  <a:lnTo>
                    <a:pt x="1994039" y="476745"/>
                  </a:lnTo>
                  <a:lnTo>
                    <a:pt x="2030666" y="504012"/>
                  </a:lnTo>
                  <a:lnTo>
                    <a:pt x="2072894" y="523709"/>
                  </a:lnTo>
                  <a:lnTo>
                    <a:pt x="2119858" y="534911"/>
                  </a:lnTo>
                  <a:lnTo>
                    <a:pt x="2163229" y="535609"/>
                  </a:lnTo>
                  <a:lnTo>
                    <a:pt x="2205444" y="526618"/>
                  </a:lnTo>
                  <a:lnTo>
                    <a:pt x="2245195" y="508876"/>
                  </a:lnTo>
                  <a:lnTo>
                    <a:pt x="2281148" y="483323"/>
                  </a:lnTo>
                  <a:lnTo>
                    <a:pt x="2312009" y="450888"/>
                  </a:lnTo>
                  <a:lnTo>
                    <a:pt x="2336431" y="412508"/>
                  </a:lnTo>
                  <a:lnTo>
                    <a:pt x="2353119" y="369138"/>
                  </a:lnTo>
                  <a:lnTo>
                    <a:pt x="2355469" y="360641"/>
                  </a:lnTo>
                  <a:lnTo>
                    <a:pt x="2362720" y="335229"/>
                  </a:lnTo>
                  <a:lnTo>
                    <a:pt x="2362720" y="277622"/>
                  </a:lnTo>
                  <a:close/>
                </a:path>
              </a:pathLst>
            </a:custGeom>
            <a:solidFill>
              <a:srgbClr val="F7941D"/>
            </a:solidFill>
          </p:spPr>
          <p:txBody>
            <a:bodyPr wrap="square" lIns="0" tIns="0" rIns="0" bIns="0" rtlCol="0"/>
            <a:lstStyle/>
            <a:p>
              <a:pPr>
                <a:defRPr/>
              </a:pPr>
              <a:endParaRPr/>
            </a:p>
          </p:txBody>
        </p:sp>
      </p:grpSp>
      <p:sp>
        <p:nvSpPr>
          <p:cNvPr id="27" name="object 27"/>
          <p:cNvSpPr/>
          <p:nvPr/>
        </p:nvSpPr>
        <p:spPr bwMode="auto">
          <a:xfrm>
            <a:off x="4238239" y="2648396"/>
            <a:ext cx="2079110" cy="2836386"/>
          </a:xfrm>
          <a:custGeom>
            <a:avLst/>
            <a:gdLst/>
            <a:ahLst/>
            <a:cxnLst/>
            <a:rect l="l" t="t" r="r" b="b"/>
            <a:pathLst>
              <a:path w="3428365" h="4677409" extrusionOk="0">
                <a:moveTo>
                  <a:pt x="0" y="4676993"/>
                </a:moveTo>
                <a:lnTo>
                  <a:pt x="3427993" y="4676993"/>
                </a:lnTo>
                <a:lnTo>
                  <a:pt x="3427993" y="0"/>
                </a:lnTo>
                <a:lnTo>
                  <a:pt x="0" y="0"/>
                </a:lnTo>
                <a:lnTo>
                  <a:pt x="0" y="4676993"/>
                </a:lnTo>
                <a:close/>
              </a:path>
            </a:pathLst>
          </a:custGeom>
          <a:ln w="23852">
            <a:solidFill>
              <a:srgbClr val="69747A"/>
            </a:solidFill>
          </a:ln>
        </p:spPr>
        <p:txBody>
          <a:bodyPr wrap="square" lIns="0" tIns="0" rIns="0" bIns="0" rtlCol="0"/>
          <a:lstStyle/>
          <a:p>
            <a:pPr>
              <a:defRPr/>
            </a:pPr>
            <a:endParaRPr/>
          </a:p>
        </p:txBody>
      </p:sp>
      <p:sp>
        <p:nvSpPr>
          <p:cNvPr id="28" name="object 28"/>
          <p:cNvSpPr txBox="1"/>
          <p:nvPr/>
        </p:nvSpPr>
        <p:spPr bwMode="auto">
          <a:xfrm>
            <a:off x="4690442" y="4791965"/>
            <a:ext cx="1183386" cy="606862"/>
          </a:xfrm>
          <a:prstGeom prst="rect">
            <a:avLst/>
          </a:prstGeom>
        </p:spPr>
        <p:txBody>
          <a:bodyPr vert="horz" wrap="square" lIns="0" tIns="61225" rIns="0" bIns="0" rtlCol="0">
            <a:spAutoFit/>
          </a:bodyPr>
          <a:lstStyle/>
          <a:p>
            <a:pPr marL="222952" marR="3081" indent="-223337">
              <a:lnSpc>
                <a:spcPts val="2116"/>
              </a:lnSpc>
              <a:spcBef>
                <a:spcPts val="482"/>
              </a:spcBef>
              <a:defRPr/>
            </a:pPr>
            <a:r>
              <a:rPr sz="2100" spc="-69">
                <a:solidFill>
                  <a:srgbClr val="838C94"/>
                </a:solidFill>
                <a:latin typeface="Gotham-Medium"/>
                <a:cs typeface="Gotham-Medium"/>
              </a:rPr>
              <a:t>K</a:t>
            </a:r>
            <a:r>
              <a:rPr sz="2100" spc="-6">
                <a:solidFill>
                  <a:srgbClr val="838C94"/>
                </a:solidFill>
                <a:latin typeface="Gotham-Medium"/>
                <a:cs typeface="Gotham-Medium"/>
              </a:rPr>
              <a:t>omi</a:t>
            </a:r>
            <a:r>
              <a:rPr sz="2100" spc="-36">
                <a:solidFill>
                  <a:srgbClr val="838C94"/>
                </a:solidFill>
                <a:latin typeface="Gotham-Medium"/>
                <a:cs typeface="Gotham-Medium"/>
              </a:rPr>
              <a:t>t</a:t>
            </a:r>
            <a:r>
              <a:rPr sz="2100" spc="-3">
                <a:solidFill>
                  <a:srgbClr val="838C94"/>
                </a:solidFill>
                <a:latin typeface="Gotham-Medium"/>
                <a:cs typeface="Gotham-Medium"/>
              </a:rPr>
              <a:t>esi  </a:t>
            </a:r>
            <a:r>
              <a:rPr sz="2100" spc="-18">
                <a:solidFill>
                  <a:srgbClr val="838C94"/>
                </a:solidFill>
                <a:latin typeface="Gotham-Medium"/>
                <a:cs typeface="Gotham-Medium"/>
              </a:rPr>
              <a:t>Üyesi</a:t>
            </a:r>
            <a:endParaRPr sz="2100">
              <a:latin typeface="Gotham-Medium"/>
              <a:cs typeface="Gotham-Medium"/>
            </a:endParaRPr>
          </a:p>
        </p:txBody>
      </p:sp>
      <p:sp>
        <p:nvSpPr>
          <p:cNvPr id="29" name="object 29"/>
          <p:cNvSpPr txBox="1"/>
          <p:nvPr/>
        </p:nvSpPr>
        <p:spPr bwMode="auto">
          <a:xfrm>
            <a:off x="2229816" y="3909236"/>
            <a:ext cx="3810096" cy="1015415"/>
          </a:xfrm>
          <a:prstGeom prst="rect">
            <a:avLst/>
          </a:prstGeom>
        </p:spPr>
        <p:txBody>
          <a:bodyPr vert="horz" wrap="square" lIns="0" tIns="9242" rIns="0" bIns="0" rtlCol="0">
            <a:spAutoFit/>
          </a:bodyPr>
          <a:lstStyle/>
          <a:p>
            <a:pPr>
              <a:spcBef>
                <a:spcPts val="73"/>
              </a:spcBef>
              <a:tabLst>
                <a:tab pos="2281119" algn="l"/>
              </a:tabLst>
              <a:defRPr/>
            </a:pPr>
            <a:r>
              <a:rPr sz="6500" b="1" spc="-91">
                <a:solidFill>
                  <a:srgbClr val="808285"/>
                </a:solidFill>
                <a:latin typeface="Gotham"/>
                <a:cs typeface="Gotham"/>
              </a:rPr>
              <a:t>49	</a:t>
            </a:r>
            <a:r>
              <a:rPr sz="6500" b="1" spc="-130">
                <a:solidFill>
                  <a:srgbClr val="808285"/>
                </a:solidFill>
                <a:latin typeface="Gotham"/>
                <a:cs typeface="Gotham"/>
              </a:rPr>
              <a:t>283</a:t>
            </a:r>
            <a:endParaRPr sz="6500">
              <a:latin typeface="Gotham"/>
              <a:cs typeface="Gotham"/>
            </a:endParaRPr>
          </a:p>
        </p:txBody>
      </p:sp>
      <p:grpSp>
        <p:nvGrpSpPr>
          <p:cNvPr id="30" name="object 30"/>
          <p:cNvGrpSpPr/>
          <p:nvPr/>
        </p:nvGrpSpPr>
        <p:grpSpPr bwMode="auto">
          <a:xfrm>
            <a:off x="4400110" y="2764799"/>
            <a:ext cx="1737533" cy="1301903"/>
            <a:chOff x="7255597" y="4559358"/>
            <a:chExt cx="2865120" cy="2146935"/>
          </a:xfrm>
        </p:grpSpPr>
        <p:sp>
          <p:nvSpPr>
            <p:cNvPr id="31" name="object 31"/>
            <p:cNvSpPr/>
            <p:nvPr/>
          </p:nvSpPr>
          <p:spPr bwMode="auto">
            <a:xfrm>
              <a:off x="7255586" y="4855992"/>
              <a:ext cx="2865120" cy="278765"/>
            </a:xfrm>
            <a:custGeom>
              <a:avLst/>
              <a:gdLst/>
              <a:ahLst/>
              <a:cxnLst/>
              <a:rect l="l" t="t" r="r" b="b"/>
              <a:pathLst>
                <a:path w="2865120" h="278764" extrusionOk="0">
                  <a:moveTo>
                    <a:pt x="302272" y="137617"/>
                  </a:moveTo>
                  <a:lnTo>
                    <a:pt x="294284" y="92786"/>
                  </a:lnTo>
                  <a:lnTo>
                    <a:pt x="272402" y="54343"/>
                  </a:lnTo>
                  <a:lnTo>
                    <a:pt x="239166" y="24549"/>
                  </a:lnTo>
                  <a:lnTo>
                    <a:pt x="197116" y="5689"/>
                  </a:lnTo>
                  <a:lnTo>
                    <a:pt x="148755" y="0"/>
                  </a:lnTo>
                  <a:lnTo>
                    <a:pt x="101917" y="7226"/>
                  </a:lnTo>
                  <a:lnTo>
                    <a:pt x="61163" y="27025"/>
                  </a:lnTo>
                  <a:lnTo>
                    <a:pt x="28968" y="57137"/>
                  </a:lnTo>
                  <a:lnTo>
                    <a:pt x="7759" y="95250"/>
                  </a:lnTo>
                  <a:lnTo>
                    <a:pt x="0" y="139077"/>
                  </a:lnTo>
                  <a:lnTo>
                    <a:pt x="7874" y="183286"/>
                  </a:lnTo>
                  <a:lnTo>
                    <a:pt x="29692" y="221627"/>
                  </a:lnTo>
                  <a:lnTo>
                    <a:pt x="62941" y="251802"/>
                  </a:lnTo>
                  <a:lnTo>
                    <a:pt x="105067" y="271538"/>
                  </a:lnTo>
                  <a:lnTo>
                    <a:pt x="153568" y="278511"/>
                  </a:lnTo>
                  <a:lnTo>
                    <a:pt x="200939" y="271259"/>
                  </a:lnTo>
                  <a:lnTo>
                    <a:pt x="241947" y="251231"/>
                  </a:lnTo>
                  <a:lnTo>
                    <a:pt x="274142" y="220726"/>
                  </a:lnTo>
                  <a:lnTo>
                    <a:pt x="295071" y="182079"/>
                  </a:lnTo>
                  <a:lnTo>
                    <a:pt x="302272" y="137617"/>
                  </a:lnTo>
                  <a:close/>
                </a:path>
                <a:path w="2865120" h="278764" extrusionOk="0">
                  <a:moveTo>
                    <a:pt x="2864701" y="137617"/>
                  </a:moveTo>
                  <a:lnTo>
                    <a:pt x="2856700" y="92786"/>
                  </a:lnTo>
                  <a:lnTo>
                    <a:pt x="2834817" y="54343"/>
                  </a:lnTo>
                  <a:lnTo>
                    <a:pt x="2801594" y="24549"/>
                  </a:lnTo>
                  <a:lnTo>
                    <a:pt x="2759532" y="5689"/>
                  </a:lnTo>
                  <a:lnTo>
                    <a:pt x="2711183" y="0"/>
                  </a:lnTo>
                  <a:lnTo>
                    <a:pt x="2664333" y="7226"/>
                  </a:lnTo>
                  <a:lnTo>
                    <a:pt x="2623591" y="27025"/>
                  </a:lnTo>
                  <a:lnTo>
                    <a:pt x="2591384" y="57137"/>
                  </a:lnTo>
                  <a:lnTo>
                    <a:pt x="2570188" y="95250"/>
                  </a:lnTo>
                  <a:lnTo>
                    <a:pt x="2562428" y="139077"/>
                  </a:lnTo>
                  <a:lnTo>
                    <a:pt x="2570302" y="183286"/>
                  </a:lnTo>
                  <a:lnTo>
                    <a:pt x="2592120" y="221627"/>
                  </a:lnTo>
                  <a:lnTo>
                    <a:pt x="2625356" y="251802"/>
                  </a:lnTo>
                  <a:lnTo>
                    <a:pt x="2667495" y="271538"/>
                  </a:lnTo>
                  <a:lnTo>
                    <a:pt x="2715984" y="278511"/>
                  </a:lnTo>
                  <a:lnTo>
                    <a:pt x="2763367" y="271259"/>
                  </a:lnTo>
                  <a:lnTo>
                    <a:pt x="2804376" y="251231"/>
                  </a:lnTo>
                  <a:lnTo>
                    <a:pt x="2836570" y="220726"/>
                  </a:lnTo>
                  <a:lnTo>
                    <a:pt x="2857487" y="182079"/>
                  </a:lnTo>
                  <a:lnTo>
                    <a:pt x="2864701" y="137617"/>
                  </a:lnTo>
                  <a:close/>
                </a:path>
              </a:pathLst>
            </a:custGeom>
            <a:solidFill>
              <a:srgbClr val="FFE6CA"/>
            </a:solidFill>
          </p:spPr>
          <p:txBody>
            <a:bodyPr wrap="square" lIns="0" tIns="0" rIns="0" bIns="0" rtlCol="0"/>
            <a:lstStyle/>
            <a:p>
              <a:pPr>
                <a:defRPr/>
              </a:pPr>
              <a:endParaRPr/>
            </a:p>
          </p:txBody>
        </p:sp>
        <p:pic>
          <p:nvPicPr>
            <p:cNvPr id="32" name="object 32"/>
            <p:cNvPicPr/>
            <p:nvPr/>
          </p:nvPicPr>
          <p:blipFill>
            <a:blip r:embed="rId3"/>
            <a:stretch/>
          </p:blipFill>
          <p:spPr bwMode="auto">
            <a:xfrm>
              <a:off x="7255597" y="4559358"/>
              <a:ext cx="2864697" cy="2146541"/>
            </a:xfrm>
            <a:prstGeom prst="rect">
              <a:avLst/>
            </a:prstGeom>
          </p:spPr>
        </p:pic>
      </p:grpSp>
      <p:sp>
        <p:nvSpPr>
          <p:cNvPr id="33" name="object 33"/>
          <p:cNvSpPr txBox="1"/>
          <p:nvPr/>
        </p:nvSpPr>
        <p:spPr bwMode="auto">
          <a:xfrm>
            <a:off x="11037496" y="5998538"/>
            <a:ext cx="886481" cy="135942"/>
          </a:xfrm>
          <a:prstGeom prst="rect">
            <a:avLst/>
          </a:prstGeom>
        </p:spPr>
        <p:txBody>
          <a:bodyPr vert="horz" wrap="square" lIns="0" tIns="12707" rIns="0" bIns="0" rtlCol="0">
            <a:spAutoFit/>
          </a:bodyPr>
          <a:lstStyle/>
          <a:p>
            <a:pPr marL="7701">
              <a:spcBef>
                <a:spcPts val="100"/>
              </a:spcBef>
              <a:defRPr/>
            </a:pPr>
            <a:r>
              <a:rPr sz="800" u="sng">
                <a:solidFill>
                  <a:schemeClr val="bg1">
                    <a:lumMod val="65000"/>
                  </a:schemeClr>
                </a:solidFill>
                <a:latin typeface="Gotham-Book"/>
                <a:cs typeface="Gotham-Book"/>
                <a:hlinkClick r:id="rId4" tooltip="http://www.atso.org.tr/"/>
              </a:rPr>
              <a:t>www.</a:t>
            </a:r>
            <a:r>
              <a:rPr sz="800" b="1" u="sng">
                <a:solidFill>
                  <a:schemeClr val="bg1">
                    <a:lumMod val="65000"/>
                  </a:schemeClr>
                </a:solidFill>
                <a:latin typeface="Gotham"/>
                <a:cs typeface="Gotham"/>
                <a:hlinkClick r:id="rId4" tooltip="http://www.atso.org.tr/"/>
              </a:rPr>
              <a:t>atso</a:t>
            </a:r>
            <a:r>
              <a:rPr sz="800" u="sng">
                <a:solidFill>
                  <a:schemeClr val="bg1">
                    <a:lumMod val="65000"/>
                  </a:schemeClr>
                </a:solidFill>
                <a:latin typeface="Gotham-Book"/>
                <a:cs typeface="Gotham-Book"/>
                <a:hlinkClick r:id="rId4" tooltip="http://www.atso.org.tr/"/>
              </a:rPr>
              <a:t>.org.tr</a:t>
            </a:r>
            <a:endParaRPr sz="800">
              <a:solidFill>
                <a:schemeClr val="bg1">
                  <a:lumMod val="65000"/>
                </a:schemeClr>
              </a:solidFill>
              <a:latin typeface="Gotham-Book"/>
              <a:cs typeface="Gotham-Book"/>
            </a:endParaRPr>
          </a:p>
        </p:txBody>
      </p:sp>
      <p:sp>
        <p:nvSpPr>
          <p:cNvPr id="35" name="Metin kutusu 34"/>
          <p:cNvSpPr txBox="1"/>
          <p:nvPr/>
        </p:nvSpPr>
        <p:spPr bwMode="auto">
          <a:xfrm>
            <a:off x="1199456" y="5643245"/>
            <a:ext cx="6008824" cy="954107"/>
          </a:xfrm>
          <a:prstGeom prst="rect">
            <a:avLst/>
          </a:prstGeom>
          <a:noFill/>
        </p:spPr>
        <p:txBody>
          <a:bodyPr wrap="square" rtlCol="0">
            <a:spAutoFit/>
          </a:bodyPr>
          <a:lstStyle/>
          <a:p>
            <a:pPr algn="ctr"/>
            <a:r>
              <a:rPr lang="tr-TR" sz="2800" b="1" dirty="0" smtClean="0">
                <a:latin typeface="Gotham Light" pitchFamily="50" charset="0"/>
              </a:rPr>
              <a:t>64.439 üye ile ülkemizin dördüncü en büyük odasıyız</a:t>
            </a:r>
            <a:endParaRPr lang="tr-TR" sz="2800" b="1" dirty="0">
              <a:latin typeface="Gotham Light" pitchFamily="50" charset="0"/>
            </a:endParaRPr>
          </a:p>
        </p:txBody>
      </p:sp>
    </p:spTree>
    <p:extLst>
      <p:ext uri="{BB962C8B-B14F-4D97-AF65-F5344CB8AC3E}">
        <p14:creationId xmlns:p14="http://schemas.microsoft.com/office/powerpoint/2010/main" val="4186273285"/>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9376" y="-171400"/>
            <a:ext cx="10515600" cy="1224135"/>
          </a:xfrm>
        </p:spPr>
        <p:txBody>
          <a:bodyPr/>
          <a:lstStyle/>
          <a:p>
            <a:r>
              <a:rPr lang="tr-TR" dirty="0" smtClean="0"/>
              <a:t>ATSO AB BİLGİ MERKEZİ </a:t>
            </a:r>
            <a:endParaRPr lang="tr-TR" dirty="0"/>
          </a:p>
        </p:txBody>
      </p:sp>
      <p:pic>
        <p:nvPicPr>
          <p:cNvPr id="1026" name="Picture 2" descr="C:\Users\ckizil\Desktop\Ağaç Dikimi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124744"/>
            <a:ext cx="10862204" cy="4896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6543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8452" y="398786"/>
            <a:ext cx="11645960" cy="961040"/>
          </a:xfrm>
        </p:spPr>
        <p:txBody>
          <a:bodyPr/>
          <a:lstStyle/>
          <a:p>
            <a:r>
              <a:rPr lang="tr-TR" dirty="0" smtClean="0"/>
              <a:t>Sürdürülebilirlik Forumu (Şubat 2024)</a:t>
            </a:r>
            <a:endParaRPr lang="tr-TR" dirty="0"/>
          </a:p>
        </p:txBody>
      </p:sp>
      <p:pic>
        <p:nvPicPr>
          <p:cNvPr id="3080" name="Picture 8" descr="C:\Users\taras\Desktop\EEN 2022-2025\Sürdürülebilirlik Forumu\Görseller\Görsel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050" y="1453759"/>
            <a:ext cx="3646384" cy="364638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taras\Desktop\EEN 2022-2025\Sürdürülebilirlik Forumu\Görseller\Görsel 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414" y="1453759"/>
            <a:ext cx="3642609" cy="36426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taras\Desktop\EEN 2022-2025\Sürdürülebilirlik Forumu\Görseller\Görsel 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9993" y="1453759"/>
            <a:ext cx="3642609" cy="364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951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8452" y="398786"/>
            <a:ext cx="11645960" cy="961040"/>
          </a:xfrm>
        </p:spPr>
        <p:txBody>
          <a:bodyPr/>
          <a:lstStyle/>
          <a:p>
            <a:r>
              <a:rPr lang="tr-TR" dirty="0" smtClean="0"/>
              <a:t>Sürdürülebilirlik Forumu (Şubat 2024)</a:t>
            </a: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01" y="3418337"/>
            <a:ext cx="4522241" cy="30594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taras\Desktop\EEN 2022-2025\p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14" y="1248608"/>
            <a:ext cx="6870491" cy="40458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48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101779"/>
            <a:ext cx="5538250" cy="254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1079324"/>
            <a:ext cx="4320480" cy="25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335360" y="4077071"/>
            <a:ext cx="10513168"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tr-TR" sz="1600" b="1" dirty="0">
                <a:latin typeface="Gotham Light" pitchFamily="50" charset="0"/>
              </a:rPr>
              <a:t>ATSO olarak Çevresel Sürdürülebilirliğe verdiğimiz önemin bir göstergesi olarak Türkiye’de bir ilk olacak çalışmamız ile Antalya OSB ve ATSO işbirliğinde AB fonları ile desteklenerek yakıt pili ile çalışan bir otobüsün </a:t>
            </a:r>
            <a:r>
              <a:rPr lang="tr-TR" sz="1600" b="1" dirty="0" smtClean="0">
                <a:latin typeface="Gotham Light" pitchFamily="50" charset="0"/>
              </a:rPr>
              <a:t>alınması</a:t>
            </a:r>
            <a:r>
              <a:rPr lang="tr-TR" sz="1600" b="1" dirty="0">
                <a:latin typeface="Gotham Light" pitchFamily="50" charset="0"/>
              </a:rPr>
              <a:t> </a:t>
            </a:r>
            <a:r>
              <a:rPr lang="tr-TR" sz="1600" b="1" dirty="0" smtClean="0">
                <a:latin typeface="Gotham Light" pitchFamily="50" charset="0"/>
              </a:rPr>
              <a:t>planlanmaktadır.</a:t>
            </a:r>
            <a:endParaRPr lang="tr-TR" sz="1600" b="1" dirty="0">
              <a:latin typeface="Gotham Light" pitchFamily="50" charset="0"/>
            </a:endParaRPr>
          </a:p>
        </p:txBody>
      </p:sp>
      <p:sp>
        <p:nvSpPr>
          <p:cNvPr id="2" name="Metin kutusu 1"/>
          <p:cNvSpPr txBox="1"/>
          <p:nvPr/>
        </p:nvSpPr>
        <p:spPr>
          <a:xfrm>
            <a:off x="2423592" y="260648"/>
            <a:ext cx="4968552" cy="584775"/>
          </a:xfrm>
          <a:prstGeom prst="rect">
            <a:avLst/>
          </a:prstGeom>
          <a:noFill/>
        </p:spPr>
        <p:txBody>
          <a:bodyPr wrap="square" rtlCol="0">
            <a:spAutoFit/>
          </a:bodyPr>
          <a:lstStyle/>
          <a:p>
            <a:pPr algn="ctr"/>
            <a:r>
              <a:rPr lang="tr-TR" sz="3200" b="1" dirty="0" err="1" smtClean="0">
                <a:latin typeface="Gotham Book" pitchFamily="50" charset="0"/>
              </a:rPr>
              <a:t>ATSO'S</a:t>
            </a:r>
            <a:r>
              <a:rPr lang="tr-TR" sz="3200" b="1" dirty="0" smtClean="0">
                <a:latin typeface="Gotham Book" pitchFamily="50" charset="0"/>
              </a:rPr>
              <a:t> </a:t>
            </a:r>
            <a:r>
              <a:rPr lang="tr-TR" sz="3200" b="1" dirty="0" err="1">
                <a:latin typeface="Gotham Book" pitchFamily="50" charset="0"/>
              </a:rPr>
              <a:t>BUS</a:t>
            </a:r>
            <a:endParaRPr lang="tr-TR" sz="3200" b="1" dirty="0">
              <a:latin typeface="Gotham Book" pitchFamily="50" charset="0"/>
            </a:endParaRPr>
          </a:p>
        </p:txBody>
      </p:sp>
    </p:spTree>
    <p:extLst>
      <p:ext uri="{BB962C8B-B14F-4D97-AF65-F5344CB8AC3E}">
        <p14:creationId xmlns:p14="http://schemas.microsoft.com/office/powerpoint/2010/main" val="21950193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bwMode="auto">
          <a:xfrm>
            <a:off x="0" y="1916832"/>
            <a:ext cx="12192000" cy="3168351"/>
          </a:xfrm>
          <a:prstGeom prst="rect">
            <a:avLst/>
          </a:prstGeom>
          <a:solidFill>
            <a:srgbClr val="00B0F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79222" tIns="89611" rIns="179222" bIns="89611" rtlCol="0" anchor="ctr"/>
          <a:lstStyle/>
          <a:p>
            <a:pPr algn="ctr">
              <a:defRPr/>
            </a:pPr>
            <a:r>
              <a:rPr lang="tr-TR" sz="5400" dirty="0" smtClean="0">
                <a:solidFill>
                  <a:schemeClr val="bg1"/>
                </a:solidFill>
                <a:latin typeface="Gotham Light" pitchFamily="50" charset="0"/>
              </a:rPr>
              <a:t>Antalya Ticaret ve Sanayi Odası</a:t>
            </a:r>
          </a:p>
          <a:p>
            <a:pPr algn="ctr">
              <a:defRPr/>
            </a:pPr>
            <a:r>
              <a:rPr lang="tr-TR" sz="5400" dirty="0" smtClean="0">
                <a:solidFill>
                  <a:schemeClr val="bg1"/>
                </a:solidFill>
                <a:latin typeface="Gotham Light" pitchFamily="50" charset="0"/>
              </a:rPr>
              <a:t>Proje  Geliştirme  ve Devlet Destekleri Ofisi</a:t>
            </a:r>
            <a:endParaRPr lang="tr-TR" sz="5400" dirty="0">
              <a:solidFill>
                <a:schemeClr val="bg1"/>
              </a:solidFill>
              <a:latin typeface="Gotham Light" pitchFamily="50" charset="0"/>
            </a:endParaRPr>
          </a:p>
        </p:txBody>
      </p:sp>
      <p:sp>
        <p:nvSpPr>
          <p:cNvPr id="4" name="Metin kutusu 3"/>
          <p:cNvSpPr txBox="1"/>
          <p:nvPr/>
        </p:nvSpPr>
        <p:spPr>
          <a:xfrm>
            <a:off x="2279576" y="5589240"/>
            <a:ext cx="9665916" cy="646331"/>
          </a:xfrm>
          <a:prstGeom prst="rect">
            <a:avLst/>
          </a:prstGeom>
          <a:noFill/>
        </p:spPr>
        <p:txBody>
          <a:bodyPr wrap="none" rtlCol="0">
            <a:spAutoFit/>
          </a:bodyPr>
          <a:lstStyle/>
          <a:p>
            <a:r>
              <a:rPr lang="tr-TR" sz="3600" b="1" dirty="0" smtClean="0">
                <a:latin typeface="Gotham Light" pitchFamily="50" charset="0"/>
              </a:rPr>
              <a:t>DİNLEDİĞİNİZ İÇİN TEŞEKKÜR EDERİZ </a:t>
            </a:r>
            <a:endParaRPr lang="tr-TR" sz="3600" b="1" dirty="0">
              <a:latin typeface="Gotham Light" pitchFamily="50" charset="0"/>
            </a:endParaRPr>
          </a:p>
        </p:txBody>
      </p:sp>
    </p:spTree>
    <p:extLst>
      <p:ext uri="{BB962C8B-B14F-4D97-AF65-F5344CB8AC3E}">
        <p14:creationId xmlns:p14="http://schemas.microsoft.com/office/powerpoint/2010/main" val="423329678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 id="{6556CE7B-3716-4DD8-972C-0CE1BE2A022F}"/>
              </a:ext>
            </a:extLst>
          </p:cNvPr>
          <p:cNvSpPr txBox="1">
            <a:spLocks/>
          </p:cNvSpPr>
          <p:nvPr/>
        </p:nvSpPr>
        <p:spPr>
          <a:xfrm>
            <a:off x="9411056" y="1584149"/>
            <a:ext cx="7275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2016</a:t>
            </a:r>
            <a:endParaRPr lang="en-US" sz="1400" b="1" dirty="0">
              <a:solidFill>
                <a:schemeClr val="bg1"/>
              </a:solidFill>
              <a:cs typeface="Arial" pitchFamily="34" charset="0"/>
            </a:endParaRPr>
          </a:p>
        </p:txBody>
      </p:sp>
      <p:sp>
        <p:nvSpPr>
          <p:cNvPr id="3" name="Text Placeholder 17">
            <a:extLst>
              <a:ext uri="{FF2B5EF4-FFF2-40B4-BE49-F238E27FC236}">
                <a16:creationId xmlns:a16="http://schemas.microsoft.com/office/drawing/2014/main" xmlns="" id="{64D6D5CE-70F3-434F-B3F4-9122D0EBAAD5}"/>
              </a:ext>
            </a:extLst>
          </p:cNvPr>
          <p:cNvSpPr txBox="1">
            <a:spLocks/>
          </p:cNvSpPr>
          <p:nvPr/>
        </p:nvSpPr>
        <p:spPr>
          <a:xfrm>
            <a:off x="6133973" y="1586825"/>
            <a:ext cx="75699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2010</a:t>
            </a:r>
            <a:endParaRPr lang="en-US" sz="1400" b="1" dirty="0">
              <a:solidFill>
                <a:schemeClr val="bg1"/>
              </a:solidFill>
              <a:cs typeface="Arial" pitchFamily="34" charset="0"/>
            </a:endParaRPr>
          </a:p>
        </p:txBody>
      </p:sp>
      <p:sp>
        <p:nvSpPr>
          <p:cNvPr id="4" name="Text Placeholder 17">
            <a:extLst>
              <a:ext uri="{FF2B5EF4-FFF2-40B4-BE49-F238E27FC236}">
                <a16:creationId xmlns:a16="http://schemas.microsoft.com/office/drawing/2014/main" xmlns="" id="{18BA5104-291E-4114-BD41-172BF9801F9D}"/>
              </a:ext>
            </a:extLst>
          </p:cNvPr>
          <p:cNvSpPr txBox="1">
            <a:spLocks/>
          </p:cNvSpPr>
          <p:nvPr/>
        </p:nvSpPr>
        <p:spPr>
          <a:xfrm>
            <a:off x="7245961" y="1589499"/>
            <a:ext cx="7275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2011</a:t>
            </a:r>
            <a:endParaRPr lang="en-US" sz="1400" b="1" dirty="0">
              <a:solidFill>
                <a:schemeClr val="bg1"/>
              </a:solidFill>
              <a:cs typeface="Arial" pitchFamily="34" charset="0"/>
            </a:endParaRPr>
          </a:p>
        </p:txBody>
      </p:sp>
      <p:sp>
        <p:nvSpPr>
          <p:cNvPr id="5" name="Text Placeholder 17">
            <a:extLst>
              <a:ext uri="{FF2B5EF4-FFF2-40B4-BE49-F238E27FC236}">
                <a16:creationId xmlns:a16="http://schemas.microsoft.com/office/drawing/2014/main" xmlns="" id="{B13DE625-8B1B-40FD-BEEE-57FE2D2F8AA0}"/>
              </a:ext>
            </a:extLst>
          </p:cNvPr>
          <p:cNvSpPr txBox="1">
            <a:spLocks/>
          </p:cNvSpPr>
          <p:nvPr/>
        </p:nvSpPr>
        <p:spPr>
          <a:xfrm>
            <a:off x="3933394" y="1592175"/>
            <a:ext cx="733597"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1997</a:t>
            </a:r>
            <a:endParaRPr lang="en-US" sz="1400" b="1" dirty="0">
              <a:solidFill>
                <a:schemeClr val="bg1"/>
              </a:solidFill>
              <a:cs typeface="Arial" pitchFamily="34" charset="0"/>
            </a:endParaRPr>
          </a:p>
        </p:txBody>
      </p:sp>
      <p:sp>
        <p:nvSpPr>
          <p:cNvPr id="6" name="Text Placeholder 17">
            <a:extLst>
              <a:ext uri="{FF2B5EF4-FFF2-40B4-BE49-F238E27FC236}">
                <a16:creationId xmlns:a16="http://schemas.microsoft.com/office/drawing/2014/main" xmlns="" id="{21BD5F6C-AA29-4909-B9AB-DC1431AD39BC}"/>
              </a:ext>
            </a:extLst>
          </p:cNvPr>
          <p:cNvSpPr txBox="1">
            <a:spLocks/>
          </p:cNvSpPr>
          <p:nvPr/>
        </p:nvSpPr>
        <p:spPr>
          <a:xfrm>
            <a:off x="8328508" y="1594850"/>
            <a:ext cx="7275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2015</a:t>
            </a:r>
            <a:endParaRPr lang="en-US" sz="1400" b="1" dirty="0">
              <a:solidFill>
                <a:schemeClr val="bg1"/>
              </a:solidFill>
              <a:cs typeface="Arial" pitchFamily="34" charset="0"/>
            </a:endParaRPr>
          </a:p>
        </p:txBody>
      </p:sp>
      <p:sp>
        <p:nvSpPr>
          <p:cNvPr id="7" name="TextBox 81">
            <a:extLst>
              <a:ext uri="{FF2B5EF4-FFF2-40B4-BE49-F238E27FC236}">
                <a16:creationId xmlns:a16="http://schemas.microsoft.com/office/drawing/2014/main" xmlns="" id="{907283A1-6C1B-4BD3-B9A8-2CEF01D439A2}"/>
              </a:ext>
            </a:extLst>
          </p:cNvPr>
          <p:cNvSpPr txBox="1"/>
          <p:nvPr/>
        </p:nvSpPr>
        <p:spPr>
          <a:xfrm>
            <a:off x="3626201" y="2486822"/>
            <a:ext cx="1210843" cy="779701"/>
          </a:xfrm>
          <a:prstGeom prst="rect">
            <a:avLst/>
          </a:prstGeom>
          <a:noFill/>
        </p:spPr>
        <p:txBody>
          <a:bodyPr wrap="square" lIns="60954" tIns="30477" rIns="60954" bIns="30477" rtlCol="0">
            <a:spAutoFit/>
          </a:bodyPr>
          <a:lstStyle/>
          <a:p>
            <a:pPr marL="0" lvl="1" algn="ctr"/>
            <a:r>
              <a:rPr lang="tr-TR" sz="900" dirty="0">
                <a:solidFill>
                  <a:schemeClr val="tx1">
                    <a:lumMod val="65000"/>
                    <a:lumOff val="35000"/>
                  </a:schemeClr>
                </a:solidFill>
                <a:latin typeface="+mj-lt"/>
                <a:cs typeface="Times New Roman" panose="02020603050405020304" pitchFamily="18" charset="0"/>
              </a:rPr>
              <a:t>BM  Öncülüğünde Küresel Raporlama Girişimi (Global </a:t>
            </a:r>
            <a:r>
              <a:rPr lang="tr-TR" sz="900" dirty="0" err="1">
                <a:solidFill>
                  <a:schemeClr val="tx1">
                    <a:lumMod val="65000"/>
                    <a:lumOff val="35000"/>
                  </a:schemeClr>
                </a:solidFill>
                <a:latin typeface="+mj-lt"/>
                <a:cs typeface="Times New Roman" panose="02020603050405020304" pitchFamily="18" charset="0"/>
              </a:rPr>
              <a:t>Reporting</a:t>
            </a:r>
            <a:r>
              <a:rPr lang="tr-TR" sz="900" dirty="0">
                <a:solidFill>
                  <a:schemeClr val="tx1">
                    <a:lumMod val="65000"/>
                    <a:lumOff val="35000"/>
                  </a:schemeClr>
                </a:solidFill>
                <a:latin typeface="+mj-lt"/>
                <a:cs typeface="Times New Roman" panose="02020603050405020304" pitchFamily="18" charset="0"/>
              </a:rPr>
              <a:t> </a:t>
            </a:r>
            <a:r>
              <a:rPr lang="tr-TR" sz="900" dirty="0" err="1">
                <a:solidFill>
                  <a:schemeClr val="tx1">
                    <a:lumMod val="65000"/>
                    <a:lumOff val="35000"/>
                  </a:schemeClr>
                </a:solidFill>
                <a:latin typeface="+mj-lt"/>
                <a:cs typeface="Times New Roman" panose="02020603050405020304" pitchFamily="18" charset="0"/>
              </a:rPr>
              <a:t>Initiative</a:t>
            </a:r>
            <a:r>
              <a:rPr lang="tr-TR" sz="900" dirty="0">
                <a:solidFill>
                  <a:schemeClr val="tx1">
                    <a:lumMod val="65000"/>
                    <a:lumOff val="35000"/>
                  </a:schemeClr>
                </a:solidFill>
                <a:latin typeface="+mj-lt"/>
                <a:cs typeface="Times New Roman" panose="02020603050405020304" pitchFamily="18" charset="0"/>
              </a:rPr>
              <a:t>, GRI) Kuruldu. </a:t>
            </a:r>
            <a:endParaRPr lang="en-US" altLang="ko-KR" sz="900" dirty="0">
              <a:solidFill>
                <a:schemeClr val="tx1">
                  <a:lumMod val="65000"/>
                  <a:lumOff val="35000"/>
                </a:schemeClr>
              </a:solidFill>
              <a:latin typeface="+mj-lt"/>
              <a:cs typeface="Times New Roman" panose="02020603050405020304" pitchFamily="18" charset="0"/>
            </a:endParaRPr>
          </a:p>
        </p:txBody>
      </p:sp>
      <p:sp>
        <p:nvSpPr>
          <p:cNvPr id="8" name="TextBox 82">
            <a:extLst>
              <a:ext uri="{FF2B5EF4-FFF2-40B4-BE49-F238E27FC236}">
                <a16:creationId xmlns:a16="http://schemas.microsoft.com/office/drawing/2014/main" xmlns="" id="{B6681B60-96FC-4912-9E67-1B3C017D0C88}"/>
              </a:ext>
            </a:extLst>
          </p:cNvPr>
          <p:cNvSpPr txBox="1"/>
          <p:nvPr/>
        </p:nvSpPr>
        <p:spPr>
          <a:xfrm>
            <a:off x="5865757" y="2551179"/>
            <a:ext cx="945648" cy="779701"/>
          </a:xfrm>
          <a:prstGeom prst="rect">
            <a:avLst/>
          </a:prstGeom>
          <a:noFill/>
        </p:spPr>
        <p:txBody>
          <a:bodyPr wrap="square" lIns="60954" tIns="30477" rIns="60954" bIns="30477" rtlCol="0">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Uluslararası</a:t>
            </a:r>
          </a:p>
          <a:p>
            <a:pPr marL="0" lvl="1" algn="ctr"/>
            <a:r>
              <a:rPr lang="tr-TR" altLang="ko-KR" sz="900" dirty="0">
                <a:solidFill>
                  <a:schemeClr val="tx1">
                    <a:lumMod val="65000"/>
                    <a:lumOff val="35000"/>
                  </a:schemeClr>
                </a:solidFill>
                <a:latin typeface="+mj-lt"/>
                <a:cs typeface="Times New Roman" panose="02020603050405020304" pitchFamily="18" charset="0"/>
              </a:rPr>
              <a:t> Entegre </a:t>
            </a:r>
          </a:p>
          <a:p>
            <a:pPr marL="0" lvl="1" algn="ctr"/>
            <a:r>
              <a:rPr lang="tr-TR" altLang="ko-KR" sz="900" dirty="0">
                <a:solidFill>
                  <a:schemeClr val="tx1">
                    <a:lumMod val="65000"/>
                    <a:lumOff val="35000"/>
                  </a:schemeClr>
                </a:solidFill>
                <a:latin typeface="+mj-lt"/>
                <a:cs typeface="Times New Roman" panose="02020603050405020304" pitchFamily="18" charset="0"/>
              </a:rPr>
              <a:t>Raporlama </a:t>
            </a:r>
          </a:p>
          <a:p>
            <a:pPr marL="0" lvl="1" algn="ctr"/>
            <a:r>
              <a:rPr lang="tr-TR" altLang="ko-KR" sz="900" dirty="0">
                <a:solidFill>
                  <a:schemeClr val="tx1">
                    <a:lumMod val="65000"/>
                    <a:lumOff val="35000"/>
                  </a:schemeClr>
                </a:solidFill>
                <a:latin typeface="+mj-lt"/>
                <a:cs typeface="Times New Roman" panose="02020603050405020304" pitchFamily="18" charset="0"/>
              </a:rPr>
              <a:t>Konseyi (IIRC)</a:t>
            </a:r>
          </a:p>
          <a:p>
            <a:pPr marL="0" lvl="1" algn="ctr"/>
            <a:r>
              <a:rPr lang="tr-TR" altLang="ko-KR" sz="900" dirty="0">
                <a:solidFill>
                  <a:schemeClr val="tx1">
                    <a:lumMod val="65000"/>
                    <a:lumOff val="35000"/>
                  </a:schemeClr>
                </a:solidFill>
                <a:latin typeface="+mj-lt"/>
                <a:cs typeface="Times New Roman" panose="02020603050405020304" pitchFamily="18" charset="0"/>
              </a:rPr>
              <a:t> Kuruldu.</a:t>
            </a:r>
            <a:endParaRPr lang="en-US" altLang="ko-KR" sz="900" dirty="0">
              <a:solidFill>
                <a:schemeClr val="tx1">
                  <a:lumMod val="65000"/>
                  <a:lumOff val="35000"/>
                </a:schemeClr>
              </a:solidFill>
              <a:latin typeface="+mj-lt"/>
              <a:cs typeface="Times New Roman" panose="02020603050405020304" pitchFamily="18" charset="0"/>
            </a:endParaRPr>
          </a:p>
        </p:txBody>
      </p:sp>
      <p:sp>
        <p:nvSpPr>
          <p:cNvPr id="9" name="TextBox 83">
            <a:extLst>
              <a:ext uri="{FF2B5EF4-FFF2-40B4-BE49-F238E27FC236}">
                <a16:creationId xmlns:a16="http://schemas.microsoft.com/office/drawing/2014/main" xmlns="" id="{260E50C1-4D4C-4E21-AD1F-8F14D4A33F5B}"/>
              </a:ext>
            </a:extLst>
          </p:cNvPr>
          <p:cNvSpPr txBox="1"/>
          <p:nvPr/>
        </p:nvSpPr>
        <p:spPr>
          <a:xfrm>
            <a:off x="6730038" y="2508220"/>
            <a:ext cx="1573625" cy="923330"/>
          </a:xfrm>
          <a:prstGeom prst="rect">
            <a:avLst/>
          </a:prstGeom>
          <a:noFill/>
        </p:spPr>
        <p:txBody>
          <a:bodyPr wrap="square" lIns="60954" tIns="30477" rIns="60954" bIns="30477" rtlCol="0">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Sürdürülebilirlik</a:t>
            </a:r>
          </a:p>
          <a:p>
            <a:pPr marL="0" lvl="1" algn="ctr"/>
            <a:r>
              <a:rPr lang="tr-TR" altLang="ko-KR" sz="900" dirty="0">
                <a:solidFill>
                  <a:schemeClr val="tx1">
                    <a:lumMod val="65000"/>
                    <a:lumOff val="35000"/>
                  </a:schemeClr>
                </a:solidFill>
                <a:latin typeface="+mj-lt"/>
                <a:cs typeface="Times New Roman" panose="02020603050405020304" pitchFamily="18" charset="0"/>
              </a:rPr>
              <a:t> Muhasebe Standartları </a:t>
            </a:r>
          </a:p>
          <a:p>
            <a:pPr marL="0" lvl="1" algn="ctr"/>
            <a:r>
              <a:rPr lang="tr-TR" altLang="ko-KR" sz="900" dirty="0">
                <a:solidFill>
                  <a:schemeClr val="tx1">
                    <a:lumMod val="65000"/>
                    <a:lumOff val="35000"/>
                  </a:schemeClr>
                </a:solidFill>
                <a:latin typeface="+mj-lt"/>
                <a:cs typeface="Times New Roman" panose="02020603050405020304" pitchFamily="18" charset="0"/>
              </a:rPr>
              <a:t>Kurulu (SASB) Kuruldu. Böylece Konu Hakkında </a:t>
            </a:r>
            <a:r>
              <a:rPr lang="tr-TR" altLang="ko-KR" sz="900" dirty="0" err="1">
                <a:solidFill>
                  <a:schemeClr val="tx1">
                    <a:lumMod val="65000"/>
                    <a:lumOff val="35000"/>
                  </a:schemeClr>
                </a:solidFill>
                <a:latin typeface="+mj-lt"/>
                <a:cs typeface="Times New Roman" panose="02020603050405020304" pitchFamily="18" charset="0"/>
              </a:rPr>
              <a:t>Sektörel</a:t>
            </a:r>
            <a:r>
              <a:rPr lang="tr-TR" altLang="ko-KR" sz="900" dirty="0">
                <a:solidFill>
                  <a:schemeClr val="tx1">
                    <a:lumMod val="65000"/>
                    <a:lumOff val="35000"/>
                  </a:schemeClr>
                </a:solidFill>
                <a:latin typeface="+mj-lt"/>
                <a:cs typeface="Times New Roman" panose="02020603050405020304" pitchFamily="18" charset="0"/>
              </a:rPr>
              <a:t> Raporlamanın </a:t>
            </a:r>
          </a:p>
          <a:p>
            <a:pPr marL="0" lvl="1" algn="ctr"/>
            <a:r>
              <a:rPr lang="tr-TR" altLang="ko-KR" sz="900" dirty="0">
                <a:solidFill>
                  <a:schemeClr val="tx1">
                    <a:lumMod val="65000"/>
                    <a:lumOff val="35000"/>
                  </a:schemeClr>
                </a:solidFill>
                <a:latin typeface="+mj-lt"/>
                <a:cs typeface="Times New Roman" panose="02020603050405020304" pitchFamily="18" charset="0"/>
              </a:rPr>
              <a:t>Önü Açıldı.</a:t>
            </a:r>
            <a:endParaRPr lang="en-US" altLang="ko-KR" sz="900" dirty="0">
              <a:solidFill>
                <a:schemeClr val="tx1">
                  <a:lumMod val="65000"/>
                  <a:lumOff val="35000"/>
                </a:schemeClr>
              </a:solidFill>
              <a:latin typeface="+mj-lt"/>
              <a:cs typeface="Times New Roman" panose="02020603050405020304" pitchFamily="18" charset="0"/>
            </a:endParaRPr>
          </a:p>
        </p:txBody>
      </p:sp>
      <p:grpSp>
        <p:nvGrpSpPr>
          <p:cNvPr id="11" name="Group 47">
            <a:extLst>
              <a:ext uri="{FF2B5EF4-FFF2-40B4-BE49-F238E27FC236}">
                <a16:creationId xmlns:a16="http://schemas.microsoft.com/office/drawing/2014/main" xmlns="" id="{B17E6FF8-766A-447A-8156-00A8521F2663}"/>
              </a:ext>
            </a:extLst>
          </p:cNvPr>
          <p:cNvGrpSpPr/>
          <p:nvPr/>
        </p:nvGrpSpPr>
        <p:grpSpPr>
          <a:xfrm>
            <a:off x="10659907" y="4723617"/>
            <a:ext cx="265555" cy="265555"/>
            <a:chOff x="611560" y="2851238"/>
            <a:chExt cx="288032" cy="288032"/>
          </a:xfrm>
          <a:solidFill>
            <a:schemeClr val="bg1"/>
          </a:solidFill>
        </p:grpSpPr>
        <p:sp>
          <p:nvSpPr>
            <p:cNvPr id="12" name="Oval 11">
              <a:extLst>
                <a:ext uri="{FF2B5EF4-FFF2-40B4-BE49-F238E27FC236}">
                  <a16:creationId xmlns:a16="http://schemas.microsoft.com/office/drawing/2014/main" xmlns="" id="{84DBF4E2-F724-4208-9920-AC4D0B38AAFA}"/>
                </a:ext>
              </a:extLst>
            </p:cNvPr>
            <p:cNvSpPr/>
            <p:nvPr/>
          </p:nvSpPr>
          <p:spPr>
            <a:xfrm>
              <a:off x="611560" y="2851238"/>
              <a:ext cx="288032" cy="288032"/>
            </a:xfrm>
            <a:prstGeom prst="ellips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sp>
          <p:nvSpPr>
            <p:cNvPr id="13" name="Oval 12">
              <a:extLst>
                <a:ext uri="{FF2B5EF4-FFF2-40B4-BE49-F238E27FC236}">
                  <a16:creationId xmlns:a16="http://schemas.microsoft.com/office/drawing/2014/main" xmlns="" id="{4ADA907B-C4DF-4C21-8A30-A2F32A061C54}"/>
                </a:ext>
              </a:extLst>
            </p:cNvPr>
            <p:cNvSpPr/>
            <p:nvPr/>
          </p:nvSpPr>
          <p:spPr>
            <a:xfrm>
              <a:off x="683568" y="2923246"/>
              <a:ext cx="144016" cy="14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grpSp>
      <p:sp>
        <p:nvSpPr>
          <p:cNvPr id="14" name="Text Placeholder 17">
            <a:extLst>
              <a:ext uri="{FF2B5EF4-FFF2-40B4-BE49-F238E27FC236}">
                <a16:creationId xmlns:a16="http://schemas.microsoft.com/office/drawing/2014/main" xmlns="" id="{25A3AAF1-97B7-47CD-8C48-7662A20E7E57}"/>
              </a:ext>
            </a:extLst>
          </p:cNvPr>
          <p:cNvSpPr txBox="1">
            <a:spLocks/>
          </p:cNvSpPr>
          <p:nvPr/>
        </p:nvSpPr>
        <p:spPr>
          <a:xfrm>
            <a:off x="10452985" y="4086842"/>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2023</a:t>
            </a:r>
            <a:endParaRPr lang="en-US" sz="1400" b="1" dirty="0">
              <a:solidFill>
                <a:schemeClr val="bg1"/>
              </a:solidFill>
              <a:cs typeface="Arial" pitchFamily="34" charset="0"/>
            </a:endParaRPr>
          </a:p>
        </p:txBody>
      </p:sp>
      <p:grpSp>
        <p:nvGrpSpPr>
          <p:cNvPr id="15" name="Group 51">
            <a:extLst>
              <a:ext uri="{FF2B5EF4-FFF2-40B4-BE49-F238E27FC236}">
                <a16:creationId xmlns:a16="http://schemas.microsoft.com/office/drawing/2014/main" xmlns="" id="{33CB9902-22BC-43F3-AE26-27E43AF8F4E9}"/>
              </a:ext>
            </a:extLst>
          </p:cNvPr>
          <p:cNvGrpSpPr/>
          <p:nvPr/>
        </p:nvGrpSpPr>
        <p:grpSpPr>
          <a:xfrm>
            <a:off x="4671359" y="4688239"/>
            <a:ext cx="265555" cy="265555"/>
            <a:chOff x="611560" y="2851238"/>
            <a:chExt cx="288032" cy="288032"/>
          </a:xfrm>
          <a:solidFill>
            <a:schemeClr val="bg1"/>
          </a:solidFill>
        </p:grpSpPr>
        <p:sp>
          <p:nvSpPr>
            <p:cNvPr id="16" name="Oval 15">
              <a:extLst>
                <a:ext uri="{FF2B5EF4-FFF2-40B4-BE49-F238E27FC236}">
                  <a16:creationId xmlns:a16="http://schemas.microsoft.com/office/drawing/2014/main" xmlns="" id="{81C32127-D15A-4FD8-8CC8-4924F191CF13}"/>
                </a:ext>
              </a:extLst>
            </p:cNvPr>
            <p:cNvSpPr/>
            <p:nvPr/>
          </p:nvSpPr>
          <p:spPr>
            <a:xfrm>
              <a:off x="611560" y="2851238"/>
              <a:ext cx="288032" cy="288032"/>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sp>
          <p:nvSpPr>
            <p:cNvPr id="17" name="Oval 16">
              <a:extLst>
                <a:ext uri="{FF2B5EF4-FFF2-40B4-BE49-F238E27FC236}">
                  <a16:creationId xmlns:a16="http://schemas.microsoft.com/office/drawing/2014/main" xmlns="" id="{40E58F8A-79F6-486B-BFDA-1210A4166CC7}"/>
                </a:ext>
              </a:extLst>
            </p:cNvPr>
            <p:cNvSpPr/>
            <p:nvPr/>
          </p:nvSpPr>
          <p:spPr>
            <a:xfrm>
              <a:off x="683568" y="292324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grpSp>
      <p:sp>
        <p:nvSpPr>
          <p:cNvPr id="18" name="Text Placeholder 17">
            <a:extLst>
              <a:ext uri="{FF2B5EF4-FFF2-40B4-BE49-F238E27FC236}">
                <a16:creationId xmlns:a16="http://schemas.microsoft.com/office/drawing/2014/main" xmlns="" id="{20D15DEB-55FD-4B2C-810D-B710A0EF9468}"/>
              </a:ext>
            </a:extLst>
          </p:cNvPr>
          <p:cNvSpPr txBox="1">
            <a:spLocks/>
          </p:cNvSpPr>
          <p:nvPr/>
        </p:nvSpPr>
        <p:spPr>
          <a:xfrm>
            <a:off x="4351076" y="4091439"/>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2021</a:t>
            </a:r>
            <a:endParaRPr lang="en-US" sz="1400" b="1" dirty="0">
              <a:solidFill>
                <a:schemeClr val="bg1"/>
              </a:solidFill>
              <a:cs typeface="Arial" pitchFamily="34" charset="0"/>
            </a:endParaRPr>
          </a:p>
        </p:txBody>
      </p:sp>
      <p:grpSp>
        <p:nvGrpSpPr>
          <p:cNvPr id="19" name="Group 55">
            <a:extLst>
              <a:ext uri="{FF2B5EF4-FFF2-40B4-BE49-F238E27FC236}">
                <a16:creationId xmlns:a16="http://schemas.microsoft.com/office/drawing/2014/main" xmlns="" id="{47882DF1-1E91-40D7-A900-FA71586AF03F}"/>
              </a:ext>
            </a:extLst>
          </p:cNvPr>
          <p:cNvGrpSpPr/>
          <p:nvPr/>
        </p:nvGrpSpPr>
        <p:grpSpPr>
          <a:xfrm>
            <a:off x="6240279" y="4689123"/>
            <a:ext cx="265555" cy="265555"/>
            <a:chOff x="611560" y="2851238"/>
            <a:chExt cx="288032" cy="288032"/>
          </a:xfrm>
          <a:solidFill>
            <a:schemeClr val="bg1"/>
          </a:solidFill>
        </p:grpSpPr>
        <p:sp>
          <p:nvSpPr>
            <p:cNvPr id="20" name="Oval 19">
              <a:extLst>
                <a:ext uri="{FF2B5EF4-FFF2-40B4-BE49-F238E27FC236}">
                  <a16:creationId xmlns:a16="http://schemas.microsoft.com/office/drawing/2014/main" xmlns="" id="{E49A9DEC-E990-46F7-9D1E-552122A2E14B}"/>
                </a:ext>
              </a:extLst>
            </p:cNvPr>
            <p:cNvSpPr/>
            <p:nvPr/>
          </p:nvSpPr>
          <p:spPr>
            <a:xfrm>
              <a:off x="611560" y="2851238"/>
              <a:ext cx="288032" cy="288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sp>
          <p:nvSpPr>
            <p:cNvPr id="21" name="Oval 20">
              <a:extLst>
                <a:ext uri="{FF2B5EF4-FFF2-40B4-BE49-F238E27FC236}">
                  <a16:creationId xmlns:a16="http://schemas.microsoft.com/office/drawing/2014/main" xmlns="" id="{935CCE14-493D-4893-A432-88E6CE90DDE6}"/>
                </a:ext>
              </a:extLst>
            </p:cNvPr>
            <p:cNvSpPr/>
            <p:nvPr/>
          </p:nvSpPr>
          <p:spPr>
            <a:xfrm>
              <a:off x="683568" y="292324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grpSp>
      <p:sp>
        <p:nvSpPr>
          <p:cNvPr id="22" name="Text Placeholder 17">
            <a:extLst>
              <a:ext uri="{FF2B5EF4-FFF2-40B4-BE49-F238E27FC236}">
                <a16:creationId xmlns:a16="http://schemas.microsoft.com/office/drawing/2014/main" xmlns="" id="{2E8F9EB6-B4A3-4EFA-857E-A6D95A66559E}"/>
              </a:ext>
            </a:extLst>
          </p:cNvPr>
          <p:cNvSpPr txBox="1">
            <a:spLocks/>
          </p:cNvSpPr>
          <p:nvPr/>
        </p:nvSpPr>
        <p:spPr>
          <a:xfrm>
            <a:off x="7329851" y="4086842"/>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2021</a:t>
            </a:r>
            <a:endParaRPr lang="en-US" sz="1400" b="1" dirty="0">
              <a:solidFill>
                <a:schemeClr val="bg1"/>
              </a:solidFill>
              <a:cs typeface="Arial" pitchFamily="34" charset="0"/>
            </a:endParaRPr>
          </a:p>
        </p:txBody>
      </p:sp>
      <p:grpSp>
        <p:nvGrpSpPr>
          <p:cNvPr id="23" name="Group 59">
            <a:extLst>
              <a:ext uri="{FF2B5EF4-FFF2-40B4-BE49-F238E27FC236}">
                <a16:creationId xmlns:a16="http://schemas.microsoft.com/office/drawing/2014/main" xmlns="" id="{42780945-A591-4D11-910D-6A5A89DFF5A6}"/>
              </a:ext>
            </a:extLst>
          </p:cNvPr>
          <p:cNvGrpSpPr/>
          <p:nvPr/>
        </p:nvGrpSpPr>
        <p:grpSpPr>
          <a:xfrm>
            <a:off x="2997720" y="4723617"/>
            <a:ext cx="265555" cy="265555"/>
            <a:chOff x="611560" y="2851238"/>
            <a:chExt cx="288032" cy="288032"/>
          </a:xfrm>
          <a:solidFill>
            <a:schemeClr val="bg1"/>
          </a:solidFill>
        </p:grpSpPr>
        <p:sp>
          <p:nvSpPr>
            <p:cNvPr id="24" name="Oval 23">
              <a:extLst>
                <a:ext uri="{FF2B5EF4-FFF2-40B4-BE49-F238E27FC236}">
                  <a16:creationId xmlns:a16="http://schemas.microsoft.com/office/drawing/2014/main" xmlns="" id="{61F68B82-5FD7-40ED-AEB7-0C48FDB0F08D}"/>
                </a:ext>
              </a:extLst>
            </p:cNvPr>
            <p:cNvSpPr/>
            <p:nvPr/>
          </p:nvSpPr>
          <p:spPr>
            <a:xfrm>
              <a:off x="611560" y="2851238"/>
              <a:ext cx="288032" cy="28803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sp>
          <p:nvSpPr>
            <p:cNvPr id="25" name="Oval 24">
              <a:extLst>
                <a:ext uri="{FF2B5EF4-FFF2-40B4-BE49-F238E27FC236}">
                  <a16:creationId xmlns:a16="http://schemas.microsoft.com/office/drawing/2014/main" xmlns="" id="{BBD1971F-0F7F-4161-B1E0-17FD7918F6DB}"/>
                </a:ext>
              </a:extLst>
            </p:cNvPr>
            <p:cNvSpPr/>
            <p:nvPr/>
          </p:nvSpPr>
          <p:spPr>
            <a:xfrm>
              <a:off x="683568" y="292324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lumMod val="75000"/>
                    <a:lumOff val="25000"/>
                  </a:schemeClr>
                </a:solidFill>
              </a:endParaRPr>
            </a:p>
          </p:txBody>
        </p:sp>
      </p:grpSp>
      <p:sp>
        <p:nvSpPr>
          <p:cNvPr id="26" name="Text Placeholder 17">
            <a:extLst>
              <a:ext uri="{FF2B5EF4-FFF2-40B4-BE49-F238E27FC236}">
                <a16:creationId xmlns:a16="http://schemas.microsoft.com/office/drawing/2014/main" xmlns="" id="{53531E92-CBA6-43A8-AF1D-FB4064C93F15}"/>
              </a:ext>
            </a:extLst>
          </p:cNvPr>
          <p:cNvSpPr txBox="1">
            <a:spLocks/>
          </p:cNvSpPr>
          <p:nvPr/>
        </p:nvSpPr>
        <p:spPr>
          <a:xfrm>
            <a:off x="2610999" y="4091439"/>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2021</a:t>
            </a:r>
            <a:endParaRPr lang="en-US" sz="1400" b="1" dirty="0">
              <a:solidFill>
                <a:schemeClr val="bg1"/>
              </a:solidFill>
              <a:cs typeface="Arial" pitchFamily="34" charset="0"/>
            </a:endParaRPr>
          </a:p>
        </p:txBody>
      </p:sp>
      <p:cxnSp>
        <p:nvCxnSpPr>
          <p:cNvPr id="27" name="Straight Connector 64">
            <a:extLst>
              <a:ext uri="{FF2B5EF4-FFF2-40B4-BE49-F238E27FC236}">
                <a16:creationId xmlns:a16="http://schemas.microsoft.com/office/drawing/2014/main" xmlns="" id="{94BF1A3D-1C35-47A3-A727-D8049134B044}"/>
              </a:ext>
            </a:extLst>
          </p:cNvPr>
          <p:cNvCxnSpPr>
            <a:cxnSpLocks/>
          </p:cNvCxnSpPr>
          <p:nvPr/>
        </p:nvCxnSpPr>
        <p:spPr>
          <a:xfrm flipV="1">
            <a:off x="2307695" y="4864617"/>
            <a:ext cx="1693973" cy="1"/>
          </a:xfrm>
          <a:prstGeom prst="line">
            <a:avLst/>
          </a:prstGeom>
          <a:ln w="25400">
            <a:solidFill>
              <a:srgbClr val="00763E"/>
            </a:solidFill>
            <a:headEnd type="none"/>
          </a:ln>
        </p:spPr>
        <p:style>
          <a:lnRef idx="1">
            <a:schemeClr val="accent1"/>
          </a:lnRef>
          <a:fillRef idx="0">
            <a:schemeClr val="accent1"/>
          </a:fillRef>
          <a:effectRef idx="0">
            <a:schemeClr val="accent1"/>
          </a:effectRef>
          <a:fontRef idx="minor">
            <a:schemeClr val="tx1"/>
          </a:fontRef>
        </p:style>
      </p:cxnSp>
      <p:cxnSp>
        <p:nvCxnSpPr>
          <p:cNvPr id="28" name="Straight Connector 65">
            <a:extLst>
              <a:ext uri="{FF2B5EF4-FFF2-40B4-BE49-F238E27FC236}">
                <a16:creationId xmlns:a16="http://schemas.microsoft.com/office/drawing/2014/main" xmlns="" id="{F933AEBA-82D6-46F4-B744-0B62BDC24124}"/>
              </a:ext>
            </a:extLst>
          </p:cNvPr>
          <p:cNvCxnSpPr>
            <a:cxnSpLocks/>
          </p:cNvCxnSpPr>
          <p:nvPr/>
        </p:nvCxnSpPr>
        <p:spPr>
          <a:xfrm>
            <a:off x="3985440" y="4864532"/>
            <a:ext cx="6788411" cy="0"/>
          </a:xfrm>
          <a:prstGeom prst="line">
            <a:avLst/>
          </a:prstGeom>
          <a:ln w="25400">
            <a:solidFill>
              <a:srgbClr val="00763E"/>
            </a:solidFill>
            <a:headEnd type="none"/>
          </a:ln>
        </p:spPr>
        <p:style>
          <a:lnRef idx="1">
            <a:schemeClr val="accent1"/>
          </a:lnRef>
          <a:fillRef idx="0">
            <a:schemeClr val="accent1"/>
          </a:fillRef>
          <a:effectRef idx="0">
            <a:schemeClr val="accent1"/>
          </a:effectRef>
          <a:fontRef idx="minor">
            <a:schemeClr val="tx1"/>
          </a:fontRef>
        </p:style>
      </p:cxnSp>
      <p:sp>
        <p:nvSpPr>
          <p:cNvPr id="29" name="Dikdörtgen 28">
            <a:extLst>
              <a:ext uri="{FF2B5EF4-FFF2-40B4-BE49-F238E27FC236}">
                <a16:creationId xmlns:a16="http://schemas.microsoft.com/office/drawing/2014/main" xmlns="" id="{19E294A2-6242-495B-9529-6D6E64949C80}"/>
              </a:ext>
            </a:extLst>
          </p:cNvPr>
          <p:cNvSpPr/>
          <p:nvPr/>
        </p:nvSpPr>
        <p:spPr>
          <a:xfrm>
            <a:off x="2181913" y="5194927"/>
            <a:ext cx="2148751" cy="441147"/>
          </a:xfrm>
          <a:prstGeom prst="rect">
            <a:avLst/>
          </a:prstGeom>
        </p:spPr>
        <p:txBody>
          <a:bodyPr wrap="square" lIns="60954" tIns="30477" rIns="60954" bIns="30477">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Değer Raporlama Vakfı (VRF) SASB ve IIRC Birleşti.</a:t>
            </a:r>
            <a:endParaRPr lang="ko-KR" altLang="en-US" sz="900" dirty="0">
              <a:solidFill>
                <a:schemeClr val="tx1">
                  <a:lumMod val="65000"/>
                  <a:lumOff val="35000"/>
                </a:schemeClr>
              </a:solidFill>
              <a:latin typeface="+mj-lt"/>
              <a:cs typeface="Times New Roman" panose="02020603050405020304" pitchFamily="18" charset="0"/>
            </a:endParaRPr>
          </a:p>
          <a:p>
            <a:pPr algn="ctr"/>
            <a:endParaRPr lang="en-US" altLang="ko-KR" sz="600" dirty="0">
              <a:solidFill>
                <a:schemeClr val="tx1">
                  <a:lumMod val="65000"/>
                  <a:lumOff val="35000"/>
                </a:schemeClr>
              </a:solidFill>
              <a:cs typeface="Arial" pitchFamily="34" charset="0"/>
            </a:endParaRPr>
          </a:p>
        </p:txBody>
      </p:sp>
      <p:sp>
        <p:nvSpPr>
          <p:cNvPr id="30" name="Dikdörtgen 29">
            <a:extLst>
              <a:ext uri="{FF2B5EF4-FFF2-40B4-BE49-F238E27FC236}">
                <a16:creationId xmlns:a16="http://schemas.microsoft.com/office/drawing/2014/main" xmlns="" id="{7A1D2830-6C4B-4AB6-85BC-12BDF23C668A}"/>
              </a:ext>
            </a:extLst>
          </p:cNvPr>
          <p:cNvSpPr/>
          <p:nvPr/>
        </p:nvSpPr>
        <p:spPr>
          <a:xfrm>
            <a:off x="4219635" y="5168066"/>
            <a:ext cx="1320501" cy="636071"/>
          </a:xfrm>
          <a:prstGeom prst="rect">
            <a:avLst/>
          </a:prstGeom>
        </p:spPr>
        <p:txBody>
          <a:bodyPr wrap="square" lIns="60954" tIns="30477" rIns="60954" bIns="30477">
            <a:spAutoFit/>
          </a:bodyPr>
          <a:lstStyle/>
          <a:p>
            <a:pPr marL="0" lvl="1" algn="ctr">
              <a:defRPr/>
            </a:pPr>
            <a:r>
              <a:rPr lang="en-GB" sz="900" dirty="0">
                <a:solidFill>
                  <a:schemeClr val="tx1">
                    <a:lumMod val="65000"/>
                    <a:lumOff val="35000"/>
                  </a:schemeClr>
                </a:solidFill>
                <a:latin typeface="+mj-lt"/>
                <a:cs typeface="Times New Roman" panose="02020603050405020304" pitchFamily="18" charset="0"/>
              </a:rPr>
              <a:t>AB </a:t>
            </a:r>
            <a:r>
              <a:rPr lang="en-GB" sz="900" dirty="0" err="1">
                <a:solidFill>
                  <a:schemeClr val="tx1">
                    <a:lumMod val="65000"/>
                    <a:lumOff val="35000"/>
                  </a:schemeClr>
                </a:solidFill>
                <a:latin typeface="+mj-lt"/>
                <a:cs typeface="Times New Roman" panose="02020603050405020304" pitchFamily="18" charset="0"/>
              </a:rPr>
              <a:t>Kurumsal</a:t>
            </a:r>
            <a:r>
              <a:rPr lang="en-GB" sz="900" dirty="0">
                <a:solidFill>
                  <a:schemeClr val="tx1">
                    <a:lumMod val="65000"/>
                    <a:lumOff val="35000"/>
                  </a:schemeClr>
                </a:solidFill>
                <a:latin typeface="+mj-lt"/>
                <a:cs typeface="Times New Roman" panose="02020603050405020304" pitchFamily="18" charset="0"/>
              </a:rPr>
              <a:t> </a:t>
            </a:r>
            <a:r>
              <a:rPr lang="en-GB" sz="900" dirty="0" err="1">
                <a:solidFill>
                  <a:schemeClr val="tx1">
                    <a:lumMod val="65000"/>
                    <a:lumOff val="35000"/>
                  </a:schemeClr>
                </a:solidFill>
                <a:latin typeface="+mj-lt"/>
                <a:cs typeface="Times New Roman" panose="02020603050405020304" pitchFamily="18" charset="0"/>
              </a:rPr>
              <a:t>Sürdürülebilirlik</a:t>
            </a:r>
            <a:r>
              <a:rPr lang="en-GB" sz="900" dirty="0">
                <a:solidFill>
                  <a:schemeClr val="tx1">
                    <a:lumMod val="65000"/>
                    <a:lumOff val="35000"/>
                  </a:schemeClr>
                </a:solidFill>
                <a:latin typeface="+mj-lt"/>
                <a:cs typeface="Times New Roman" panose="02020603050405020304" pitchFamily="18" charset="0"/>
              </a:rPr>
              <a:t> </a:t>
            </a:r>
            <a:r>
              <a:rPr lang="en-GB" sz="900" dirty="0" err="1">
                <a:solidFill>
                  <a:schemeClr val="tx1">
                    <a:lumMod val="65000"/>
                    <a:lumOff val="35000"/>
                  </a:schemeClr>
                </a:solidFill>
                <a:latin typeface="+mj-lt"/>
                <a:cs typeface="Times New Roman" panose="02020603050405020304" pitchFamily="18" charset="0"/>
              </a:rPr>
              <a:t>Raporlaması</a:t>
            </a:r>
            <a:r>
              <a:rPr lang="en-GB" sz="900" dirty="0">
                <a:solidFill>
                  <a:schemeClr val="tx1">
                    <a:lumMod val="65000"/>
                    <a:lumOff val="35000"/>
                  </a:schemeClr>
                </a:solidFill>
                <a:latin typeface="+mj-lt"/>
                <a:cs typeface="Times New Roman" panose="02020603050405020304" pitchFamily="18" charset="0"/>
              </a:rPr>
              <a:t> </a:t>
            </a:r>
            <a:r>
              <a:rPr lang="en-GB" sz="900" dirty="0" err="1">
                <a:solidFill>
                  <a:schemeClr val="tx1">
                    <a:lumMod val="65000"/>
                    <a:lumOff val="35000"/>
                  </a:schemeClr>
                </a:solidFill>
                <a:latin typeface="+mj-lt"/>
                <a:cs typeface="Times New Roman" panose="02020603050405020304" pitchFamily="18" charset="0"/>
              </a:rPr>
              <a:t>Direktifi</a:t>
            </a:r>
            <a:r>
              <a:rPr lang="tr-TR" sz="900" dirty="0">
                <a:solidFill>
                  <a:schemeClr val="tx1">
                    <a:lumMod val="65000"/>
                    <a:lumOff val="35000"/>
                  </a:schemeClr>
                </a:solidFill>
                <a:latin typeface="+mj-lt"/>
                <a:cs typeface="Times New Roman" panose="02020603050405020304" pitchFamily="18" charset="0"/>
              </a:rPr>
              <a:t> (CSRD)</a:t>
            </a:r>
            <a:r>
              <a:rPr lang="en-GB" sz="900" dirty="0">
                <a:solidFill>
                  <a:schemeClr val="tx1">
                    <a:lumMod val="65000"/>
                    <a:lumOff val="35000"/>
                  </a:schemeClr>
                </a:solidFill>
                <a:latin typeface="+mj-lt"/>
                <a:cs typeface="Times New Roman" panose="02020603050405020304" pitchFamily="18" charset="0"/>
              </a:rPr>
              <a:t> </a:t>
            </a:r>
            <a:r>
              <a:rPr lang="tr-TR" sz="900" dirty="0">
                <a:solidFill>
                  <a:schemeClr val="tx1">
                    <a:lumMod val="65000"/>
                    <a:lumOff val="35000"/>
                  </a:schemeClr>
                </a:solidFill>
                <a:latin typeface="+mj-lt"/>
                <a:cs typeface="Times New Roman" panose="02020603050405020304" pitchFamily="18" charset="0"/>
              </a:rPr>
              <a:t>Yayımlandı. </a:t>
            </a:r>
            <a:endParaRPr lang="en-GB" sz="900" dirty="0">
              <a:solidFill>
                <a:schemeClr val="tx1">
                  <a:lumMod val="65000"/>
                  <a:lumOff val="35000"/>
                </a:schemeClr>
              </a:solidFill>
              <a:latin typeface="+mj-lt"/>
              <a:cs typeface="Times New Roman" panose="02020603050405020304" pitchFamily="18" charset="0"/>
            </a:endParaRPr>
          </a:p>
        </p:txBody>
      </p:sp>
      <p:sp>
        <p:nvSpPr>
          <p:cNvPr id="31" name="Dikdörtgen 30">
            <a:extLst>
              <a:ext uri="{FF2B5EF4-FFF2-40B4-BE49-F238E27FC236}">
                <a16:creationId xmlns:a16="http://schemas.microsoft.com/office/drawing/2014/main" xmlns="" id="{23253F17-9C4D-4455-B8CE-A20667383A62}"/>
              </a:ext>
            </a:extLst>
          </p:cNvPr>
          <p:cNvSpPr/>
          <p:nvPr/>
        </p:nvSpPr>
        <p:spPr>
          <a:xfrm>
            <a:off x="5622953" y="5237492"/>
            <a:ext cx="1691516" cy="348813"/>
          </a:xfrm>
          <a:prstGeom prst="rect">
            <a:avLst/>
          </a:prstGeom>
        </p:spPr>
        <p:txBody>
          <a:bodyPr wrap="square" lIns="60954" tIns="30477" rIns="60954" bIns="30477">
            <a:spAutoFit/>
          </a:bodyPr>
          <a:lstStyle/>
          <a:p>
            <a:pPr lvl="0" algn="ctr">
              <a:defRPr/>
            </a:pPr>
            <a:r>
              <a:rPr lang="tr-TR" sz="800" dirty="0">
                <a:solidFill>
                  <a:schemeClr val="tx1">
                    <a:lumMod val="65000"/>
                    <a:lumOff val="35000"/>
                  </a:schemeClr>
                </a:solidFill>
                <a:cs typeface="Arial" pitchFamily="34" charset="0"/>
              </a:rPr>
              <a:t> </a:t>
            </a:r>
            <a:r>
              <a:rPr lang="tr-TR" sz="900" dirty="0">
                <a:solidFill>
                  <a:schemeClr val="tx1">
                    <a:lumMod val="65000"/>
                    <a:lumOff val="35000"/>
                  </a:schemeClr>
                </a:solidFill>
                <a:latin typeface="+mj-lt"/>
                <a:cs typeface="Times New Roman" panose="02020603050405020304" pitchFamily="18" charset="0"/>
              </a:rPr>
              <a:t>Bileşmiş Miletler İklim Değişikliği Konferansı (COP26).</a:t>
            </a:r>
            <a:endParaRPr lang="en-GB" sz="900" dirty="0">
              <a:solidFill>
                <a:schemeClr val="tx1">
                  <a:lumMod val="65000"/>
                  <a:lumOff val="35000"/>
                </a:schemeClr>
              </a:solidFill>
              <a:latin typeface="+mj-lt"/>
              <a:cs typeface="Times New Roman" panose="02020603050405020304" pitchFamily="18" charset="0"/>
            </a:endParaRPr>
          </a:p>
        </p:txBody>
      </p:sp>
      <p:sp>
        <p:nvSpPr>
          <p:cNvPr id="32" name="Dikdörtgen 31">
            <a:extLst>
              <a:ext uri="{FF2B5EF4-FFF2-40B4-BE49-F238E27FC236}">
                <a16:creationId xmlns:a16="http://schemas.microsoft.com/office/drawing/2014/main" xmlns="" id="{52665AF3-399A-47F9-B373-F691DC0587AD}"/>
              </a:ext>
            </a:extLst>
          </p:cNvPr>
          <p:cNvSpPr/>
          <p:nvPr/>
        </p:nvSpPr>
        <p:spPr>
          <a:xfrm>
            <a:off x="10013314" y="5238566"/>
            <a:ext cx="1691516" cy="348813"/>
          </a:xfrm>
          <a:prstGeom prst="rect">
            <a:avLst/>
          </a:prstGeom>
        </p:spPr>
        <p:txBody>
          <a:bodyPr wrap="square" lIns="60954" tIns="30477" rIns="60954" bIns="30477">
            <a:spAutoFit/>
          </a:bodyPr>
          <a:lstStyle/>
          <a:p>
            <a:pPr lvl="0" algn="ctr">
              <a:defRPr/>
            </a:pPr>
            <a:r>
              <a:rPr lang="tr-TR" sz="900" dirty="0">
                <a:solidFill>
                  <a:schemeClr val="tx1">
                    <a:lumMod val="65000"/>
                    <a:lumOff val="35000"/>
                  </a:schemeClr>
                </a:solidFill>
                <a:latin typeface="+mj-lt"/>
                <a:cs typeface="Times New Roman" panose="02020603050405020304" pitchFamily="18" charset="0"/>
              </a:rPr>
              <a:t>ISSB 2 Adet Standart ve Eklerini Yayımlandı</a:t>
            </a:r>
            <a:endParaRPr lang="en-GB" sz="900" dirty="0">
              <a:solidFill>
                <a:schemeClr val="tx1">
                  <a:lumMod val="65000"/>
                  <a:lumOff val="35000"/>
                </a:schemeClr>
              </a:solidFill>
              <a:latin typeface="+mj-lt"/>
              <a:cs typeface="Times New Roman" panose="02020603050405020304" pitchFamily="18" charset="0"/>
            </a:endParaRPr>
          </a:p>
        </p:txBody>
      </p:sp>
      <p:sp>
        <p:nvSpPr>
          <p:cNvPr id="33" name="Yay 32">
            <a:extLst>
              <a:ext uri="{FF2B5EF4-FFF2-40B4-BE49-F238E27FC236}">
                <a16:creationId xmlns:a16="http://schemas.microsoft.com/office/drawing/2014/main" xmlns="" id="{B0C3803F-E792-4690-9B10-A0F68D25AB32}"/>
              </a:ext>
            </a:extLst>
          </p:cNvPr>
          <p:cNvSpPr/>
          <p:nvPr/>
        </p:nvSpPr>
        <p:spPr>
          <a:xfrm>
            <a:off x="9176384" y="2329427"/>
            <a:ext cx="2423912" cy="2176383"/>
          </a:xfrm>
          <a:prstGeom prst="arc">
            <a:avLst>
              <a:gd name="adj1" fmla="val 16888661"/>
              <a:gd name="adj2" fmla="val 876400"/>
            </a:avLst>
          </a:prstGeom>
          <a:ln w="28575">
            <a:solidFill>
              <a:srgbClr val="00763E"/>
            </a:solidFill>
          </a:ln>
        </p:spPr>
        <p:style>
          <a:lnRef idx="1">
            <a:schemeClr val="accent1"/>
          </a:lnRef>
          <a:fillRef idx="0">
            <a:schemeClr val="accent1"/>
          </a:fillRef>
          <a:effectRef idx="0">
            <a:schemeClr val="accent1"/>
          </a:effectRef>
          <a:fontRef idx="minor">
            <a:schemeClr val="tx1"/>
          </a:fontRef>
        </p:style>
        <p:txBody>
          <a:bodyPr lIns="60954" tIns="30477" rIns="60954" bIns="30477" rtlCol="0" anchor="ctr"/>
          <a:lstStyle/>
          <a:p>
            <a:pPr algn="ctr"/>
            <a:endParaRPr lang="tr-TR" sz="600"/>
          </a:p>
        </p:txBody>
      </p:sp>
      <p:cxnSp>
        <p:nvCxnSpPr>
          <p:cNvPr id="34" name="Düz Bağlayıcı 33">
            <a:extLst>
              <a:ext uri="{FF2B5EF4-FFF2-40B4-BE49-F238E27FC236}">
                <a16:creationId xmlns:a16="http://schemas.microsoft.com/office/drawing/2014/main" xmlns="" id="{93D18A93-BAD0-4F6C-AAD9-412B8419CD56}"/>
              </a:ext>
            </a:extLst>
          </p:cNvPr>
          <p:cNvCxnSpPr>
            <a:cxnSpLocks/>
            <a:endCxn id="35" idx="2"/>
          </p:cNvCxnSpPr>
          <p:nvPr/>
        </p:nvCxnSpPr>
        <p:spPr>
          <a:xfrm flipH="1" flipV="1">
            <a:off x="1282659" y="3721733"/>
            <a:ext cx="10290923" cy="9025"/>
          </a:xfrm>
          <a:prstGeom prst="line">
            <a:avLst/>
          </a:prstGeom>
          <a:ln w="28575">
            <a:solidFill>
              <a:srgbClr val="00763E"/>
            </a:solidFill>
          </a:ln>
        </p:spPr>
        <p:style>
          <a:lnRef idx="1">
            <a:schemeClr val="accent1"/>
          </a:lnRef>
          <a:fillRef idx="0">
            <a:schemeClr val="accent1"/>
          </a:fillRef>
          <a:effectRef idx="0">
            <a:schemeClr val="accent1"/>
          </a:effectRef>
          <a:fontRef idx="minor">
            <a:schemeClr val="tx1"/>
          </a:fontRef>
        </p:style>
      </p:cxnSp>
      <p:sp>
        <p:nvSpPr>
          <p:cNvPr id="35" name="Yay 34">
            <a:extLst>
              <a:ext uri="{FF2B5EF4-FFF2-40B4-BE49-F238E27FC236}">
                <a16:creationId xmlns:a16="http://schemas.microsoft.com/office/drawing/2014/main" xmlns="" id="{693DE31C-7996-4768-8F59-A667F2091797}"/>
              </a:ext>
            </a:extLst>
          </p:cNvPr>
          <p:cNvSpPr/>
          <p:nvPr/>
        </p:nvSpPr>
        <p:spPr>
          <a:xfrm rot="15903206">
            <a:off x="535629" y="3795188"/>
            <a:ext cx="2288883" cy="1968915"/>
          </a:xfrm>
          <a:prstGeom prst="arc">
            <a:avLst>
              <a:gd name="adj1" fmla="val 16200000"/>
              <a:gd name="adj2" fmla="val 20661455"/>
            </a:avLst>
          </a:prstGeom>
          <a:ln w="28575">
            <a:solidFill>
              <a:srgbClr val="00763E"/>
            </a:solidFill>
          </a:ln>
        </p:spPr>
        <p:style>
          <a:lnRef idx="1">
            <a:schemeClr val="accent1"/>
          </a:lnRef>
          <a:fillRef idx="0">
            <a:schemeClr val="accent1"/>
          </a:fillRef>
          <a:effectRef idx="0">
            <a:schemeClr val="accent1"/>
          </a:effectRef>
          <a:fontRef idx="minor">
            <a:schemeClr val="tx1"/>
          </a:fontRef>
        </p:style>
        <p:txBody>
          <a:bodyPr lIns="60954" tIns="30477" rIns="60954" bIns="30477" rtlCol="0" anchor="ctr"/>
          <a:lstStyle/>
          <a:p>
            <a:pPr algn="ctr"/>
            <a:endParaRPr lang="tr-TR" sz="600"/>
          </a:p>
        </p:txBody>
      </p:sp>
      <p:cxnSp>
        <p:nvCxnSpPr>
          <p:cNvPr id="36" name="Düz Bağlayıcı 35">
            <a:extLst>
              <a:ext uri="{FF2B5EF4-FFF2-40B4-BE49-F238E27FC236}">
                <a16:creationId xmlns:a16="http://schemas.microsoft.com/office/drawing/2014/main" xmlns="" id="{EC8A0CB4-2597-44C0-9A52-E4E355C0BCE7}"/>
              </a:ext>
            </a:extLst>
          </p:cNvPr>
          <p:cNvCxnSpPr>
            <a:cxnSpLocks/>
            <a:stCxn id="35" idx="0"/>
          </p:cNvCxnSpPr>
          <p:nvPr/>
        </p:nvCxnSpPr>
        <p:spPr>
          <a:xfrm>
            <a:off x="699279" y="4864532"/>
            <a:ext cx="1708197" cy="85"/>
          </a:xfrm>
          <a:prstGeom prst="line">
            <a:avLst/>
          </a:prstGeom>
          <a:ln w="28575">
            <a:solidFill>
              <a:srgbClr val="00763E"/>
            </a:solidFill>
          </a:ln>
        </p:spPr>
        <p:style>
          <a:lnRef idx="1">
            <a:schemeClr val="accent1"/>
          </a:lnRef>
          <a:fillRef idx="0">
            <a:schemeClr val="accent1"/>
          </a:fillRef>
          <a:effectRef idx="0">
            <a:schemeClr val="accent1"/>
          </a:effectRef>
          <a:fontRef idx="minor">
            <a:schemeClr val="tx1"/>
          </a:fontRef>
        </p:style>
      </p:cxnSp>
      <p:sp>
        <p:nvSpPr>
          <p:cNvPr id="37" name="TextBox 84">
            <a:extLst>
              <a:ext uri="{FF2B5EF4-FFF2-40B4-BE49-F238E27FC236}">
                <a16:creationId xmlns:a16="http://schemas.microsoft.com/office/drawing/2014/main" xmlns="" id="{207C0530-99B7-4ADC-BE0B-624ACE730E16}"/>
              </a:ext>
            </a:extLst>
          </p:cNvPr>
          <p:cNvSpPr txBox="1"/>
          <p:nvPr/>
        </p:nvSpPr>
        <p:spPr>
          <a:xfrm>
            <a:off x="9237174" y="2609852"/>
            <a:ext cx="1429023" cy="492443"/>
          </a:xfrm>
          <a:prstGeom prst="rect">
            <a:avLst/>
          </a:prstGeom>
          <a:noFill/>
        </p:spPr>
        <p:txBody>
          <a:bodyPr wrap="square" lIns="60954" tIns="30477" rIns="60954" bIns="30477" rtlCol="0">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Paris İklim</a:t>
            </a:r>
          </a:p>
          <a:p>
            <a:pPr marL="0" lvl="1" algn="ctr"/>
            <a:r>
              <a:rPr lang="tr-TR" altLang="ko-KR" sz="900" dirty="0">
                <a:solidFill>
                  <a:schemeClr val="tx1">
                    <a:lumMod val="65000"/>
                    <a:lumOff val="35000"/>
                  </a:schemeClr>
                </a:solidFill>
                <a:latin typeface="+mj-lt"/>
                <a:cs typeface="Times New Roman" panose="02020603050405020304" pitchFamily="18" charset="0"/>
              </a:rPr>
              <a:t> Anlaşması</a:t>
            </a:r>
          </a:p>
          <a:p>
            <a:pPr marL="0" lvl="1" algn="ctr"/>
            <a:r>
              <a:rPr lang="tr-TR" altLang="ko-KR" sz="900" dirty="0">
                <a:solidFill>
                  <a:schemeClr val="tx1">
                    <a:lumMod val="65000"/>
                    <a:lumOff val="35000"/>
                  </a:schemeClr>
                </a:solidFill>
                <a:latin typeface="+mj-lt"/>
                <a:cs typeface="Times New Roman" panose="02020603050405020304" pitchFamily="18" charset="0"/>
              </a:rPr>
              <a:t> İmzalandı</a:t>
            </a:r>
            <a:r>
              <a:rPr lang="tr-TR" altLang="ko-KR" sz="900" dirty="0">
                <a:solidFill>
                  <a:schemeClr val="tx1">
                    <a:lumMod val="65000"/>
                    <a:lumOff val="35000"/>
                  </a:schemeClr>
                </a:solidFill>
                <a:latin typeface="Times New Roman" panose="02020603050405020304" pitchFamily="18" charset="0"/>
                <a:cs typeface="Times New Roman" panose="02020603050405020304" pitchFamily="18" charset="0"/>
              </a:rPr>
              <a:t>.</a:t>
            </a:r>
            <a:endParaRPr lang="en-US" altLang="ko-KR" sz="9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38" name="Resim 37">
            <a:extLst>
              <a:ext uri="{FF2B5EF4-FFF2-40B4-BE49-F238E27FC236}">
                <a16:creationId xmlns:a16="http://schemas.microsoft.com/office/drawing/2014/main" xmlns="" id="{E93E76D4-E6C9-4E36-9521-DC2721EAF1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9611" y="4537657"/>
            <a:ext cx="944952" cy="542995"/>
          </a:xfrm>
          <a:prstGeom prst="rect">
            <a:avLst/>
          </a:prstGeom>
        </p:spPr>
      </p:pic>
      <p:pic>
        <p:nvPicPr>
          <p:cNvPr id="39" name="Resim 38">
            <a:extLst>
              <a:ext uri="{FF2B5EF4-FFF2-40B4-BE49-F238E27FC236}">
                <a16:creationId xmlns:a16="http://schemas.microsoft.com/office/drawing/2014/main" xmlns="" id="{ECB08D47-1D73-41B9-B296-C11331507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211" y="4550226"/>
            <a:ext cx="846740" cy="496005"/>
          </a:xfrm>
          <a:prstGeom prst="rect">
            <a:avLst/>
          </a:prstGeom>
        </p:spPr>
      </p:pic>
      <p:pic>
        <p:nvPicPr>
          <p:cNvPr id="40" name="Resim 39">
            <a:extLst>
              <a:ext uri="{FF2B5EF4-FFF2-40B4-BE49-F238E27FC236}">
                <a16:creationId xmlns:a16="http://schemas.microsoft.com/office/drawing/2014/main" xmlns="" id="{6D515EF3-83E2-4A64-A61D-E0A6F021A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20" t="12583" r="8165" b="14777"/>
          <a:stretch/>
        </p:blipFill>
        <p:spPr>
          <a:xfrm>
            <a:off x="10532708" y="4483351"/>
            <a:ext cx="907581" cy="696287"/>
          </a:xfrm>
          <a:prstGeom prst="rect">
            <a:avLst/>
          </a:prstGeom>
        </p:spPr>
      </p:pic>
      <p:pic>
        <p:nvPicPr>
          <p:cNvPr id="41" name="Resim 40">
            <a:extLst>
              <a:ext uri="{FF2B5EF4-FFF2-40B4-BE49-F238E27FC236}">
                <a16:creationId xmlns:a16="http://schemas.microsoft.com/office/drawing/2014/main" xmlns="" id="{4A935812-EC43-4537-866B-3A0B33B2A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8057" y="4552919"/>
            <a:ext cx="846740" cy="474175"/>
          </a:xfrm>
          <a:prstGeom prst="rect">
            <a:avLst/>
          </a:prstGeom>
        </p:spPr>
      </p:pic>
      <p:pic>
        <p:nvPicPr>
          <p:cNvPr id="42" name="Resim 41">
            <a:extLst>
              <a:ext uri="{FF2B5EF4-FFF2-40B4-BE49-F238E27FC236}">
                <a16:creationId xmlns:a16="http://schemas.microsoft.com/office/drawing/2014/main" xmlns="" id="{3C6D6E91-E603-41E3-A751-0747CD01358B}"/>
              </a:ext>
            </a:extLst>
          </p:cNvPr>
          <p:cNvPicPr>
            <a:picLocks noChangeAspect="1"/>
          </p:cNvPicPr>
          <p:nvPr/>
        </p:nvPicPr>
        <p:blipFill rotWithShape="1">
          <a:blip r:embed="rId6"/>
          <a:srcRect l="-1002" t="37612"/>
          <a:stretch/>
        </p:blipFill>
        <p:spPr>
          <a:xfrm>
            <a:off x="7506438" y="4537658"/>
            <a:ext cx="533691" cy="521141"/>
          </a:xfrm>
          <a:prstGeom prst="rect">
            <a:avLst/>
          </a:prstGeom>
        </p:spPr>
      </p:pic>
      <p:sp>
        <p:nvSpPr>
          <p:cNvPr id="43" name="Metin kutusu 42">
            <a:extLst>
              <a:ext uri="{FF2B5EF4-FFF2-40B4-BE49-F238E27FC236}">
                <a16:creationId xmlns:a16="http://schemas.microsoft.com/office/drawing/2014/main" xmlns="" id="{CD0656A5-11AB-4259-9944-00EA58CC602F}"/>
              </a:ext>
            </a:extLst>
          </p:cNvPr>
          <p:cNvSpPr txBox="1"/>
          <p:nvPr/>
        </p:nvSpPr>
        <p:spPr>
          <a:xfrm>
            <a:off x="7388602" y="5222787"/>
            <a:ext cx="1016399" cy="492443"/>
          </a:xfrm>
          <a:prstGeom prst="rect">
            <a:avLst/>
          </a:prstGeom>
          <a:noFill/>
        </p:spPr>
        <p:txBody>
          <a:bodyPr wrap="square" lIns="60954" tIns="30477" rIns="60954" bIns="30477" rtlCol="0">
            <a:spAutoFit/>
          </a:bodyPr>
          <a:lstStyle/>
          <a:p>
            <a:pPr algn="ctr"/>
            <a:r>
              <a:rPr lang="tr-TR" sz="900" dirty="0">
                <a:solidFill>
                  <a:schemeClr val="tx1">
                    <a:lumMod val="65000"/>
                    <a:lumOff val="35000"/>
                  </a:schemeClr>
                </a:solidFill>
                <a:latin typeface="+mj-lt"/>
                <a:cs typeface="Times New Roman" panose="02020603050405020304" pitchFamily="18" charset="0"/>
              </a:rPr>
              <a:t>IFRS Vakfı Çatısı Altında ISSB Kuruldu.</a:t>
            </a:r>
          </a:p>
        </p:txBody>
      </p:sp>
      <p:pic>
        <p:nvPicPr>
          <p:cNvPr id="44" name="Resim 43">
            <a:extLst>
              <a:ext uri="{FF2B5EF4-FFF2-40B4-BE49-F238E27FC236}">
                <a16:creationId xmlns:a16="http://schemas.microsoft.com/office/drawing/2014/main" xmlns="" id="{053E8E96-D0C7-4456-A53D-B8101FB7A9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733" y="4462242"/>
            <a:ext cx="565608" cy="537185"/>
          </a:xfrm>
          <a:prstGeom prst="rect">
            <a:avLst/>
          </a:prstGeom>
          <a:ln>
            <a:noFill/>
          </a:ln>
          <a:effectLst/>
        </p:spPr>
      </p:pic>
      <p:pic>
        <p:nvPicPr>
          <p:cNvPr id="45" name="Resim 44">
            <a:extLst>
              <a:ext uri="{FF2B5EF4-FFF2-40B4-BE49-F238E27FC236}">
                <a16:creationId xmlns:a16="http://schemas.microsoft.com/office/drawing/2014/main" xmlns="" id="{B377529F-321B-47AB-845E-2B1CB2F412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5929" y="4449961"/>
            <a:ext cx="549820" cy="546368"/>
          </a:xfrm>
          <a:prstGeom prst="rect">
            <a:avLst/>
          </a:prstGeom>
        </p:spPr>
      </p:pic>
      <p:sp>
        <p:nvSpPr>
          <p:cNvPr id="46" name="Metin kutusu 45">
            <a:extLst>
              <a:ext uri="{FF2B5EF4-FFF2-40B4-BE49-F238E27FC236}">
                <a16:creationId xmlns:a16="http://schemas.microsoft.com/office/drawing/2014/main" xmlns="" id="{412C200A-4F72-4FDF-BB8D-6B306DDE8853}"/>
              </a:ext>
            </a:extLst>
          </p:cNvPr>
          <p:cNvSpPr txBox="1"/>
          <p:nvPr/>
        </p:nvSpPr>
        <p:spPr>
          <a:xfrm>
            <a:off x="8290708" y="5179639"/>
            <a:ext cx="1691515" cy="477048"/>
          </a:xfrm>
          <a:prstGeom prst="rect">
            <a:avLst/>
          </a:prstGeom>
          <a:noFill/>
        </p:spPr>
        <p:txBody>
          <a:bodyPr wrap="square" lIns="60954" tIns="30477" rIns="60954" bIns="30477" rtlCol="0">
            <a:spAutoFit/>
          </a:bodyPr>
          <a:lstStyle/>
          <a:p>
            <a:pPr algn="ctr"/>
            <a:r>
              <a:rPr lang="tr-TR" sz="900" dirty="0">
                <a:solidFill>
                  <a:schemeClr val="tx1">
                    <a:lumMod val="65000"/>
                    <a:lumOff val="35000"/>
                  </a:schemeClr>
                </a:solidFill>
                <a:latin typeface="+mj-lt"/>
                <a:cs typeface="Times New Roman" panose="02020603050405020304" pitchFamily="18" charset="0"/>
              </a:rPr>
              <a:t>İklim Açıklama Standartları Kurulu ve Değer Raporlama Vakfının Birleştirileceği Duyuruldu.</a:t>
            </a:r>
          </a:p>
        </p:txBody>
      </p:sp>
      <p:sp>
        <p:nvSpPr>
          <p:cNvPr id="47" name="Text Placeholder 17">
            <a:extLst>
              <a:ext uri="{FF2B5EF4-FFF2-40B4-BE49-F238E27FC236}">
                <a16:creationId xmlns:a16="http://schemas.microsoft.com/office/drawing/2014/main" xmlns="" id="{36962BA2-D83C-4712-B84E-88FEA8CB7B82}"/>
              </a:ext>
            </a:extLst>
          </p:cNvPr>
          <p:cNvSpPr txBox="1">
            <a:spLocks/>
          </p:cNvSpPr>
          <p:nvPr/>
        </p:nvSpPr>
        <p:spPr>
          <a:xfrm>
            <a:off x="10493600" y="1581474"/>
            <a:ext cx="7275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2017</a:t>
            </a:r>
            <a:endParaRPr lang="en-US" sz="1400" b="1" dirty="0">
              <a:solidFill>
                <a:schemeClr val="bg1"/>
              </a:solidFill>
              <a:cs typeface="Arial" pitchFamily="34" charset="0"/>
            </a:endParaRPr>
          </a:p>
        </p:txBody>
      </p:sp>
      <p:sp>
        <p:nvSpPr>
          <p:cNvPr id="48" name="TextBox 84">
            <a:extLst>
              <a:ext uri="{FF2B5EF4-FFF2-40B4-BE49-F238E27FC236}">
                <a16:creationId xmlns:a16="http://schemas.microsoft.com/office/drawing/2014/main" xmlns="" id="{7A5C3AEC-4B58-41CE-A767-201C6D57ED26}"/>
              </a:ext>
            </a:extLst>
          </p:cNvPr>
          <p:cNvSpPr txBox="1"/>
          <p:nvPr/>
        </p:nvSpPr>
        <p:spPr>
          <a:xfrm>
            <a:off x="10144559" y="2594807"/>
            <a:ext cx="1429023" cy="492443"/>
          </a:xfrm>
          <a:prstGeom prst="rect">
            <a:avLst/>
          </a:prstGeom>
          <a:noFill/>
        </p:spPr>
        <p:txBody>
          <a:bodyPr wrap="square" lIns="60954" tIns="30477" rIns="60954" bIns="30477" rtlCol="0">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TCFD</a:t>
            </a:r>
          </a:p>
          <a:p>
            <a:pPr marL="0" lvl="1" algn="ctr"/>
            <a:r>
              <a:rPr lang="tr-TR" altLang="ko-KR" sz="900" dirty="0">
                <a:solidFill>
                  <a:schemeClr val="tx1">
                    <a:lumMod val="65000"/>
                    <a:lumOff val="35000"/>
                  </a:schemeClr>
                </a:solidFill>
                <a:latin typeface="+mj-lt"/>
                <a:cs typeface="Times New Roman" panose="02020603050405020304" pitchFamily="18" charset="0"/>
              </a:rPr>
              <a:t> Tavsiyeleri </a:t>
            </a:r>
          </a:p>
          <a:p>
            <a:pPr marL="0" lvl="1" algn="ctr"/>
            <a:r>
              <a:rPr lang="tr-TR" altLang="ko-KR" sz="900" dirty="0">
                <a:solidFill>
                  <a:schemeClr val="tx1">
                    <a:lumMod val="65000"/>
                    <a:lumOff val="35000"/>
                  </a:schemeClr>
                </a:solidFill>
                <a:latin typeface="+mj-lt"/>
                <a:cs typeface="Times New Roman" panose="02020603050405020304" pitchFamily="18" charset="0"/>
              </a:rPr>
              <a:t>Yayımlandı</a:t>
            </a:r>
            <a:r>
              <a:rPr lang="tr-TR" altLang="ko-KR" sz="90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altLang="ko-KR" sz="9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50" name="Resim 49">
            <a:extLst>
              <a:ext uri="{FF2B5EF4-FFF2-40B4-BE49-F238E27FC236}">
                <a16:creationId xmlns:a16="http://schemas.microsoft.com/office/drawing/2014/main" xmlns="" id="{F8C694FD-B035-4CB2-8E07-3290CDBA9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820" y="4619176"/>
            <a:ext cx="756901" cy="403681"/>
          </a:xfrm>
          <a:prstGeom prst="rect">
            <a:avLst/>
          </a:prstGeom>
        </p:spPr>
      </p:pic>
      <p:sp>
        <p:nvSpPr>
          <p:cNvPr id="51" name="Text Placeholder 17">
            <a:extLst>
              <a:ext uri="{FF2B5EF4-FFF2-40B4-BE49-F238E27FC236}">
                <a16:creationId xmlns:a16="http://schemas.microsoft.com/office/drawing/2014/main" xmlns="" id="{D55F82A0-4DFD-48A3-B060-51D4DC4CE845}"/>
              </a:ext>
            </a:extLst>
          </p:cNvPr>
          <p:cNvSpPr txBox="1">
            <a:spLocks/>
          </p:cNvSpPr>
          <p:nvPr/>
        </p:nvSpPr>
        <p:spPr>
          <a:xfrm>
            <a:off x="767699" y="4124287"/>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2019</a:t>
            </a:r>
            <a:endParaRPr lang="en-US" sz="1400" b="1" dirty="0">
              <a:solidFill>
                <a:schemeClr val="bg1"/>
              </a:solidFill>
              <a:cs typeface="Arial" pitchFamily="34" charset="0"/>
            </a:endParaRPr>
          </a:p>
        </p:txBody>
      </p:sp>
      <p:sp>
        <p:nvSpPr>
          <p:cNvPr id="52" name="Metin kutusu 51">
            <a:extLst>
              <a:ext uri="{FF2B5EF4-FFF2-40B4-BE49-F238E27FC236}">
                <a16:creationId xmlns:a16="http://schemas.microsoft.com/office/drawing/2014/main" xmlns="" id="{649D22EA-75AB-4FF2-8564-C6F9C0EDA27B}"/>
              </a:ext>
            </a:extLst>
          </p:cNvPr>
          <p:cNvSpPr txBox="1"/>
          <p:nvPr/>
        </p:nvSpPr>
        <p:spPr>
          <a:xfrm>
            <a:off x="564241" y="5112362"/>
            <a:ext cx="1259264" cy="348813"/>
          </a:xfrm>
          <a:prstGeom prst="rect">
            <a:avLst/>
          </a:prstGeom>
          <a:noFill/>
        </p:spPr>
        <p:txBody>
          <a:bodyPr wrap="square" lIns="60954" tIns="30477" rIns="60954" bIns="30477" rtlCol="0">
            <a:spAutoFit/>
          </a:bodyPr>
          <a:lstStyle/>
          <a:p>
            <a:pPr marL="0" lvl="1" algn="ctr"/>
            <a:r>
              <a:rPr lang="tr-TR" sz="900" dirty="0">
                <a:solidFill>
                  <a:schemeClr val="tx1">
                    <a:lumMod val="65000"/>
                    <a:lumOff val="35000"/>
                  </a:schemeClr>
                </a:solidFill>
                <a:latin typeface="+mj-lt"/>
                <a:cs typeface="Times New Roman" panose="02020603050405020304" pitchFamily="18" charset="0"/>
              </a:rPr>
              <a:t>AB Yeşil Mutabakatı Yayımlandı.</a:t>
            </a:r>
          </a:p>
        </p:txBody>
      </p:sp>
      <p:cxnSp>
        <p:nvCxnSpPr>
          <p:cNvPr id="53" name="Straight Connector 65">
            <a:extLst>
              <a:ext uri="{FF2B5EF4-FFF2-40B4-BE49-F238E27FC236}">
                <a16:creationId xmlns:a16="http://schemas.microsoft.com/office/drawing/2014/main" xmlns="" id="{CC41978F-7E1B-4952-BEA6-224F97A91E52}"/>
              </a:ext>
            </a:extLst>
          </p:cNvPr>
          <p:cNvCxnSpPr>
            <a:cxnSpLocks/>
            <a:stCxn id="57" idx="1"/>
          </p:cNvCxnSpPr>
          <p:nvPr/>
        </p:nvCxnSpPr>
        <p:spPr>
          <a:xfrm flipV="1">
            <a:off x="9631353" y="2315041"/>
            <a:ext cx="1589801" cy="2300"/>
          </a:xfrm>
          <a:prstGeom prst="line">
            <a:avLst/>
          </a:prstGeom>
          <a:ln w="25400">
            <a:solidFill>
              <a:schemeClr val="accent3"/>
            </a:solidFill>
            <a:headEnd type="none"/>
          </a:ln>
        </p:spPr>
        <p:style>
          <a:lnRef idx="1">
            <a:schemeClr val="accent1"/>
          </a:lnRef>
          <a:fillRef idx="0">
            <a:schemeClr val="accent1"/>
          </a:fillRef>
          <a:effectRef idx="0">
            <a:schemeClr val="accent1"/>
          </a:effectRef>
          <a:fontRef idx="minor">
            <a:schemeClr val="tx1"/>
          </a:fontRef>
        </p:style>
      </p:cxnSp>
      <p:pic>
        <p:nvPicPr>
          <p:cNvPr id="54" name="Resim 53">
            <a:extLst>
              <a:ext uri="{FF2B5EF4-FFF2-40B4-BE49-F238E27FC236}">
                <a16:creationId xmlns:a16="http://schemas.microsoft.com/office/drawing/2014/main" xmlns="" id="{03945239-53EB-4923-9AAC-116FD1EF34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10960" y="2022528"/>
            <a:ext cx="525715" cy="512331"/>
          </a:xfrm>
          <a:prstGeom prst="rect">
            <a:avLst/>
          </a:prstGeom>
        </p:spPr>
      </p:pic>
      <p:cxnSp>
        <p:nvCxnSpPr>
          <p:cNvPr id="55" name="Straight Connector 65">
            <a:extLst>
              <a:ext uri="{FF2B5EF4-FFF2-40B4-BE49-F238E27FC236}">
                <a16:creationId xmlns:a16="http://schemas.microsoft.com/office/drawing/2014/main" xmlns="" id="{0DD966ED-E127-4594-90C0-592E664B46FD}"/>
              </a:ext>
            </a:extLst>
          </p:cNvPr>
          <p:cNvCxnSpPr>
            <a:cxnSpLocks/>
          </p:cNvCxnSpPr>
          <p:nvPr/>
        </p:nvCxnSpPr>
        <p:spPr>
          <a:xfrm>
            <a:off x="6112995" y="2328712"/>
            <a:ext cx="2948628" cy="0"/>
          </a:xfrm>
          <a:prstGeom prst="line">
            <a:avLst/>
          </a:prstGeom>
          <a:ln w="25400">
            <a:solidFill>
              <a:schemeClr val="accent3"/>
            </a:solidFill>
            <a:headEnd type="none"/>
          </a:ln>
        </p:spPr>
        <p:style>
          <a:lnRef idx="1">
            <a:schemeClr val="accent1"/>
          </a:lnRef>
          <a:fillRef idx="0">
            <a:schemeClr val="accent1"/>
          </a:fillRef>
          <a:effectRef idx="0">
            <a:schemeClr val="accent1"/>
          </a:effectRef>
          <a:fontRef idx="minor">
            <a:schemeClr val="tx1"/>
          </a:fontRef>
        </p:style>
      </p:cxnSp>
      <p:pic>
        <p:nvPicPr>
          <p:cNvPr id="56" name="Resim 55">
            <a:extLst>
              <a:ext uri="{FF2B5EF4-FFF2-40B4-BE49-F238E27FC236}">
                <a16:creationId xmlns:a16="http://schemas.microsoft.com/office/drawing/2014/main" xmlns="" id="{07C9579E-8BB5-47D8-AFA6-6620FE5E93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05001" y="1979961"/>
            <a:ext cx="641188" cy="642944"/>
          </a:xfrm>
          <a:prstGeom prst="rect">
            <a:avLst/>
          </a:prstGeom>
        </p:spPr>
      </p:pic>
      <p:pic>
        <p:nvPicPr>
          <p:cNvPr id="57" name="Resim 56">
            <a:extLst>
              <a:ext uri="{FF2B5EF4-FFF2-40B4-BE49-F238E27FC236}">
                <a16:creationId xmlns:a16="http://schemas.microsoft.com/office/drawing/2014/main" xmlns="" id="{9D87776B-9517-4F64-8596-3DE810C833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1353" y="1969860"/>
            <a:ext cx="663703" cy="694961"/>
          </a:xfrm>
          <a:prstGeom prst="rect">
            <a:avLst/>
          </a:prstGeom>
        </p:spPr>
      </p:pic>
      <p:cxnSp>
        <p:nvCxnSpPr>
          <p:cNvPr id="58" name="Straight Connector 46">
            <a:extLst>
              <a:ext uri="{FF2B5EF4-FFF2-40B4-BE49-F238E27FC236}">
                <a16:creationId xmlns:a16="http://schemas.microsoft.com/office/drawing/2014/main" xmlns="" id="{3B3A48FE-564A-4C43-B8E1-B3F603245066}"/>
              </a:ext>
            </a:extLst>
          </p:cNvPr>
          <p:cNvCxnSpPr>
            <a:cxnSpLocks/>
            <a:stCxn id="69" idx="3"/>
            <a:endCxn id="61" idx="1"/>
          </p:cNvCxnSpPr>
          <p:nvPr/>
        </p:nvCxnSpPr>
        <p:spPr>
          <a:xfrm>
            <a:off x="4526913" y="2265090"/>
            <a:ext cx="1475844" cy="47313"/>
          </a:xfrm>
          <a:prstGeom prst="line">
            <a:avLst/>
          </a:prstGeom>
          <a:ln w="25400">
            <a:solidFill>
              <a:schemeClr val="accent4">
                <a:lumMod val="60000"/>
                <a:lumOff val="40000"/>
              </a:schemeClr>
            </a:solidFill>
            <a:headEnd type="none"/>
          </a:ln>
        </p:spPr>
        <p:style>
          <a:lnRef idx="1">
            <a:schemeClr val="accent1"/>
          </a:lnRef>
          <a:fillRef idx="0">
            <a:schemeClr val="accent1"/>
          </a:fillRef>
          <a:effectRef idx="0">
            <a:schemeClr val="accent1"/>
          </a:effectRef>
          <a:fontRef idx="minor">
            <a:schemeClr val="tx1"/>
          </a:fontRef>
        </p:style>
      </p:cxnSp>
      <p:sp>
        <p:nvSpPr>
          <p:cNvPr id="59" name="Text Placeholder 17">
            <a:extLst>
              <a:ext uri="{FF2B5EF4-FFF2-40B4-BE49-F238E27FC236}">
                <a16:creationId xmlns:a16="http://schemas.microsoft.com/office/drawing/2014/main" xmlns="" id="{A9B106B2-EDD6-4F5D-AFC2-350BA9034153}"/>
              </a:ext>
            </a:extLst>
          </p:cNvPr>
          <p:cNvSpPr txBox="1">
            <a:spLocks/>
          </p:cNvSpPr>
          <p:nvPr/>
        </p:nvSpPr>
        <p:spPr>
          <a:xfrm>
            <a:off x="5021986" y="1597526"/>
            <a:ext cx="756993"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2000</a:t>
            </a:r>
            <a:endParaRPr lang="en-US" sz="1400" b="1" dirty="0">
              <a:solidFill>
                <a:schemeClr val="bg1"/>
              </a:solidFill>
              <a:cs typeface="Arial" pitchFamily="34" charset="0"/>
            </a:endParaRPr>
          </a:p>
        </p:txBody>
      </p:sp>
      <p:cxnSp>
        <p:nvCxnSpPr>
          <p:cNvPr id="60" name="Straight Connector 46">
            <a:extLst>
              <a:ext uri="{FF2B5EF4-FFF2-40B4-BE49-F238E27FC236}">
                <a16:creationId xmlns:a16="http://schemas.microsoft.com/office/drawing/2014/main" xmlns="" id="{DC065879-450F-495B-B80C-4292C425D1A1}"/>
              </a:ext>
            </a:extLst>
          </p:cNvPr>
          <p:cNvCxnSpPr>
            <a:cxnSpLocks/>
          </p:cNvCxnSpPr>
          <p:nvPr/>
        </p:nvCxnSpPr>
        <p:spPr>
          <a:xfrm>
            <a:off x="821490" y="2297547"/>
            <a:ext cx="4493972" cy="24488"/>
          </a:xfrm>
          <a:prstGeom prst="line">
            <a:avLst/>
          </a:prstGeom>
          <a:ln w="25400">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pic>
        <p:nvPicPr>
          <p:cNvPr id="61" name="Resim 60">
            <a:extLst>
              <a:ext uri="{FF2B5EF4-FFF2-40B4-BE49-F238E27FC236}">
                <a16:creationId xmlns:a16="http://schemas.microsoft.com/office/drawing/2014/main" xmlns="" id="{C9B51B2A-2FA0-452F-AFA4-C4033A49E3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2756" y="2108603"/>
            <a:ext cx="732273" cy="407597"/>
          </a:xfrm>
          <a:prstGeom prst="rect">
            <a:avLst/>
          </a:prstGeom>
        </p:spPr>
      </p:pic>
      <p:sp>
        <p:nvSpPr>
          <p:cNvPr id="62" name="TextBox 84">
            <a:extLst>
              <a:ext uri="{FF2B5EF4-FFF2-40B4-BE49-F238E27FC236}">
                <a16:creationId xmlns:a16="http://schemas.microsoft.com/office/drawing/2014/main" xmlns="" id="{E9D9EE4D-06C7-45B1-AF50-4F66539E75B1}"/>
              </a:ext>
            </a:extLst>
          </p:cNvPr>
          <p:cNvSpPr txBox="1"/>
          <p:nvPr/>
        </p:nvSpPr>
        <p:spPr>
          <a:xfrm>
            <a:off x="8027333" y="2506042"/>
            <a:ext cx="1573625" cy="923330"/>
          </a:xfrm>
          <a:prstGeom prst="rect">
            <a:avLst/>
          </a:prstGeom>
          <a:noFill/>
        </p:spPr>
        <p:txBody>
          <a:bodyPr wrap="square" lIns="60954" tIns="30477" rIns="60954" bIns="30477" rtlCol="0">
            <a:spAutoFit/>
          </a:bodyPr>
          <a:lstStyle/>
          <a:p>
            <a:pPr marL="0" lvl="1" algn="ctr"/>
            <a:r>
              <a:rPr lang="tr-TR" altLang="ko-KR" sz="900" dirty="0">
                <a:solidFill>
                  <a:schemeClr val="tx1">
                    <a:lumMod val="65000"/>
                    <a:lumOff val="35000"/>
                  </a:schemeClr>
                </a:solidFill>
                <a:latin typeface="+mj-lt"/>
                <a:cs typeface="Times New Roman" panose="02020603050405020304" pitchFamily="18" charset="0"/>
              </a:rPr>
              <a:t>BM Üyesi Ülkelerce </a:t>
            </a:r>
          </a:p>
          <a:p>
            <a:pPr marL="0" lvl="1" algn="ctr"/>
            <a:r>
              <a:rPr lang="tr-TR" altLang="ko-KR" sz="900" dirty="0">
                <a:solidFill>
                  <a:schemeClr val="tx1">
                    <a:lumMod val="65000"/>
                    <a:lumOff val="35000"/>
                  </a:schemeClr>
                </a:solidFill>
                <a:latin typeface="+mj-lt"/>
                <a:cs typeface="Times New Roman" panose="02020603050405020304" pitchFamily="18" charset="0"/>
              </a:rPr>
              <a:t>2030 Yılında Ulaşılması </a:t>
            </a:r>
          </a:p>
          <a:p>
            <a:pPr marL="0" lvl="1" algn="ctr"/>
            <a:r>
              <a:rPr lang="tr-TR" altLang="ko-KR" sz="900" dirty="0">
                <a:solidFill>
                  <a:schemeClr val="tx1">
                    <a:lumMod val="65000"/>
                    <a:lumOff val="35000"/>
                  </a:schemeClr>
                </a:solidFill>
                <a:latin typeface="+mj-lt"/>
                <a:cs typeface="Times New Roman" panose="02020603050405020304" pitchFamily="18" charset="0"/>
              </a:rPr>
              <a:t>Planlanan 17 </a:t>
            </a:r>
          </a:p>
          <a:p>
            <a:pPr marL="0" lvl="1" algn="ctr"/>
            <a:r>
              <a:rPr lang="tr-TR" altLang="ko-KR" sz="900" dirty="0">
                <a:solidFill>
                  <a:schemeClr val="tx1">
                    <a:lumMod val="65000"/>
                    <a:lumOff val="35000"/>
                  </a:schemeClr>
                </a:solidFill>
                <a:latin typeface="+mj-lt"/>
                <a:cs typeface="Times New Roman" panose="02020603050405020304" pitchFamily="18" charset="0"/>
              </a:rPr>
              <a:t>Sürdürülebilir Kalkınma</a:t>
            </a:r>
          </a:p>
          <a:p>
            <a:pPr marL="0" lvl="1" algn="ctr"/>
            <a:r>
              <a:rPr lang="tr-TR" altLang="ko-KR" sz="900" dirty="0">
                <a:solidFill>
                  <a:schemeClr val="tx1">
                    <a:lumMod val="65000"/>
                    <a:lumOff val="35000"/>
                  </a:schemeClr>
                </a:solidFill>
                <a:latin typeface="+mj-lt"/>
                <a:cs typeface="Times New Roman" panose="02020603050405020304" pitchFamily="18" charset="0"/>
              </a:rPr>
              <a:t> Hedefi (SDG)</a:t>
            </a:r>
          </a:p>
          <a:p>
            <a:pPr marL="0" lvl="1" algn="ctr"/>
            <a:r>
              <a:rPr lang="tr-TR" altLang="ko-KR" sz="900" dirty="0">
                <a:solidFill>
                  <a:schemeClr val="tx1">
                    <a:lumMod val="65000"/>
                    <a:lumOff val="35000"/>
                  </a:schemeClr>
                </a:solidFill>
                <a:latin typeface="+mj-lt"/>
                <a:cs typeface="Times New Roman" panose="02020603050405020304" pitchFamily="18" charset="0"/>
              </a:rPr>
              <a:t>Kabul Edildi.</a:t>
            </a:r>
            <a:endParaRPr lang="en-US" altLang="ko-KR" sz="900" dirty="0">
              <a:solidFill>
                <a:schemeClr val="tx1">
                  <a:lumMod val="65000"/>
                  <a:lumOff val="35000"/>
                </a:schemeClr>
              </a:solidFill>
              <a:latin typeface="+mj-lt"/>
              <a:cs typeface="Times New Roman" panose="02020603050405020304" pitchFamily="18" charset="0"/>
            </a:endParaRPr>
          </a:p>
        </p:txBody>
      </p:sp>
      <p:pic>
        <p:nvPicPr>
          <p:cNvPr id="63" name="Resim 62">
            <a:extLst>
              <a:ext uri="{FF2B5EF4-FFF2-40B4-BE49-F238E27FC236}">
                <a16:creationId xmlns:a16="http://schemas.microsoft.com/office/drawing/2014/main" xmlns="" id="{3452AF0D-C926-4F83-AF77-65AAD70544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18895" y="2020908"/>
            <a:ext cx="558559" cy="475363"/>
          </a:xfrm>
          <a:prstGeom prst="rect">
            <a:avLst/>
          </a:prstGeom>
        </p:spPr>
      </p:pic>
      <p:pic>
        <p:nvPicPr>
          <p:cNvPr id="64" name="Resim 63">
            <a:extLst>
              <a:ext uri="{FF2B5EF4-FFF2-40B4-BE49-F238E27FC236}">
                <a16:creationId xmlns:a16="http://schemas.microsoft.com/office/drawing/2014/main" xmlns="" id="{27C79390-3062-4B05-98F5-F0DC5B3E3F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53331" y="2018102"/>
            <a:ext cx="1085395" cy="576705"/>
          </a:xfrm>
          <a:prstGeom prst="rect">
            <a:avLst/>
          </a:prstGeom>
        </p:spPr>
      </p:pic>
      <p:sp>
        <p:nvSpPr>
          <p:cNvPr id="65" name="Text Placeholder 17">
            <a:extLst>
              <a:ext uri="{FF2B5EF4-FFF2-40B4-BE49-F238E27FC236}">
                <a16:creationId xmlns:a16="http://schemas.microsoft.com/office/drawing/2014/main" xmlns="" id="{47600745-EF64-4886-92B9-26B47BEA994C}"/>
              </a:ext>
            </a:extLst>
          </p:cNvPr>
          <p:cNvSpPr txBox="1">
            <a:spLocks/>
          </p:cNvSpPr>
          <p:nvPr/>
        </p:nvSpPr>
        <p:spPr>
          <a:xfrm>
            <a:off x="2844800" y="1600201"/>
            <a:ext cx="733597"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500" b="1" dirty="0">
                <a:solidFill>
                  <a:schemeClr val="bg1"/>
                </a:solidFill>
                <a:cs typeface="Arial" pitchFamily="34" charset="0"/>
              </a:rPr>
              <a:t>1992</a:t>
            </a:r>
            <a:endParaRPr lang="en-US" sz="1500" b="1" dirty="0">
              <a:solidFill>
                <a:schemeClr val="bg1"/>
              </a:solidFill>
              <a:cs typeface="Arial" pitchFamily="34" charset="0"/>
            </a:endParaRPr>
          </a:p>
        </p:txBody>
      </p:sp>
      <p:sp>
        <p:nvSpPr>
          <p:cNvPr id="66" name="Text Placeholder 17">
            <a:extLst>
              <a:ext uri="{FF2B5EF4-FFF2-40B4-BE49-F238E27FC236}">
                <a16:creationId xmlns:a16="http://schemas.microsoft.com/office/drawing/2014/main" xmlns="" id="{C5DC901A-4873-4CC4-8F5C-522357101DA5}"/>
              </a:ext>
            </a:extLst>
          </p:cNvPr>
          <p:cNvSpPr txBox="1">
            <a:spLocks/>
          </p:cNvSpPr>
          <p:nvPr/>
        </p:nvSpPr>
        <p:spPr>
          <a:xfrm>
            <a:off x="1756208" y="1602877"/>
            <a:ext cx="733597"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500" b="1" dirty="0">
                <a:solidFill>
                  <a:schemeClr val="bg1"/>
                </a:solidFill>
                <a:cs typeface="Arial" pitchFamily="34" charset="0"/>
              </a:rPr>
              <a:t>1987</a:t>
            </a:r>
            <a:endParaRPr lang="en-US" sz="1500" b="1" dirty="0">
              <a:solidFill>
                <a:schemeClr val="bg1"/>
              </a:solidFill>
              <a:cs typeface="Arial" pitchFamily="34" charset="0"/>
            </a:endParaRPr>
          </a:p>
        </p:txBody>
      </p:sp>
      <p:sp>
        <p:nvSpPr>
          <p:cNvPr id="67" name="Text Placeholder 17">
            <a:extLst>
              <a:ext uri="{FF2B5EF4-FFF2-40B4-BE49-F238E27FC236}">
                <a16:creationId xmlns:a16="http://schemas.microsoft.com/office/drawing/2014/main" xmlns="" id="{711B7094-0146-46CF-B2BD-D80764D08CD9}"/>
              </a:ext>
            </a:extLst>
          </p:cNvPr>
          <p:cNvSpPr txBox="1">
            <a:spLocks/>
          </p:cNvSpPr>
          <p:nvPr/>
        </p:nvSpPr>
        <p:spPr>
          <a:xfrm>
            <a:off x="667615" y="1605553"/>
            <a:ext cx="733597"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500" b="1" dirty="0">
                <a:solidFill>
                  <a:schemeClr val="bg1"/>
                </a:solidFill>
                <a:cs typeface="Arial" pitchFamily="34" charset="0"/>
              </a:rPr>
              <a:t>1972</a:t>
            </a:r>
            <a:endParaRPr lang="en-US" sz="1500" b="1" dirty="0">
              <a:solidFill>
                <a:schemeClr val="bg1"/>
              </a:solidFill>
              <a:cs typeface="Arial" pitchFamily="34" charset="0"/>
            </a:endParaRPr>
          </a:p>
        </p:txBody>
      </p:sp>
      <p:sp>
        <p:nvSpPr>
          <p:cNvPr id="68" name="Metin kutusu 67">
            <a:extLst>
              <a:ext uri="{FF2B5EF4-FFF2-40B4-BE49-F238E27FC236}">
                <a16:creationId xmlns:a16="http://schemas.microsoft.com/office/drawing/2014/main" xmlns="" id="{E69D9625-B20F-4810-9FA1-42C9156569F0}"/>
              </a:ext>
            </a:extLst>
          </p:cNvPr>
          <p:cNvSpPr txBox="1"/>
          <p:nvPr/>
        </p:nvSpPr>
        <p:spPr>
          <a:xfrm>
            <a:off x="4729997" y="2442494"/>
            <a:ext cx="1030059" cy="636071"/>
          </a:xfrm>
          <a:prstGeom prst="rect">
            <a:avLst/>
          </a:prstGeom>
          <a:noFill/>
        </p:spPr>
        <p:txBody>
          <a:bodyPr wrap="square" lIns="60954" tIns="30477" rIns="60954" bIns="30477" rtlCol="0">
            <a:spAutoFit/>
          </a:bodyPr>
          <a:lstStyle/>
          <a:p>
            <a:pPr marL="0" lvl="1" algn="ctr"/>
            <a:r>
              <a:rPr lang="tr-TR" sz="900" dirty="0">
                <a:solidFill>
                  <a:schemeClr val="tx1">
                    <a:lumMod val="65000"/>
                    <a:lumOff val="35000"/>
                  </a:schemeClr>
                </a:solidFill>
                <a:latin typeface="+mj-lt"/>
                <a:cs typeface="Times New Roman" panose="02020603050405020304" pitchFamily="18" charset="0"/>
              </a:rPr>
              <a:t>Birleşmiş Milletler Küresel İlkeler Sözleşmesi (UNGC) İmzalandı.</a:t>
            </a:r>
          </a:p>
        </p:txBody>
      </p:sp>
      <p:pic>
        <p:nvPicPr>
          <p:cNvPr id="69" name="Resim 68">
            <a:extLst>
              <a:ext uri="{FF2B5EF4-FFF2-40B4-BE49-F238E27FC236}">
                <a16:creationId xmlns:a16="http://schemas.microsoft.com/office/drawing/2014/main" xmlns="" id="{4398447F-296E-4F24-8AA9-17B00EA7E0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85440" y="2032396"/>
            <a:ext cx="541472" cy="465387"/>
          </a:xfrm>
          <a:prstGeom prst="rect">
            <a:avLst/>
          </a:prstGeom>
        </p:spPr>
      </p:pic>
      <p:sp>
        <p:nvSpPr>
          <p:cNvPr id="70" name="Oval 69">
            <a:extLst>
              <a:ext uri="{FF2B5EF4-FFF2-40B4-BE49-F238E27FC236}">
                <a16:creationId xmlns:a16="http://schemas.microsoft.com/office/drawing/2014/main" xmlns="" id="{C1D98517-F9E4-465C-9348-9394C864432D}"/>
              </a:ext>
            </a:extLst>
          </p:cNvPr>
          <p:cNvSpPr/>
          <p:nvPr/>
        </p:nvSpPr>
        <p:spPr>
          <a:xfrm>
            <a:off x="714992" y="1984224"/>
            <a:ext cx="727507" cy="7275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sz="600"/>
          </a:p>
        </p:txBody>
      </p:sp>
      <p:pic>
        <p:nvPicPr>
          <p:cNvPr id="71" name="Resim 70">
            <a:extLst>
              <a:ext uri="{FF2B5EF4-FFF2-40B4-BE49-F238E27FC236}">
                <a16:creationId xmlns:a16="http://schemas.microsoft.com/office/drawing/2014/main" xmlns="" id="{B9C3CB43-AFAE-4201-8C2A-A42A0A31EB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5674" y="2018084"/>
            <a:ext cx="763493" cy="650431"/>
          </a:xfrm>
          <a:prstGeom prst="rect">
            <a:avLst/>
          </a:prstGeom>
        </p:spPr>
      </p:pic>
      <p:pic>
        <p:nvPicPr>
          <p:cNvPr id="72" name="Resim 71">
            <a:extLst>
              <a:ext uri="{FF2B5EF4-FFF2-40B4-BE49-F238E27FC236}">
                <a16:creationId xmlns:a16="http://schemas.microsoft.com/office/drawing/2014/main" xmlns="" id="{DCFDA28E-65CF-4BDE-9543-53DF25429F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29131" y="2047319"/>
            <a:ext cx="876317" cy="670471"/>
          </a:xfrm>
          <a:prstGeom prst="rect">
            <a:avLst/>
          </a:prstGeom>
        </p:spPr>
      </p:pic>
      <p:pic>
        <p:nvPicPr>
          <p:cNvPr id="73" name="Resim 72">
            <a:extLst>
              <a:ext uri="{FF2B5EF4-FFF2-40B4-BE49-F238E27FC236}">
                <a16:creationId xmlns:a16="http://schemas.microsoft.com/office/drawing/2014/main" xmlns="" id="{3F3BC5F7-A87B-4C2D-8631-92AE5DE96D4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24411" y="2032008"/>
            <a:ext cx="727507" cy="588733"/>
          </a:xfrm>
          <a:prstGeom prst="rect">
            <a:avLst/>
          </a:prstGeom>
        </p:spPr>
      </p:pic>
      <p:sp>
        <p:nvSpPr>
          <p:cNvPr id="74" name="Metin kutusu 73">
            <a:extLst>
              <a:ext uri="{FF2B5EF4-FFF2-40B4-BE49-F238E27FC236}">
                <a16:creationId xmlns:a16="http://schemas.microsoft.com/office/drawing/2014/main" xmlns="" id="{946E852D-F25D-4388-BC6C-C87B221A4788}"/>
              </a:ext>
            </a:extLst>
          </p:cNvPr>
          <p:cNvSpPr txBox="1"/>
          <p:nvPr/>
        </p:nvSpPr>
        <p:spPr>
          <a:xfrm>
            <a:off x="546396" y="2692864"/>
            <a:ext cx="977035" cy="754047"/>
          </a:xfrm>
          <a:prstGeom prst="rect">
            <a:avLst/>
          </a:prstGeom>
          <a:noFill/>
        </p:spPr>
        <p:txBody>
          <a:bodyPr wrap="square" lIns="60954" tIns="30477" rIns="60954" bIns="30477" rtlCol="0">
            <a:spAutoFit/>
          </a:bodyPr>
          <a:lstStyle/>
          <a:p>
            <a:pPr algn="ctr"/>
            <a:r>
              <a:rPr lang="tr-TR" sz="900" dirty="0">
                <a:solidFill>
                  <a:schemeClr val="tx1">
                    <a:lumMod val="65000"/>
                    <a:lumOff val="35000"/>
                  </a:schemeClr>
                </a:solidFill>
                <a:latin typeface="+mj-lt"/>
                <a:cs typeface="Times New Roman" panose="02020603050405020304" pitchFamily="18" charset="0"/>
              </a:rPr>
              <a:t>Roma Kulübü Tarafından Büyümenin Sınırları İsimli Rapor Yayımlandı</a:t>
            </a:r>
            <a:r>
              <a:rPr lang="tr-TR" sz="900" dirty="0">
                <a:solidFill>
                  <a:schemeClr val="tx1">
                    <a:lumMod val="65000"/>
                    <a:lumOff val="35000"/>
                  </a:schemeClr>
                </a:solidFill>
                <a:latin typeface="Times New Roman" panose="02020603050405020304" pitchFamily="18" charset="0"/>
                <a:cs typeface="Times New Roman" panose="02020603050405020304" pitchFamily="18" charset="0"/>
              </a:rPr>
              <a:t>.</a:t>
            </a:r>
          </a:p>
        </p:txBody>
      </p:sp>
      <p:sp>
        <p:nvSpPr>
          <p:cNvPr id="75" name="Metin kutusu 74">
            <a:extLst>
              <a:ext uri="{FF2B5EF4-FFF2-40B4-BE49-F238E27FC236}">
                <a16:creationId xmlns:a16="http://schemas.microsoft.com/office/drawing/2014/main" xmlns="" id="{094ECF76-137F-47F8-81B8-C9D86A568FAA}"/>
              </a:ext>
            </a:extLst>
          </p:cNvPr>
          <p:cNvSpPr txBox="1"/>
          <p:nvPr/>
        </p:nvSpPr>
        <p:spPr>
          <a:xfrm>
            <a:off x="1496701" y="2687705"/>
            <a:ext cx="1175783" cy="636071"/>
          </a:xfrm>
          <a:prstGeom prst="rect">
            <a:avLst/>
          </a:prstGeom>
          <a:noFill/>
        </p:spPr>
        <p:txBody>
          <a:bodyPr wrap="square" lIns="60954" tIns="30477" rIns="60954" bIns="30477" rtlCol="0">
            <a:spAutoFit/>
          </a:bodyPr>
          <a:lstStyle/>
          <a:p>
            <a:pPr algn="ctr"/>
            <a:r>
              <a:rPr lang="tr-TR" sz="900" dirty="0">
                <a:solidFill>
                  <a:schemeClr val="tx1">
                    <a:lumMod val="65000"/>
                    <a:lumOff val="35000"/>
                  </a:schemeClr>
                </a:solidFill>
                <a:latin typeface="+mj-lt"/>
                <a:cs typeface="Times New Roman" panose="02020603050405020304" pitchFamily="18" charset="0"/>
              </a:rPr>
              <a:t>BM Öncülüğünde Ortak Geleceğimiz (Brundtland Raporu) Yayımlandı.</a:t>
            </a:r>
          </a:p>
        </p:txBody>
      </p:sp>
      <p:sp>
        <p:nvSpPr>
          <p:cNvPr id="76" name="Metin kutusu 75">
            <a:extLst>
              <a:ext uri="{FF2B5EF4-FFF2-40B4-BE49-F238E27FC236}">
                <a16:creationId xmlns:a16="http://schemas.microsoft.com/office/drawing/2014/main" xmlns="" id="{B9022BC6-BE90-410F-B1D5-2E4D5012F6C9}"/>
              </a:ext>
            </a:extLst>
          </p:cNvPr>
          <p:cNvSpPr txBox="1"/>
          <p:nvPr/>
        </p:nvSpPr>
        <p:spPr>
          <a:xfrm>
            <a:off x="2644183" y="2669751"/>
            <a:ext cx="999501" cy="636071"/>
          </a:xfrm>
          <a:prstGeom prst="rect">
            <a:avLst/>
          </a:prstGeom>
          <a:noFill/>
        </p:spPr>
        <p:txBody>
          <a:bodyPr wrap="square" lIns="60954" tIns="30477" rIns="60954" bIns="30477" rtlCol="0">
            <a:spAutoFit/>
          </a:bodyPr>
          <a:lstStyle/>
          <a:p>
            <a:pPr marL="0" lvl="1" algn="ctr"/>
            <a:r>
              <a:rPr lang="tr-TR" altLang="tr-TR" sz="900" dirty="0">
                <a:solidFill>
                  <a:schemeClr val="tx1">
                    <a:lumMod val="65000"/>
                    <a:lumOff val="35000"/>
                  </a:schemeClr>
                </a:solidFill>
                <a:latin typeface="+mj-lt"/>
                <a:cs typeface="Times New Roman" panose="02020603050405020304" pitchFamily="18" charset="0"/>
              </a:rPr>
              <a:t>BM Rio’da Çevre ve Kalkınma Zirvesi’ni Düzenledi.</a:t>
            </a:r>
          </a:p>
        </p:txBody>
      </p:sp>
      <p:sp>
        <p:nvSpPr>
          <p:cNvPr id="49" name="object 9"/>
          <p:cNvSpPr/>
          <p:nvPr/>
        </p:nvSpPr>
        <p:spPr>
          <a:xfrm>
            <a:off x="3003550" y="963999"/>
            <a:ext cx="6184900" cy="529273"/>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sp>
        <p:nvSpPr>
          <p:cNvPr id="77" name="object 10">
            <a:extLst>
              <a:ext uri="{FF2B5EF4-FFF2-40B4-BE49-F238E27FC236}">
                <a16:creationId xmlns:a16="http://schemas.microsoft.com/office/drawing/2014/main" xmlns="" id="{76AC9265-B31E-0F61-D086-5EF41595D954}"/>
              </a:ext>
            </a:extLst>
          </p:cNvPr>
          <p:cNvSpPr/>
          <p:nvPr/>
        </p:nvSpPr>
        <p:spPr>
          <a:xfrm>
            <a:off x="3003550" y="5939244"/>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pic>
        <p:nvPicPr>
          <p:cNvPr id="78" name="Resim 77">
            <a:extLst>
              <a:ext uri="{FF2B5EF4-FFF2-40B4-BE49-F238E27FC236}">
                <a16:creationId xmlns:a16="http://schemas.microsoft.com/office/drawing/2014/main" xmlns="" id="{72B4F44C-68B2-6211-AB13-D28F505490C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19479" y="6230720"/>
            <a:ext cx="1994291" cy="551754"/>
          </a:xfrm>
          <a:prstGeom prst="rect">
            <a:avLst/>
          </a:prstGeom>
        </p:spPr>
      </p:pic>
      <p:sp>
        <p:nvSpPr>
          <p:cNvPr id="79" name="Text Placeholder 17">
            <a:extLst>
              <a:ext uri="{FF2B5EF4-FFF2-40B4-BE49-F238E27FC236}">
                <a16:creationId xmlns:a16="http://schemas.microsoft.com/office/drawing/2014/main" xmlns="" id="{87E6A35E-6647-3776-15DE-5976F3A48F23}"/>
              </a:ext>
            </a:extLst>
          </p:cNvPr>
          <p:cNvSpPr txBox="1">
            <a:spLocks/>
          </p:cNvSpPr>
          <p:nvPr/>
        </p:nvSpPr>
        <p:spPr>
          <a:xfrm>
            <a:off x="6091153" y="4092238"/>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2021</a:t>
            </a:r>
            <a:endParaRPr lang="en-US" sz="1400" b="1" dirty="0">
              <a:solidFill>
                <a:schemeClr val="bg1"/>
              </a:solidFill>
              <a:cs typeface="Arial" pitchFamily="34" charset="0"/>
            </a:endParaRPr>
          </a:p>
        </p:txBody>
      </p:sp>
      <p:sp>
        <p:nvSpPr>
          <p:cNvPr id="80" name="Text Placeholder 17">
            <a:extLst>
              <a:ext uri="{FF2B5EF4-FFF2-40B4-BE49-F238E27FC236}">
                <a16:creationId xmlns:a16="http://schemas.microsoft.com/office/drawing/2014/main" xmlns="" id="{0229185A-E6F3-1591-D38F-CF5B1EE1E90C}"/>
              </a:ext>
            </a:extLst>
          </p:cNvPr>
          <p:cNvSpPr txBox="1">
            <a:spLocks/>
          </p:cNvSpPr>
          <p:nvPr/>
        </p:nvSpPr>
        <p:spPr>
          <a:xfrm>
            <a:off x="8573713" y="4082993"/>
            <a:ext cx="944952" cy="331943"/>
          </a:xfrm>
          <a:prstGeom prst="roundRect">
            <a:avLst>
              <a:gd name="adj" fmla="val 50000"/>
            </a:avLst>
          </a:prstGeom>
          <a:solidFill>
            <a:srgbClr val="3ABB6D"/>
          </a:solidFill>
          <a:ln w="25400">
            <a:noFill/>
          </a:ln>
        </p:spPr>
        <p:txBody>
          <a:bodyPr lIns="60954" tIns="30477" rIns="60954" bIns="30477"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400" b="1" dirty="0">
                <a:solidFill>
                  <a:schemeClr val="bg1"/>
                </a:solidFill>
                <a:cs typeface="Arial" pitchFamily="34" charset="0"/>
              </a:rPr>
              <a:t>2021</a:t>
            </a:r>
            <a:endParaRPr lang="en-US" sz="1400" b="1" dirty="0">
              <a:solidFill>
                <a:schemeClr val="bg1"/>
              </a:solidFill>
              <a:cs typeface="Arial" pitchFamily="34" charset="0"/>
            </a:endParaRPr>
          </a:p>
        </p:txBody>
      </p:sp>
    </p:spTree>
    <p:extLst>
      <p:ext uri="{BB962C8B-B14F-4D97-AF65-F5344CB8AC3E}">
        <p14:creationId xmlns:p14="http://schemas.microsoft.com/office/powerpoint/2010/main" val="2294890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A94E87BF-9B80-8378-9F3E-2157F7BF4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266453"/>
            <a:ext cx="10782631" cy="5445224"/>
          </a:xfrm>
          <a:prstGeom prst="rect">
            <a:avLst/>
          </a:prstGeom>
        </p:spPr>
      </p:pic>
      <p:sp>
        <p:nvSpPr>
          <p:cNvPr id="5" name="Dikdörtgen 4"/>
          <p:cNvSpPr/>
          <p:nvPr/>
        </p:nvSpPr>
        <p:spPr>
          <a:xfrm>
            <a:off x="2063552" y="262389"/>
            <a:ext cx="8064896" cy="830997"/>
          </a:xfrm>
          <a:prstGeom prst="rect">
            <a:avLst/>
          </a:prstGeom>
        </p:spPr>
        <p:txBody>
          <a:bodyPr wrap="square">
            <a:spAutoFit/>
          </a:bodyPr>
          <a:lstStyle/>
          <a:p>
            <a:pPr marL="12700" algn="ctr">
              <a:spcBef>
                <a:spcPts val="100"/>
              </a:spcBef>
            </a:pPr>
            <a:r>
              <a:rPr lang="tr-TR" sz="2400" b="1" kern="0" spc="165" dirty="0" smtClean="0">
                <a:solidFill>
                  <a:schemeClr val="accent3">
                    <a:lumMod val="75000"/>
                  </a:schemeClr>
                </a:solidFill>
                <a:latin typeface="Gotham Light" pitchFamily="50" charset="0"/>
              </a:rPr>
              <a:t>BİRLEŞMİŞ </a:t>
            </a:r>
            <a:r>
              <a:rPr lang="tr-TR" sz="2400" b="1" kern="0" spc="165" dirty="0">
                <a:solidFill>
                  <a:schemeClr val="accent3">
                    <a:lumMod val="75000"/>
                  </a:schemeClr>
                </a:solidFill>
                <a:latin typeface="Gotham Light" pitchFamily="50" charset="0"/>
              </a:rPr>
              <a:t>MİLLETLER SÜRDÜRÜLEBİLİR KALKINMA AMAÇLARI</a:t>
            </a:r>
            <a:endParaRPr lang="tr-TR" sz="2400" b="1" kern="0" dirty="0">
              <a:solidFill>
                <a:schemeClr val="accent3">
                  <a:lumMod val="75000"/>
                </a:schemeClr>
              </a:solidFill>
              <a:latin typeface="Gotham Light" pitchFamily="50" charset="0"/>
            </a:endParaRPr>
          </a:p>
        </p:txBody>
      </p:sp>
    </p:spTree>
    <p:extLst>
      <p:ext uri="{BB962C8B-B14F-4D97-AF65-F5344CB8AC3E}">
        <p14:creationId xmlns:p14="http://schemas.microsoft.com/office/powerpoint/2010/main" val="413455877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A01C025A-AE96-3F32-8CEE-11725C1D7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 y="0"/>
            <a:ext cx="12205607" cy="6858000"/>
          </a:xfrm>
          <a:prstGeom prst="rect">
            <a:avLst/>
          </a:prstGeom>
        </p:spPr>
      </p:pic>
      <p:sp>
        <p:nvSpPr>
          <p:cNvPr id="6" name="object 5">
            <a:extLst>
              <a:ext uri="{FF2B5EF4-FFF2-40B4-BE49-F238E27FC236}">
                <a16:creationId xmlns:a16="http://schemas.microsoft.com/office/drawing/2014/main" xmlns="" id="{E08653C7-66C6-0745-9D1F-0D6F41230781}"/>
              </a:ext>
            </a:extLst>
          </p:cNvPr>
          <p:cNvSpPr/>
          <p:nvPr/>
        </p:nvSpPr>
        <p:spPr>
          <a:xfrm>
            <a:off x="0" y="0"/>
            <a:ext cx="12192000" cy="6858000"/>
          </a:xfrm>
          <a:custGeom>
            <a:avLst/>
            <a:gdLst/>
            <a:ahLst/>
            <a:cxnLst/>
            <a:rect l="l" t="t" r="r" b="b"/>
            <a:pathLst>
              <a:path w="12153900" h="10287000">
                <a:moveTo>
                  <a:pt x="0" y="0"/>
                </a:moveTo>
                <a:lnTo>
                  <a:pt x="12153898" y="0"/>
                </a:lnTo>
                <a:lnTo>
                  <a:pt x="12153898" y="10286999"/>
                </a:lnTo>
                <a:lnTo>
                  <a:pt x="0" y="10286999"/>
                </a:lnTo>
                <a:lnTo>
                  <a:pt x="0" y="0"/>
                </a:lnTo>
                <a:close/>
              </a:path>
            </a:pathLst>
          </a:custGeom>
          <a:solidFill>
            <a:schemeClr val="bg1">
              <a:lumMod val="95000"/>
            </a:schemeClr>
          </a:solidFill>
        </p:spPr>
        <p:txBody>
          <a:bodyPr wrap="square" lIns="0" tIns="0" rIns="0" bIns="0" rtlCol="0"/>
          <a:lstStyle/>
          <a:p>
            <a:endParaRPr lang="en-US"/>
          </a:p>
        </p:txBody>
      </p:sp>
      <p:sp>
        <p:nvSpPr>
          <p:cNvPr id="7" name="object 3">
            <a:extLst>
              <a:ext uri="{FF2B5EF4-FFF2-40B4-BE49-F238E27FC236}">
                <a16:creationId xmlns:a16="http://schemas.microsoft.com/office/drawing/2014/main" xmlns="" id="{F6C54874-E104-4CE9-8305-AA3858440954}"/>
              </a:ext>
            </a:extLst>
          </p:cNvPr>
          <p:cNvSpPr txBox="1">
            <a:spLocks/>
          </p:cNvSpPr>
          <p:nvPr/>
        </p:nvSpPr>
        <p:spPr>
          <a:xfrm>
            <a:off x="3028359" y="21983"/>
            <a:ext cx="6184900" cy="1001984"/>
          </a:xfrm>
          <a:prstGeom prst="rect">
            <a:avLst/>
          </a:prstGeom>
        </p:spPr>
        <p:txBody>
          <a:bodyPr vert="horz" wrap="square" lIns="0" tIns="8466" rIns="0" bIns="0" rtlCol="0">
            <a:spAutoFit/>
          </a:bodyPr>
          <a:lstStyle>
            <a:lvl1pPr>
              <a:defRPr sz="3000" b="1" i="0">
                <a:solidFill>
                  <a:srgbClr val="4D6053"/>
                </a:solidFill>
                <a:latin typeface="Calibri"/>
                <a:ea typeface="+mj-ea"/>
                <a:cs typeface="Calibri"/>
              </a:defRPr>
            </a:lvl1pPr>
          </a:lstStyle>
          <a:p>
            <a:pPr marL="8466" algn="ctr">
              <a:spcBef>
                <a:spcPts val="67"/>
              </a:spcBef>
            </a:pPr>
            <a:r>
              <a:rPr lang="tr-TR" sz="3200" kern="0" spc="110" dirty="0" smtClean="0">
                <a:solidFill>
                  <a:schemeClr val="accent3">
                    <a:lumMod val="75000"/>
                  </a:schemeClr>
                </a:solidFill>
              </a:rPr>
              <a:t>TİCARET </a:t>
            </a:r>
            <a:r>
              <a:rPr lang="tr-TR" sz="3200" kern="0" spc="110" dirty="0">
                <a:solidFill>
                  <a:schemeClr val="accent3">
                    <a:lumMod val="75000"/>
                  </a:schemeClr>
                </a:solidFill>
              </a:rPr>
              <a:t>BAKANLIĞI </a:t>
            </a:r>
          </a:p>
          <a:p>
            <a:pPr marL="8466" algn="ctr">
              <a:spcBef>
                <a:spcPts val="67"/>
              </a:spcBef>
            </a:pPr>
            <a:r>
              <a:rPr lang="tr-TR" sz="3200" kern="0" spc="110" dirty="0">
                <a:solidFill>
                  <a:schemeClr val="accent3">
                    <a:lumMod val="75000"/>
                  </a:schemeClr>
                </a:solidFill>
              </a:rPr>
              <a:t>YEŞİL MUTABAKAT EYLEM PLANI</a:t>
            </a:r>
            <a:endParaRPr lang="tr-TR" sz="3200" kern="0" dirty="0">
              <a:solidFill>
                <a:schemeClr val="accent3">
                  <a:lumMod val="75000"/>
                </a:schemeClr>
              </a:solidFill>
            </a:endParaRPr>
          </a:p>
        </p:txBody>
      </p:sp>
      <p:sp>
        <p:nvSpPr>
          <p:cNvPr id="8" name="object 4">
            <a:extLst>
              <a:ext uri="{FF2B5EF4-FFF2-40B4-BE49-F238E27FC236}">
                <a16:creationId xmlns:a16="http://schemas.microsoft.com/office/drawing/2014/main" xmlns="" id="{A9E54432-BEAB-D684-5F75-71C119C899F6}"/>
              </a:ext>
            </a:extLst>
          </p:cNvPr>
          <p:cNvSpPr txBox="1"/>
          <p:nvPr/>
        </p:nvSpPr>
        <p:spPr>
          <a:xfrm>
            <a:off x="2438401" y="1276102"/>
            <a:ext cx="7264400" cy="2502822"/>
          </a:xfrm>
          <a:prstGeom prst="rect">
            <a:avLst/>
          </a:prstGeom>
        </p:spPr>
        <p:txBody>
          <a:bodyPr vert="horz" wrap="square" lIns="0" tIns="177359" rIns="0" bIns="0" rtlCol="0">
            <a:spAutoFit/>
          </a:bodyPr>
          <a:lstStyle/>
          <a:p>
            <a:pPr marL="313235" indent="-304770">
              <a:spcBef>
                <a:spcPts val="1397"/>
              </a:spcBef>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16 Temmuz 2021 tarihli Resmî </a:t>
            </a:r>
            <a:r>
              <a:rPr lang="tr-TR" sz="1900" b="1" spc="50" dirty="0" err="1">
                <a:solidFill>
                  <a:schemeClr val="bg1">
                    <a:lumMod val="50000"/>
                  </a:schemeClr>
                </a:solidFill>
                <a:latin typeface="Calibri"/>
                <a:cs typeface="Calibri"/>
              </a:rPr>
              <a:t>Gazete’de</a:t>
            </a:r>
            <a:r>
              <a:rPr lang="tr-TR" sz="1900" b="1" spc="50" dirty="0">
                <a:solidFill>
                  <a:schemeClr val="bg1">
                    <a:lumMod val="50000"/>
                  </a:schemeClr>
                </a:solidFill>
                <a:latin typeface="Calibri"/>
                <a:cs typeface="Calibri"/>
              </a:rPr>
              <a:t> yayımlanarak yürürlüğe girmiştir.</a:t>
            </a:r>
          </a:p>
          <a:p>
            <a:pPr marL="313235" indent="-304770">
              <a:spcBef>
                <a:spcPts val="1397"/>
              </a:spcBef>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Sadece AYM’ye yönelik değil</a:t>
            </a:r>
          </a:p>
          <a:p>
            <a:pPr marL="313235" indent="-304770">
              <a:spcBef>
                <a:spcPts val="1397"/>
              </a:spcBef>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Yeşil dönüşüme ve küresel sisteme uyumun sağlanması için daha geniş bir bakış açısı</a:t>
            </a:r>
          </a:p>
          <a:p>
            <a:pPr marL="313235" indent="-304770">
              <a:spcBef>
                <a:spcPts val="1397"/>
              </a:spcBef>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9 başlık altında 32 hedef ve 81 eylem belirlenmiş</a:t>
            </a:r>
          </a:p>
        </p:txBody>
      </p:sp>
      <p:sp>
        <p:nvSpPr>
          <p:cNvPr id="10" name="object 9">
            <a:extLst>
              <a:ext uri="{FF2B5EF4-FFF2-40B4-BE49-F238E27FC236}">
                <a16:creationId xmlns:a16="http://schemas.microsoft.com/office/drawing/2014/main" xmlns="" id="{DB6E5497-C57C-0BE6-AFC5-A3EBBAC29D96}"/>
              </a:ext>
            </a:extLst>
          </p:cNvPr>
          <p:cNvSpPr/>
          <p:nvPr/>
        </p:nvSpPr>
        <p:spPr>
          <a:xfrm>
            <a:off x="3003550" y="963999"/>
            <a:ext cx="6184900" cy="483801"/>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sp>
        <p:nvSpPr>
          <p:cNvPr id="12" name="object 10">
            <a:extLst>
              <a:ext uri="{FF2B5EF4-FFF2-40B4-BE49-F238E27FC236}">
                <a16:creationId xmlns:a16="http://schemas.microsoft.com/office/drawing/2014/main" xmlns="" id="{AB9A3DC7-D83D-C9BA-4A75-E46C937793B4}"/>
              </a:ext>
            </a:extLst>
          </p:cNvPr>
          <p:cNvSpPr/>
          <p:nvPr/>
        </p:nvSpPr>
        <p:spPr>
          <a:xfrm>
            <a:off x="3003550" y="5939244"/>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sp>
        <p:nvSpPr>
          <p:cNvPr id="3" name="object 4">
            <a:extLst>
              <a:ext uri="{FF2B5EF4-FFF2-40B4-BE49-F238E27FC236}">
                <a16:creationId xmlns:a16="http://schemas.microsoft.com/office/drawing/2014/main" xmlns="" id="{D7995A47-1D5E-F5C4-6D61-FD0F67DA2DA7}"/>
              </a:ext>
            </a:extLst>
          </p:cNvPr>
          <p:cNvSpPr txBox="1"/>
          <p:nvPr/>
        </p:nvSpPr>
        <p:spPr>
          <a:xfrm>
            <a:off x="2641599" y="3803613"/>
            <a:ext cx="7061201" cy="2338675"/>
          </a:xfrm>
          <a:prstGeom prst="rect">
            <a:avLst/>
          </a:prstGeom>
        </p:spPr>
        <p:txBody>
          <a:bodyPr vert="horz" wrap="square" lIns="0" tIns="177359" rIns="0" bIns="0" numCol="2" rtlCol="0">
            <a:spAutoFit/>
          </a:bodyPr>
          <a:lstStyle/>
          <a:p>
            <a:pPr marL="342866" indent="-342866">
              <a:spcAft>
                <a:spcPts val="400"/>
              </a:spcAft>
              <a:buFont typeface="+mj-lt"/>
              <a:buAutoNum type="arabicPeriod"/>
            </a:pPr>
            <a:r>
              <a:rPr lang="tr-TR" sz="1600" dirty="0">
                <a:solidFill>
                  <a:schemeClr val="bg1">
                    <a:lumMod val="50000"/>
                  </a:schemeClr>
                </a:solidFill>
              </a:rPr>
              <a:t>Sınırda karbon düzenlemeleri,</a:t>
            </a:r>
          </a:p>
          <a:p>
            <a:pPr marL="342866" indent="-342866">
              <a:spcAft>
                <a:spcPts val="400"/>
              </a:spcAft>
              <a:buFont typeface="+mj-lt"/>
              <a:buAutoNum type="arabicPeriod"/>
            </a:pPr>
            <a:r>
              <a:rPr lang="tr-TR" sz="1600" dirty="0">
                <a:solidFill>
                  <a:schemeClr val="bg1">
                    <a:lumMod val="50000"/>
                  </a:schemeClr>
                </a:solidFill>
              </a:rPr>
              <a:t>Yeşil ve döngüsel bir ekonomi,</a:t>
            </a:r>
          </a:p>
          <a:p>
            <a:pPr marL="342866" indent="-342866">
              <a:spcAft>
                <a:spcPts val="400"/>
              </a:spcAft>
              <a:buFont typeface="+mj-lt"/>
              <a:buAutoNum type="arabicPeriod"/>
            </a:pPr>
            <a:r>
              <a:rPr lang="tr-TR" sz="1600" dirty="0">
                <a:solidFill>
                  <a:schemeClr val="bg1">
                    <a:lumMod val="50000"/>
                  </a:schemeClr>
                </a:solidFill>
              </a:rPr>
              <a:t>Yeşil finansman,</a:t>
            </a:r>
          </a:p>
          <a:p>
            <a:pPr marL="342866" indent="-342866">
              <a:spcAft>
                <a:spcPts val="400"/>
              </a:spcAft>
              <a:buFont typeface="+mj-lt"/>
              <a:buAutoNum type="arabicPeriod"/>
            </a:pPr>
            <a:r>
              <a:rPr lang="tr-TR" sz="1600" dirty="0">
                <a:solidFill>
                  <a:schemeClr val="bg1">
                    <a:lumMod val="50000"/>
                  </a:schemeClr>
                </a:solidFill>
              </a:rPr>
              <a:t>Temiz, ekonomik ve güvenli enerji arzı,</a:t>
            </a:r>
          </a:p>
          <a:p>
            <a:pPr marL="342866" indent="-342866">
              <a:spcAft>
                <a:spcPts val="400"/>
              </a:spcAft>
              <a:buFont typeface="+mj-lt"/>
              <a:buAutoNum type="arabicPeriod"/>
            </a:pPr>
            <a:r>
              <a:rPr lang="tr-TR" sz="1600" dirty="0">
                <a:solidFill>
                  <a:schemeClr val="bg1">
                    <a:lumMod val="50000"/>
                  </a:schemeClr>
                </a:solidFill>
              </a:rPr>
              <a:t>Sürdürülebilir tarım,</a:t>
            </a:r>
          </a:p>
          <a:p>
            <a:pPr marL="342866" indent="-342866">
              <a:spcAft>
                <a:spcPts val="400"/>
              </a:spcAft>
              <a:buFont typeface="+mj-lt"/>
              <a:buAutoNum type="arabicPeriod"/>
            </a:pPr>
            <a:endParaRPr lang="tr-TR" sz="1600" dirty="0">
              <a:solidFill>
                <a:schemeClr val="bg1">
                  <a:lumMod val="50000"/>
                </a:schemeClr>
              </a:solidFill>
            </a:endParaRPr>
          </a:p>
          <a:p>
            <a:pPr marL="342866" indent="-342866">
              <a:spcAft>
                <a:spcPts val="400"/>
              </a:spcAft>
              <a:buFont typeface="+mj-lt"/>
              <a:buAutoNum type="arabicPeriod"/>
            </a:pPr>
            <a:endParaRPr lang="tr-TR" sz="1600" dirty="0">
              <a:solidFill>
                <a:schemeClr val="bg1">
                  <a:lumMod val="50000"/>
                </a:schemeClr>
              </a:solidFill>
            </a:endParaRPr>
          </a:p>
          <a:p>
            <a:pPr marL="482552" indent="-245509">
              <a:spcAft>
                <a:spcPts val="400"/>
              </a:spcAft>
              <a:buFont typeface="+mj-lt"/>
              <a:buAutoNum type="arabicPeriod"/>
            </a:pPr>
            <a:r>
              <a:rPr lang="tr-TR" sz="1600" dirty="0">
                <a:solidFill>
                  <a:schemeClr val="bg1">
                    <a:lumMod val="50000"/>
                  </a:schemeClr>
                </a:solidFill>
              </a:rPr>
              <a:t>Sürdürülebilir akıllı ulaşım,</a:t>
            </a:r>
          </a:p>
          <a:p>
            <a:pPr marL="482552" indent="-245509">
              <a:spcAft>
                <a:spcPts val="400"/>
              </a:spcAft>
              <a:buFont typeface="+mj-lt"/>
              <a:buAutoNum type="arabicPeriod"/>
            </a:pPr>
            <a:r>
              <a:rPr lang="tr-TR" sz="1600" dirty="0">
                <a:solidFill>
                  <a:schemeClr val="bg1">
                    <a:lumMod val="50000"/>
                  </a:schemeClr>
                </a:solidFill>
              </a:rPr>
              <a:t>İklim değişikliği ile mücadele,</a:t>
            </a:r>
          </a:p>
          <a:p>
            <a:pPr marL="482552" indent="-245509">
              <a:spcAft>
                <a:spcPts val="400"/>
              </a:spcAft>
              <a:buFont typeface="+mj-lt"/>
              <a:buAutoNum type="arabicPeriod"/>
            </a:pPr>
            <a:r>
              <a:rPr lang="tr-TR" sz="1600" dirty="0">
                <a:solidFill>
                  <a:schemeClr val="bg1">
                    <a:lumMod val="50000"/>
                  </a:schemeClr>
                </a:solidFill>
              </a:rPr>
              <a:t>Diplomasi</a:t>
            </a:r>
          </a:p>
          <a:p>
            <a:pPr marL="482552" indent="-245509">
              <a:spcAft>
                <a:spcPts val="400"/>
              </a:spcAft>
              <a:buFont typeface="+mj-lt"/>
              <a:buAutoNum type="arabicPeriod"/>
            </a:pPr>
            <a:r>
              <a:rPr lang="tr-TR" sz="1600" dirty="0">
                <a:solidFill>
                  <a:schemeClr val="bg1">
                    <a:lumMod val="50000"/>
                  </a:schemeClr>
                </a:solidFill>
              </a:rPr>
              <a:t>Avrupa Yeşil Mutabakatı bilgilendirme ve bilinçlendirme faaliyetleri</a:t>
            </a:r>
          </a:p>
          <a:p>
            <a:pPr marL="8466">
              <a:spcBef>
                <a:spcPts val="1397"/>
              </a:spcBef>
              <a:tabLst>
                <a:tab pos="261171" algn="l"/>
              </a:tabLst>
            </a:pPr>
            <a:endParaRPr lang="tr-TR" sz="1900" b="1" spc="50" dirty="0">
              <a:solidFill>
                <a:schemeClr val="bg1">
                  <a:lumMod val="50000"/>
                </a:schemeClr>
              </a:solidFill>
              <a:latin typeface="Calibri"/>
              <a:cs typeface="Calibri"/>
            </a:endParaRPr>
          </a:p>
        </p:txBody>
      </p:sp>
      <p:pic>
        <p:nvPicPr>
          <p:cNvPr id="2" name="Resim 1">
            <a:extLst>
              <a:ext uri="{FF2B5EF4-FFF2-40B4-BE49-F238E27FC236}">
                <a16:creationId xmlns:a16="http://schemas.microsoft.com/office/drawing/2014/main" xmlns="" id="{8E617723-EC64-A58E-9652-11B8F4869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479" y="6230720"/>
            <a:ext cx="1994291" cy="551754"/>
          </a:xfrm>
          <a:prstGeom prst="rect">
            <a:avLst/>
          </a:prstGeom>
        </p:spPr>
      </p:pic>
    </p:spTree>
    <p:extLst>
      <p:ext uri="{BB962C8B-B14F-4D97-AF65-F5344CB8AC3E}">
        <p14:creationId xmlns:p14="http://schemas.microsoft.com/office/powerpoint/2010/main" val="984360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a:extLst>
              <a:ext uri="{FF2B5EF4-FFF2-40B4-BE49-F238E27FC236}">
                <a16:creationId xmlns:a16="http://schemas.microsoft.com/office/drawing/2014/main" xmlns="" id="{1D61A32E-22E3-7811-B211-F8D023A3C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5">
            <a:extLst>
              <a:ext uri="{FF2B5EF4-FFF2-40B4-BE49-F238E27FC236}">
                <a16:creationId xmlns:a16="http://schemas.microsoft.com/office/drawing/2014/main" xmlns="" id="{E08653C7-66C6-0745-9D1F-0D6F41230781}"/>
              </a:ext>
            </a:extLst>
          </p:cNvPr>
          <p:cNvSpPr/>
          <p:nvPr/>
        </p:nvSpPr>
        <p:spPr>
          <a:xfrm>
            <a:off x="0" y="0"/>
            <a:ext cx="12192000" cy="6858000"/>
          </a:xfrm>
          <a:custGeom>
            <a:avLst/>
            <a:gdLst/>
            <a:ahLst/>
            <a:cxnLst/>
            <a:rect l="l" t="t" r="r" b="b"/>
            <a:pathLst>
              <a:path w="12153900" h="10287000">
                <a:moveTo>
                  <a:pt x="0" y="0"/>
                </a:moveTo>
                <a:lnTo>
                  <a:pt x="12153898" y="0"/>
                </a:lnTo>
                <a:lnTo>
                  <a:pt x="12153898" y="10286999"/>
                </a:lnTo>
                <a:lnTo>
                  <a:pt x="0" y="10286999"/>
                </a:lnTo>
                <a:lnTo>
                  <a:pt x="0" y="0"/>
                </a:lnTo>
                <a:close/>
              </a:path>
            </a:pathLst>
          </a:custGeom>
          <a:solidFill>
            <a:schemeClr val="bg1">
              <a:lumMod val="95000"/>
            </a:schemeClr>
          </a:solidFill>
        </p:spPr>
        <p:txBody>
          <a:bodyPr wrap="square" lIns="0" tIns="0" rIns="0" bIns="0" rtlCol="0"/>
          <a:lstStyle/>
          <a:p>
            <a:endParaRPr lang="en-US" dirty="0"/>
          </a:p>
        </p:txBody>
      </p:sp>
      <p:sp>
        <p:nvSpPr>
          <p:cNvPr id="7" name="object 3">
            <a:extLst>
              <a:ext uri="{FF2B5EF4-FFF2-40B4-BE49-F238E27FC236}">
                <a16:creationId xmlns:a16="http://schemas.microsoft.com/office/drawing/2014/main" xmlns="" id="{F6C54874-E104-4CE9-8305-AA3858440954}"/>
              </a:ext>
            </a:extLst>
          </p:cNvPr>
          <p:cNvSpPr txBox="1">
            <a:spLocks/>
          </p:cNvSpPr>
          <p:nvPr/>
        </p:nvSpPr>
        <p:spPr>
          <a:xfrm>
            <a:off x="2978151" y="-92548"/>
            <a:ext cx="6184900" cy="1116545"/>
          </a:xfrm>
          <a:prstGeom prst="rect">
            <a:avLst/>
          </a:prstGeom>
        </p:spPr>
        <p:txBody>
          <a:bodyPr vert="horz" wrap="square" lIns="0" tIns="8466" rIns="0" bIns="0" rtlCol="0">
            <a:spAutoFit/>
          </a:bodyPr>
          <a:lstStyle>
            <a:lvl1pPr>
              <a:defRPr sz="3000" b="1" i="0">
                <a:solidFill>
                  <a:srgbClr val="4D6053"/>
                </a:solidFill>
                <a:latin typeface="Calibri"/>
                <a:ea typeface="+mj-ea"/>
                <a:cs typeface="Calibri"/>
              </a:defRPr>
            </a:lvl1pPr>
          </a:lstStyle>
          <a:p>
            <a:pPr marL="8466" algn="ctr">
              <a:spcBef>
                <a:spcPts val="67"/>
              </a:spcBef>
            </a:pPr>
            <a:r>
              <a:rPr lang="tr-TR" sz="3600" kern="0" spc="110" dirty="0" smtClean="0">
                <a:solidFill>
                  <a:schemeClr val="accent3">
                    <a:lumMod val="75000"/>
                  </a:schemeClr>
                </a:solidFill>
              </a:rPr>
              <a:t>SEKTÖRLERDE </a:t>
            </a:r>
            <a:r>
              <a:rPr lang="tr-TR" sz="3600" kern="0" spc="110" dirty="0">
                <a:solidFill>
                  <a:schemeClr val="accent3">
                    <a:lumMod val="75000"/>
                  </a:schemeClr>
                </a:solidFill>
              </a:rPr>
              <a:t>SÜRDÜRÜLEBİLİRLİK</a:t>
            </a:r>
            <a:endParaRPr lang="tr-TR" sz="3600" kern="0" dirty="0">
              <a:solidFill>
                <a:schemeClr val="accent3">
                  <a:lumMod val="75000"/>
                </a:schemeClr>
              </a:solidFill>
            </a:endParaRPr>
          </a:p>
        </p:txBody>
      </p:sp>
      <p:sp>
        <p:nvSpPr>
          <p:cNvPr id="8" name="object 4">
            <a:extLst>
              <a:ext uri="{FF2B5EF4-FFF2-40B4-BE49-F238E27FC236}">
                <a16:creationId xmlns:a16="http://schemas.microsoft.com/office/drawing/2014/main" xmlns="" id="{A9E54432-BEAB-D684-5F75-71C119C899F6}"/>
              </a:ext>
            </a:extLst>
          </p:cNvPr>
          <p:cNvSpPr txBox="1"/>
          <p:nvPr/>
        </p:nvSpPr>
        <p:spPr>
          <a:xfrm>
            <a:off x="2336800" y="1276102"/>
            <a:ext cx="7467600" cy="3523614"/>
          </a:xfrm>
          <a:prstGeom prst="rect">
            <a:avLst/>
          </a:prstGeom>
        </p:spPr>
        <p:txBody>
          <a:bodyPr vert="horz" wrap="square" lIns="0" tIns="177359" rIns="0" bIns="0" rtlCol="0">
            <a:spAutoFit/>
          </a:bodyPr>
          <a:lstStyle/>
          <a:p>
            <a:pPr marL="313235"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Sera Gazı Emisyonları </a:t>
            </a:r>
          </a:p>
          <a:p>
            <a:pPr marL="313235"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Hava Emisyonları</a:t>
            </a:r>
          </a:p>
          <a:p>
            <a:pPr marL="313235" lvl="1"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Enerji Yönetimi </a:t>
            </a:r>
          </a:p>
          <a:p>
            <a:pPr marL="313235" lvl="1"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Su Yönetimi</a:t>
            </a:r>
          </a:p>
          <a:p>
            <a:pPr marL="313235" lvl="1"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Atık Yönetimi</a:t>
            </a:r>
          </a:p>
          <a:p>
            <a:pPr marL="313235" lvl="1"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Toplumla İlişkiler</a:t>
            </a:r>
          </a:p>
          <a:p>
            <a:pPr marL="313235" lvl="1" indent="-304770">
              <a:spcBef>
                <a:spcPts val="400"/>
              </a:spcBef>
              <a:spcAft>
                <a:spcPts val="400"/>
              </a:spcAft>
              <a:buFont typeface="Wingdings" panose="05000000000000000000" pitchFamily="2" charset="2"/>
              <a:buChar char="§"/>
              <a:tabLst>
                <a:tab pos="261171" algn="l"/>
              </a:tabLst>
            </a:pPr>
            <a:r>
              <a:rPr lang="tr-TR" sz="2100" b="1" spc="50" dirty="0">
                <a:solidFill>
                  <a:schemeClr val="bg1">
                    <a:lumMod val="50000"/>
                  </a:schemeClr>
                </a:solidFill>
                <a:latin typeface="Calibri"/>
                <a:cs typeface="Calibri"/>
              </a:rPr>
              <a:t>Çalışan Sağlığı ve Güvenliği</a:t>
            </a:r>
            <a:endParaRPr lang="tr-TR" sz="1900" b="1" spc="50" dirty="0">
              <a:solidFill>
                <a:schemeClr val="bg1">
                  <a:lumMod val="50000"/>
                </a:schemeClr>
              </a:solidFill>
              <a:latin typeface="Calibri"/>
              <a:cs typeface="Calibri"/>
            </a:endParaRPr>
          </a:p>
          <a:p>
            <a:pPr marL="8466" lvl="1" algn="ctr">
              <a:spcBef>
                <a:spcPts val="400"/>
              </a:spcBef>
              <a:spcAft>
                <a:spcPts val="400"/>
              </a:spcAft>
              <a:tabLst>
                <a:tab pos="261171" algn="l"/>
              </a:tabLst>
            </a:pPr>
            <a:r>
              <a:rPr lang="tr-TR" sz="1900" b="1" spc="50" dirty="0">
                <a:solidFill>
                  <a:schemeClr val="bg1">
                    <a:lumMod val="50000"/>
                  </a:schemeClr>
                </a:solidFill>
                <a:latin typeface="Calibri"/>
                <a:cs typeface="Calibri"/>
              </a:rPr>
              <a:t>(…)</a:t>
            </a:r>
            <a:endParaRPr lang="tr-TR" sz="2100" b="1" spc="50" dirty="0">
              <a:solidFill>
                <a:schemeClr val="bg1">
                  <a:lumMod val="50000"/>
                </a:schemeClr>
              </a:solidFill>
              <a:latin typeface="Calibri"/>
              <a:cs typeface="Calibri"/>
            </a:endParaRPr>
          </a:p>
        </p:txBody>
      </p:sp>
      <p:sp>
        <p:nvSpPr>
          <p:cNvPr id="10" name="object 9">
            <a:extLst>
              <a:ext uri="{FF2B5EF4-FFF2-40B4-BE49-F238E27FC236}">
                <a16:creationId xmlns:a16="http://schemas.microsoft.com/office/drawing/2014/main" xmlns="" id="{DB6E5497-C57C-0BE6-AFC5-A3EBBAC29D96}"/>
              </a:ext>
            </a:extLst>
          </p:cNvPr>
          <p:cNvSpPr/>
          <p:nvPr/>
        </p:nvSpPr>
        <p:spPr>
          <a:xfrm>
            <a:off x="3003550" y="963999"/>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sp>
        <p:nvSpPr>
          <p:cNvPr id="12" name="object 10">
            <a:extLst>
              <a:ext uri="{FF2B5EF4-FFF2-40B4-BE49-F238E27FC236}">
                <a16:creationId xmlns:a16="http://schemas.microsoft.com/office/drawing/2014/main" xmlns="" id="{AB9A3DC7-D83D-C9BA-4A75-E46C937793B4}"/>
              </a:ext>
            </a:extLst>
          </p:cNvPr>
          <p:cNvSpPr/>
          <p:nvPr/>
        </p:nvSpPr>
        <p:spPr>
          <a:xfrm>
            <a:off x="3003550" y="5939244"/>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pic>
        <p:nvPicPr>
          <p:cNvPr id="3" name="Resim 2">
            <a:extLst>
              <a:ext uri="{FF2B5EF4-FFF2-40B4-BE49-F238E27FC236}">
                <a16:creationId xmlns:a16="http://schemas.microsoft.com/office/drawing/2014/main" xmlns="" id="{BFEE16C0-172F-9ADC-E519-A0C9B14F2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1454033"/>
            <a:ext cx="277609" cy="277609"/>
          </a:xfrm>
          <a:prstGeom prst="rect">
            <a:avLst/>
          </a:prstGeom>
        </p:spPr>
      </p:pic>
      <p:pic>
        <p:nvPicPr>
          <p:cNvPr id="4" name="Resim 3">
            <a:extLst>
              <a:ext uri="{FF2B5EF4-FFF2-40B4-BE49-F238E27FC236}">
                <a16:creationId xmlns:a16="http://schemas.microsoft.com/office/drawing/2014/main" xmlns="" id="{2EAFFFED-813B-1F25-53B2-0F7B55332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815" y="1872055"/>
            <a:ext cx="269447" cy="269447"/>
          </a:xfrm>
          <a:prstGeom prst="rect">
            <a:avLst/>
          </a:prstGeom>
        </p:spPr>
      </p:pic>
      <p:pic>
        <p:nvPicPr>
          <p:cNvPr id="5" name="Resim 4">
            <a:extLst>
              <a:ext uri="{FF2B5EF4-FFF2-40B4-BE49-F238E27FC236}">
                <a16:creationId xmlns:a16="http://schemas.microsoft.com/office/drawing/2014/main" xmlns="" id="{111E7A7A-FCA3-8FD6-DFE9-66F2ADB85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7200" y="1871072"/>
            <a:ext cx="277609" cy="277609"/>
          </a:xfrm>
          <a:prstGeom prst="rect">
            <a:avLst/>
          </a:prstGeom>
        </p:spPr>
      </p:pic>
      <p:pic>
        <p:nvPicPr>
          <p:cNvPr id="11" name="Resim 10">
            <a:extLst>
              <a:ext uri="{FF2B5EF4-FFF2-40B4-BE49-F238E27FC236}">
                <a16:creationId xmlns:a16="http://schemas.microsoft.com/office/drawing/2014/main" xmlns="" id="{B567715D-5489-51FB-0118-9B8C8B567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7200" y="2284542"/>
            <a:ext cx="277609" cy="277609"/>
          </a:xfrm>
          <a:prstGeom prst="rect">
            <a:avLst/>
          </a:prstGeom>
        </p:spPr>
      </p:pic>
      <p:pic>
        <p:nvPicPr>
          <p:cNvPr id="13" name="Resim 12">
            <a:extLst>
              <a:ext uri="{FF2B5EF4-FFF2-40B4-BE49-F238E27FC236}">
                <a16:creationId xmlns:a16="http://schemas.microsoft.com/office/drawing/2014/main" xmlns="" id="{A66E1E86-04EF-26AF-530C-1F8233444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7200" y="2701580"/>
            <a:ext cx="277609" cy="277609"/>
          </a:xfrm>
          <a:prstGeom prst="rect">
            <a:avLst/>
          </a:prstGeom>
        </p:spPr>
      </p:pic>
      <p:pic>
        <p:nvPicPr>
          <p:cNvPr id="14" name="Resim 13">
            <a:extLst>
              <a:ext uri="{FF2B5EF4-FFF2-40B4-BE49-F238E27FC236}">
                <a16:creationId xmlns:a16="http://schemas.microsoft.com/office/drawing/2014/main" xmlns="" id="{903A0DA8-7341-3877-FEC4-A49E947D4B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477" y="3101955"/>
            <a:ext cx="277609" cy="277609"/>
          </a:xfrm>
          <a:prstGeom prst="rect">
            <a:avLst/>
          </a:prstGeom>
        </p:spPr>
      </p:pic>
      <p:pic>
        <p:nvPicPr>
          <p:cNvPr id="15" name="Resim 14">
            <a:extLst>
              <a:ext uri="{FF2B5EF4-FFF2-40B4-BE49-F238E27FC236}">
                <a16:creationId xmlns:a16="http://schemas.microsoft.com/office/drawing/2014/main" xmlns="" id="{19C8CCE3-BC57-461B-B8F3-F92FF7CE13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7200" y="3114770"/>
            <a:ext cx="277610" cy="277610"/>
          </a:xfrm>
          <a:prstGeom prst="rect">
            <a:avLst/>
          </a:prstGeom>
        </p:spPr>
      </p:pic>
      <p:pic>
        <p:nvPicPr>
          <p:cNvPr id="9" name="Resim 8">
            <a:extLst>
              <a:ext uri="{FF2B5EF4-FFF2-40B4-BE49-F238E27FC236}">
                <a16:creationId xmlns:a16="http://schemas.microsoft.com/office/drawing/2014/main" xmlns="" id="{CBE31E05-FE87-3545-F187-034F5FB1D7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47200" y="3530380"/>
            <a:ext cx="277609" cy="277609"/>
          </a:xfrm>
          <a:prstGeom prst="rect">
            <a:avLst/>
          </a:prstGeom>
        </p:spPr>
      </p:pic>
      <p:pic>
        <p:nvPicPr>
          <p:cNvPr id="20" name="Resim 19">
            <a:extLst>
              <a:ext uri="{FF2B5EF4-FFF2-40B4-BE49-F238E27FC236}">
                <a16:creationId xmlns:a16="http://schemas.microsoft.com/office/drawing/2014/main" xmlns="" id="{39ABBA23-D15C-D2BE-ADDC-2BEEC37664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9722" y="3530380"/>
            <a:ext cx="277609" cy="277609"/>
          </a:xfrm>
          <a:prstGeom prst="rect">
            <a:avLst/>
          </a:prstGeom>
        </p:spPr>
      </p:pic>
      <p:pic>
        <p:nvPicPr>
          <p:cNvPr id="21" name="Resim 20">
            <a:extLst>
              <a:ext uri="{FF2B5EF4-FFF2-40B4-BE49-F238E27FC236}">
                <a16:creationId xmlns:a16="http://schemas.microsoft.com/office/drawing/2014/main" xmlns="" id="{527390A7-A089-5F2E-8445-DD5A1965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059" y="3538543"/>
            <a:ext cx="269447" cy="269447"/>
          </a:xfrm>
          <a:prstGeom prst="rect">
            <a:avLst/>
          </a:prstGeom>
        </p:spPr>
      </p:pic>
      <p:pic>
        <p:nvPicPr>
          <p:cNvPr id="22" name="Resim 21">
            <a:extLst>
              <a:ext uri="{FF2B5EF4-FFF2-40B4-BE49-F238E27FC236}">
                <a16:creationId xmlns:a16="http://schemas.microsoft.com/office/drawing/2014/main" xmlns="" id="{B7F08619-D8C9-F20D-D389-4CD4A6F2AA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7200" y="3946252"/>
            <a:ext cx="277610" cy="277610"/>
          </a:xfrm>
          <a:prstGeom prst="rect">
            <a:avLst/>
          </a:prstGeom>
        </p:spPr>
      </p:pic>
      <p:pic>
        <p:nvPicPr>
          <p:cNvPr id="23" name="Resim 22">
            <a:extLst>
              <a:ext uri="{FF2B5EF4-FFF2-40B4-BE49-F238E27FC236}">
                <a16:creationId xmlns:a16="http://schemas.microsoft.com/office/drawing/2014/main" xmlns="" id="{8704EA3D-3EFC-66C8-A494-30D2F30AD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9722" y="3946252"/>
            <a:ext cx="277609" cy="277609"/>
          </a:xfrm>
          <a:prstGeom prst="rect">
            <a:avLst/>
          </a:prstGeom>
        </p:spPr>
      </p:pic>
      <p:pic>
        <p:nvPicPr>
          <p:cNvPr id="24" name="Resim 23">
            <a:extLst>
              <a:ext uri="{FF2B5EF4-FFF2-40B4-BE49-F238E27FC236}">
                <a16:creationId xmlns:a16="http://schemas.microsoft.com/office/drawing/2014/main" xmlns="" id="{C63B49AD-A7B8-A498-99F4-7A3186FA1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059" y="3954415"/>
            <a:ext cx="269447" cy="269447"/>
          </a:xfrm>
          <a:prstGeom prst="rect">
            <a:avLst/>
          </a:prstGeom>
        </p:spPr>
      </p:pic>
      <p:pic>
        <p:nvPicPr>
          <p:cNvPr id="2" name="Resim 1">
            <a:extLst>
              <a:ext uri="{FF2B5EF4-FFF2-40B4-BE49-F238E27FC236}">
                <a16:creationId xmlns:a16="http://schemas.microsoft.com/office/drawing/2014/main" xmlns="" id="{3DEF089B-1A22-581B-6E21-EB011CA4B1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19479" y="6230720"/>
            <a:ext cx="1994291" cy="551754"/>
          </a:xfrm>
          <a:prstGeom prst="rect">
            <a:avLst/>
          </a:prstGeom>
        </p:spPr>
      </p:pic>
    </p:spTree>
    <p:extLst>
      <p:ext uri="{BB962C8B-B14F-4D97-AF65-F5344CB8AC3E}">
        <p14:creationId xmlns:p14="http://schemas.microsoft.com/office/powerpoint/2010/main" val="9794635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E7C59B45-A16C-6F05-BA2A-B1529CE33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9" y="10906"/>
            <a:ext cx="12212879" cy="6847095"/>
          </a:xfrm>
          <a:prstGeom prst="rect">
            <a:avLst/>
          </a:prstGeom>
        </p:spPr>
      </p:pic>
      <p:sp>
        <p:nvSpPr>
          <p:cNvPr id="6" name="object 5">
            <a:extLst>
              <a:ext uri="{FF2B5EF4-FFF2-40B4-BE49-F238E27FC236}">
                <a16:creationId xmlns:a16="http://schemas.microsoft.com/office/drawing/2014/main" xmlns="" id="{E08653C7-66C6-0745-9D1F-0D6F41230781}"/>
              </a:ext>
            </a:extLst>
          </p:cNvPr>
          <p:cNvSpPr/>
          <p:nvPr/>
        </p:nvSpPr>
        <p:spPr>
          <a:xfrm>
            <a:off x="0" y="10906"/>
            <a:ext cx="12192000" cy="6858000"/>
          </a:xfrm>
          <a:custGeom>
            <a:avLst/>
            <a:gdLst/>
            <a:ahLst/>
            <a:cxnLst/>
            <a:rect l="l" t="t" r="r" b="b"/>
            <a:pathLst>
              <a:path w="12153900" h="10287000">
                <a:moveTo>
                  <a:pt x="0" y="0"/>
                </a:moveTo>
                <a:lnTo>
                  <a:pt x="12153898" y="0"/>
                </a:lnTo>
                <a:lnTo>
                  <a:pt x="12153898" y="10286999"/>
                </a:lnTo>
                <a:lnTo>
                  <a:pt x="0" y="10286999"/>
                </a:lnTo>
                <a:lnTo>
                  <a:pt x="0" y="0"/>
                </a:lnTo>
                <a:close/>
              </a:path>
            </a:pathLst>
          </a:custGeom>
          <a:solidFill>
            <a:schemeClr val="bg1">
              <a:lumMod val="95000"/>
            </a:schemeClr>
          </a:solidFill>
        </p:spPr>
        <p:txBody>
          <a:bodyPr wrap="square" lIns="0" tIns="0" rIns="0" bIns="0" rtlCol="0"/>
          <a:lstStyle/>
          <a:p>
            <a:endParaRPr lang="en-US"/>
          </a:p>
        </p:txBody>
      </p:sp>
      <p:sp>
        <p:nvSpPr>
          <p:cNvPr id="7" name="object 3">
            <a:extLst>
              <a:ext uri="{FF2B5EF4-FFF2-40B4-BE49-F238E27FC236}">
                <a16:creationId xmlns:a16="http://schemas.microsoft.com/office/drawing/2014/main" xmlns="" id="{F6C54874-E104-4CE9-8305-AA3858440954}"/>
              </a:ext>
            </a:extLst>
          </p:cNvPr>
          <p:cNvSpPr txBox="1">
            <a:spLocks/>
          </p:cNvSpPr>
          <p:nvPr/>
        </p:nvSpPr>
        <p:spPr>
          <a:xfrm>
            <a:off x="2978151" y="-92548"/>
            <a:ext cx="6184900" cy="1129368"/>
          </a:xfrm>
          <a:prstGeom prst="rect">
            <a:avLst/>
          </a:prstGeom>
        </p:spPr>
        <p:txBody>
          <a:bodyPr vert="horz" wrap="square" lIns="0" tIns="8466" rIns="0" bIns="0" rtlCol="0">
            <a:spAutoFit/>
          </a:bodyPr>
          <a:lstStyle>
            <a:lvl1pPr>
              <a:defRPr sz="3000" b="1" i="0">
                <a:solidFill>
                  <a:srgbClr val="4D6053"/>
                </a:solidFill>
                <a:latin typeface="Calibri"/>
                <a:ea typeface="+mj-ea"/>
                <a:cs typeface="Calibri"/>
              </a:defRPr>
            </a:lvl1pPr>
          </a:lstStyle>
          <a:p>
            <a:pPr marL="8466" algn="ctr">
              <a:spcBef>
                <a:spcPts val="67"/>
              </a:spcBef>
            </a:pPr>
            <a:r>
              <a:rPr lang="tr-TR" sz="3600" kern="0" spc="110" dirty="0" smtClean="0">
                <a:solidFill>
                  <a:schemeClr val="accent3">
                    <a:lumMod val="75000"/>
                  </a:schemeClr>
                </a:solidFill>
              </a:rPr>
              <a:t>SEKTÖRLERDE </a:t>
            </a:r>
            <a:endParaRPr lang="tr-TR" sz="3600" kern="0" spc="110" dirty="0">
              <a:solidFill>
                <a:schemeClr val="accent3">
                  <a:lumMod val="75000"/>
                </a:schemeClr>
              </a:solidFill>
            </a:endParaRPr>
          </a:p>
          <a:p>
            <a:pPr marL="8466" algn="ctr">
              <a:spcBef>
                <a:spcPts val="67"/>
              </a:spcBef>
            </a:pPr>
            <a:r>
              <a:rPr lang="tr-TR" sz="3600" kern="0" spc="110" dirty="0">
                <a:solidFill>
                  <a:schemeClr val="accent3">
                    <a:lumMod val="75000"/>
                  </a:schemeClr>
                </a:solidFill>
              </a:rPr>
              <a:t>DÖNGÜSEL EKONOMİ</a:t>
            </a:r>
            <a:endParaRPr lang="tr-TR" sz="3600" kern="0" dirty="0">
              <a:solidFill>
                <a:schemeClr val="accent3">
                  <a:lumMod val="75000"/>
                </a:schemeClr>
              </a:solidFill>
            </a:endParaRPr>
          </a:p>
        </p:txBody>
      </p:sp>
      <p:sp>
        <p:nvSpPr>
          <p:cNvPr id="8" name="object 4">
            <a:extLst>
              <a:ext uri="{FF2B5EF4-FFF2-40B4-BE49-F238E27FC236}">
                <a16:creationId xmlns:a16="http://schemas.microsoft.com/office/drawing/2014/main" xmlns="" id="{A9E54432-BEAB-D684-5F75-71C119C899F6}"/>
              </a:ext>
            </a:extLst>
          </p:cNvPr>
          <p:cNvSpPr txBox="1"/>
          <p:nvPr/>
        </p:nvSpPr>
        <p:spPr>
          <a:xfrm>
            <a:off x="2978151" y="1276102"/>
            <a:ext cx="6210300" cy="3503096"/>
          </a:xfrm>
          <a:prstGeom prst="rect">
            <a:avLst/>
          </a:prstGeom>
        </p:spPr>
        <p:txBody>
          <a:bodyPr vert="horz" wrap="square" lIns="0" tIns="177359" rIns="0" bIns="0" rtlCol="0">
            <a:spAutoFit/>
          </a:bodyPr>
          <a:lstStyle/>
          <a:p>
            <a:pPr marL="313235"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Yaşam Döngüsü Analizi</a:t>
            </a:r>
          </a:p>
          <a:p>
            <a:pPr marL="313235"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Enerji Verimliliği</a:t>
            </a:r>
          </a:p>
          <a:p>
            <a:pPr marL="313235" lvl="1"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Ekolojik Tasarım</a:t>
            </a:r>
          </a:p>
          <a:p>
            <a:pPr marL="313235" lvl="1"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Geri Dönüşüm</a:t>
            </a:r>
          </a:p>
          <a:p>
            <a:pPr marL="313235" lvl="1"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İkincil Hammadde Kullanımı</a:t>
            </a:r>
          </a:p>
          <a:p>
            <a:pPr marL="313235" lvl="1" indent="-304770">
              <a:spcBef>
                <a:spcPts val="1200"/>
              </a:spcBef>
              <a:spcAft>
                <a:spcPts val="1200"/>
              </a:spcAft>
              <a:buFont typeface="Wingdings" panose="05000000000000000000" pitchFamily="2" charset="2"/>
              <a:buChar char="§"/>
              <a:tabLst>
                <a:tab pos="261171" algn="l"/>
              </a:tabLst>
            </a:pPr>
            <a:r>
              <a:rPr lang="tr-TR" sz="1900" b="1" spc="50" dirty="0">
                <a:solidFill>
                  <a:schemeClr val="bg1">
                    <a:lumMod val="50000"/>
                  </a:schemeClr>
                </a:solidFill>
                <a:latin typeface="Calibri"/>
                <a:cs typeface="Calibri"/>
              </a:rPr>
              <a:t>Endüstriyel </a:t>
            </a:r>
            <a:r>
              <a:rPr lang="tr-TR" sz="1900" b="1" spc="50" dirty="0" err="1">
                <a:solidFill>
                  <a:schemeClr val="bg1">
                    <a:lumMod val="50000"/>
                  </a:schemeClr>
                </a:solidFill>
                <a:latin typeface="Calibri"/>
                <a:cs typeface="Calibri"/>
              </a:rPr>
              <a:t>Simbiyoz</a:t>
            </a:r>
            <a:endParaRPr lang="tr-TR" sz="1900" b="1" spc="50" dirty="0">
              <a:solidFill>
                <a:schemeClr val="bg1">
                  <a:lumMod val="50000"/>
                </a:schemeClr>
              </a:solidFill>
              <a:latin typeface="Calibri"/>
              <a:cs typeface="Calibri"/>
            </a:endParaRPr>
          </a:p>
        </p:txBody>
      </p:sp>
      <p:sp>
        <p:nvSpPr>
          <p:cNvPr id="10" name="object 9">
            <a:extLst>
              <a:ext uri="{FF2B5EF4-FFF2-40B4-BE49-F238E27FC236}">
                <a16:creationId xmlns:a16="http://schemas.microsoft.com/office/drawing/2014/main" xmlns="" id="{DB6E5497-C57C-0BE6-AFC5-A3EBBAC29D96}"/>
              </a:ext>
            </a:extLst>
          </p:cNvPr>
          <p:cNvSpPr/>
          <p:nvPr/>
        </p:nvSpPr>
        <p:spPr>
          <a:xfrm>
            <a:off x="3003550" y="963999"/>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sp>
        <p:nvSpPr>
          <p:cNvPr id="12" name="object 10">
            <a:extLst>
              <a:ext uri="{FF2B5EF4-FFF2-40B4-BE49-F238E27FC236}">
                <a16:creationId xmlns:a16="http://schemas.microsoft.com/office/drawing/2014/main" xmlns="" id="{AB9A3DC7-D83D-C9BA-4A75-E46C937793B4}"/>
              </a:ext>
            </a:extLst>
          </p:cNvPr>
          <p:cNvSpPr/>
          <p:nvPr/>
        </p:nvSpPr>
        <p:spPr>
          <a:xfrm>
            <a:off x="3003550" y="5939244"/>
            <a:ext cx="6184900" cy="0"/>
          </a:xfrm>
          <a:custGeom>
            <a:avLst/>
            <a:gdLst/>
            <a:ahLst/>
            <a:cxnLst/>
            <a:rect l="l" t="t" r="r" b="b"/>
            <a:pathLst>
              <a:path w="9277350">
                <a:moveTo>
                  <a:pt x="0" y="0"/>
                </a:moveTo>
                <a:lnTo>
                  <a:pt x="9277349" y="0"/>
                </a:lnTo>
              </a:path>
            </a:pathLst>
          </a:custGeom>
          <a:ln w="57149">
            <a:solidFill>
              <a:schemeClr val="accent3">
                <a:lumMod val="75000"/>
              </a:schemeClr>
            </a:solidFill>
          </a:ln>
        </p:spPr>
        <p:txBody>
          <a:bodyPr wrap="square" lIns="0" tIns="0" rIns="0" bIns="0" rtlCol="0"/>
          <a:lstStyle/>
          <a:p>
            <a:endParaRPr/>
          </a:p>
        </p:txBody>
      </p:sp>
      <p:pic>
        <p:nvPicPr>
          <p:cNvPr id="2" name="Resim 1">
            <a:extLst>
              <a:ext uri="{FF2B5EF4-FFF2-40B4-BE49-F238E27FC236}">
                <a16:creationId xmlns:a16="http://schemas.microsoft.com/office/drawing/2014/main" xmlns="" id="{1CEEEFAC-8CE4-900D-803D-802736CF5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479" y="6230720"/>
            <a:ext cx="1994291" cy="551754"/>
          </a:xfrm>
          <a:prstGeom prst="rect">
            <a:avLst/>
          </a:prstGeom>
        </p:spPr>
      </p:pic>
    </p:spTree>
    <p:extLst>
      <p:ext uri="{BB962C8B-B14F-4D97-AF65-F5344CB8AC3E}">
        <p14:creationId xmlns:p14="http://schemas.microsoft.com/office/powerpoint/2010/main" val="2915371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9544" y="993989"/>
            <a:ext cx="11971112" cy="5032437"/>
          </a:xfrm>
        </p:spPr>
        <p:txBody>
          <a:bodyPr>
            <a:normAutofit/>
          </a:bodyPr>
          <a:lstStyle/>
          <a:p>
            <a:pPr algn="just">
              <a:buFont typeface="Wingdings" panose="05000000000000000000" pitchFamily="2" charset="2"/>
              <a:buChar char="Ø"/>
            </a:pPr>
            <a:endParaRPr lang="tr-TR" sz="2400" dirty="0" smtClean="0">
              <a:latin typeface="Gotham Light" pitchFamily="50" charset="0"/>
              <a:cs typeface="Times New Roman" panose="02020603050405020304" pitchFamily="18" charset="0"/>
            </a:endParaRPr>
          </a:p>
          <a:p>
            <a:pPr algn="just">
              <a:buFont typeface="Wingdings" panose="05000000000000000000" pitchFamily="2" charset="2"/>
              <a:buChar char="Ø"/>
            </a:pPr>
            <a:r>
              <a:rPr lang="tr-TR" sz="2400" b="1" dirty="0" smtClean="0">
                <a:latin typeface="Gotham Light" pitchFamily="50" charset="0"/>
                <a:cs typeface="Times New Roman" panose="02020603050405020304" pitchFamily="18" charset="0"/>
              </a:rPr>
              <a:t>Yenilenebilir Enerji, Enerji Depolama ve Dönüşümü Teknolojileri, Yeşil Üretim ve Dönüşüm, Tüm Akıllı </a:t>
            </a:r>
            <a:r>
              <a:rPr lang="tr-TR" sz="2400" b="1" dirty="0">
                <a:latin typeface="Gotham Light" pitchFamily="50" charset="0"/>
                <a:cs typeface="Times New Roman" panose="02020603050405020304" pitchFamily="18" charset="0"/>
              </a:rPr>
              <a:t>Uygulamalar, </a:t>
            </a:r>
            <a:r>
              <a:rPr lang="tr-TR" sz="2400" b="1" dirty="0" smtClean="0">
                <a:latin typeface="Gotham Light" pitchFamily="50" charset="0"/>
                <a:cs typeface="Times New Roman" panose="02020603050405020304" pitchFamily="18" charset="0"/>
              </a:rPr>
              <a:t>Yapay Zeka Teknolojileri, Turizm, Tarım ve İmalat Sanayinde Dijital Uygulamalar, Yerli Gıda Hammaddeleri, Endüstriyel </a:t>
            </a:r>
            <a:r>
              <a:rPr lang="tr-TR" sz="2400" b="1" dirty="0" err="1" smtClean="0">
                <a:latin typeface="Gotham Light" pitchFamily="50" charset="0"/>
                <a:cs typeface="Times New Roman" panose="02020603050405020304" pitchFamily="18" charset="0"/>
              </a:rPr>
              <a:t>Simbiyoz</a:t>
            </a:r>
            <a:endParaRPr lang="tr-TR" sz="2400" b="1" dirty="0" smtClean="0">
              <a:latin typeface="Gotham Light" pitchFamily="50" charset="0"/>
              <a:cs typeface="Times New Roman" panose="02020603050405020304" pitchFamily="18" charset="0"/>
            </a:endParaRPr>
          </a:p>
          <a:p>
            <a:pPr algn="just">
              <a:buFont typeface="Wingdings" panose="05000000000000000000" pitchFamily="2" charset="2"/>
              <a:buChar char="Ø"/>
            </a:pPr>
            <a:endParaRPr lang="tr-TR" sz="2400" b="1" dirty="0">
              <a:latin typeface="Gotham Light" pitchFamily="50" charset="0"/>
              <a:cs typeface="Times New Roman" panose="02020603050405020304" pitchFamily="18" charset="0"/>
            </a:endParaRPr>
          </a:p>
          <a:p>
            <a:pPr algn="just">
              <a:buFont typeface="Wingdings" panose="05000000000000000000" pitchFamily="2" charset="2"/>
              <a:buChar char="Ø"/>
            </a:pPr>
            <a:r>
              <a:rPr lang="tr-TR" sz="2400" dirty="0" smtClean="0">
                <a:latin typeface="Gotham Light" pitchFamily="50" charset="0"/>
                <a:cs typeface="Times New Roman" panose="02020603050405020304" pitchFamily="18" charset="0"/>
              </a:rPr>
              <a:t> </a:t>
            </a:r>
            <a:r>
              <a:rPr lang="tr-TR" sz="2400" b="1" dirty="0" smtClean="0">
                <a:latin typeface="Gotham Light" pitchFamily="50" charset="0"/>
                <a:cs typeface="Times New Roman" panose="02020603050405020304" pitchFamily="18" charset="0"/>
              </a:rPr>
              <a:t>Belirlenen tematik alanlar, Avrupa Yeşil Mutabakatı Eylem Planları, Sürdürülebilir Kalkınma Planları, Sınırda Karbon Düzenlemesi ve 2050 Karbon Nötr Dünya hedefi doğrultusunda geliştirilmesi gerek teknoloji, </a:t>
            </a:r>
            <a:r>
              <a:rPr lang="tr-TR" sz="2400" b="1" dirty="0" err="1" smtClean="0">
                <a:latin typeface="Gotham Light" pitchFamily="50" charset="0"/>
                <a:cs typeface="Times New Roman" panose="02020603050405020304" pitchFamily="18" charset="0"/>
              </a:rPr>
              <a:t>inovasyon</a:t>
            </a:r>
            <a:r>
              <a:rPr lang="tr-TR" sz="2400" b="1" dirty="0" smtClean="0">
                <a:latin typeface="Gotham Light" pitchFamily="50" charset="0"/>
                <a:cs typeface="Times New Roman" panose="02020603050405020304" pitchFamily="18" charset="0"/>
              </a:rPr>
              <a:t> ve sistemler için üyelerimizi farkındalıklarını arttırma, bilinçlendirme ve bu uygulamaları teşvik etmek için yoğun faaliyet yürütmekteyiz. </a:t>
            </a:r>
            <a:endParaRPr lang="tr-TR" sz="2400" b="1" dirty="0">
              <a:latin typeface="Gotham Light" pitchFamily="50" charset="0"/>
              <a:cs typeface="Times New Roman" panose="02020603050405020304" pitchFamily="18" charset="0"/>
            </a:endParaRPr>
          </a:p>
          <a:p>
            <a:pPr marL="0" indent="0" algn="just">
              <a:buNone/>
            </a:pPr>
            <a:endParaRPr lang="tr-TR" sz="2000" dirty="0">
              <a:latin typeface="Gotham Light" pitchFamily="50" charset="0"/>
              <a:cs typeface="Times New Roman" panose="02020603050405020304" pitchFamily="18" charset="0"/>
            </a:endParaRPr>
          </a:p>
        </p:txBody>
      </p:sp>
      <p:sp>
        <p:nvSpPr>
          <p:cNvPr id="4" name="1 Başlık">
            <a:extLst>
              <a:ext uri="{FF2B5EF4-FFF2-40B4-BE49-F238E27FC236}">
                <a16:creationId xmlns:a16="http://schemas.microsoft.com/office/drawing/2014/main" xmlns="" id="{492BB58E-85E7-475A-8A80-12753F19D7F6}"/>
              </a:ext>
            </a:extLst>
          </p:cNvPr>
          <p:cNvSpPr txBox="1">
            <a:spLocks/>
          </p:cNvSpPr>
          <p:nvPr/>
        </p:nvSpPr>
        <p:spPr>
          <a:xfrm>
            <a:off x="0" y="116632"/>
            <a:ext cx="7634064" cy="759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3200" b="1" dirty="0">
              <a:latin typeface="Times New Roman" panose="02020603050405020304" pitchFamily="18" charset="0"/>
              <a:cs typeface="Times New Roman" panose="02020603050405020304" pitchFamily="18" charset="0"/>
            </a:endParaRPr>
          </a:p>
        </p:txBody>
      </p:sp>
      <p:grpSp>
        <p:nvGrpSpPr>
          <p:cNvPr id="9" name="Group 5"/>
          <p:cNvGrpSpPr/>
          <p:nvPr/>
        </p:nvGrpSpPr>
        <p:grpSpPr>
          <a:xfrm>
            <a:off x="0" y="-27384"/>
            <a:ext cx="10200456" cy="903635"/>
            <a:chOff x="0" y="533400"/>
            <a:chExt cx="8686800" cy="1021373"/>
          </a:xfrm>
          <a:solidFill>
            <a:srgbClr val="00BEFF"/>
          </a:solidFill>
        </p:grpSpPr>
        <p:sp>
          <p:nvSpPr>
            <p:cNvPr id="10" name="Oval 9"/>
            <p:cNvSpPr/>
            <p:nvPr/>
          </p:nvSpPr>
          <p:spPr>
            <a:xfrm>
              <a:off x="7665427" y="533400"/>
              <a:ext cx="1021373" cy="102137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1" name="Rectangle 3"/>
            <p:cNvSpPr/>
            <p:nvPr/>
          </p:nvSpPr>
          <p:spPr>
            <a:xfrm>
              <a:off x="0" y="533400"/>
              <a:ext cx="8229600" cy="102137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 name="Metin kutusu 1"/>
          <p:cNvSpPr txBox="1"/>
          <p:nvPr/>
        </p:nvSpPr>
        <p:spPr>
          <a:xfrm>
            <a:off x="47328" y="116632"/>
            <a:ext cx="7632848" cy="800219"/>
          </a:xfrm>
          <a:prstGeom prst="rect">
            <a:avLst/>
          </a:prstGeom>
          <a:noFill/>
        </p:spPr>
        <p:txBody>
          <a:bodyPr wrap="square" rtlCol="0">
            <a:spAutoFit/>
          </a:bodyPr>
          <a:lstStyle/>
          <a:p>
            <a:r>
              <a:rPr lang="tr-TR" sz="2800" b="1" dirty="0" smtClean="0">
                <a:solidFill>
                  <a:schemeClr val="bg1"/>
                </a:solidFill>
                <a:latin typeface="Gotham Medium" pitchFamily="50" charset="0"/>
              </a:rPr>
              <a:t>ATSO Yeşil Dönüşüm Odak Konuları </a:t>
            </a:r>
            <a:endParaRPr lang="tr-TR" sz="2800" dirty="0">
              <a:solidFill>
                <a:schemeClr val="bg1"/>
              </a:solidFill>
              <a:latin typeface="Gotham Medium" pitchFamily="50" charset="0"/>
            </a:endParaRPr>
          </a:p>
          <a:p>
            <a:endParaRPr lang="tr-TR" dirty="0"/>
          </a:p>
        </p:txBody>
      </p:sp>
      <p:grpSp>
        <p:nvGrpSpPr>
          <p:cNvPr id="13" name="Group 9"/>
          <p:cNvGrpSpPr>
            <a:grpSpLocks/>
          </p:cNvGrpSpPr>
          <p:nvPr/>
        </p:nvGrpSpPr>
        <p:grpSpPr bwMode="auto">
          <a:xfrm>
            <a:off x="3962400" y="6013940"/>
            <a:ext cx="8229600" cy="609600"/>
            <a:chOff x="914400" y="5715000"/>
            <a:chExt cx="8229600" cy="609844"/>
          </a:xfrm>
        </p:grpSpPr>
        <p:pic>
          <p:nvPicPr>
            <p:cNvPr id="14" name="Picture 7" descr="ATSO_logo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715000"/>
              <a:ext cx="4200000" cy="60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p:nvPr/>
          </p:nvSpPr>
          <p:spPr>
            <a:xfrm>
              <a:off x="4953000" y="5715000"/>
              <a:ext cx="4191000" cy="609844"/>
            </a:xfrm>
            <a:prstGeom prst="rect">
              <a:avLst/>
            </a:prstGeom>
            <a:solidFill>
              <a:srgbClr val="A6B0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tr-TR">
                <a:solidFill>
                  <a:srgbClr val="FFFFFF"/>
                </a:solidFill>
                <a:ea typeface="ＭＳ Ｐゴシック" pitchFamily="-65" charset="-128"/>
              </a:endParaRPr>
            </a:p>
          </p:txBody>
        </p:sp>
      </p:grpSp>
    </p:spTree>
    <p:extLst>
      <p:ext uri="{BB962C8B-B14F-4D97-AF65-F5344CB8AC3E}">
        <p14:creationId xmlns:p14="http://schemas.microsoft.com/office/powerpoint/2010/main" val="4029132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7481</TotalTime>
  <Words>1341</Words>
  <Application>Microsoft Office PowerPoint</Application>
  <PresentationFormat>Özel</PresentationFormat>
  <Paragraphs>212</Paragraphs>
  <Slides>34</Slides>
  <Notes>1</Notes>
  <HiddenSlides>0</HiddenSlides>
  <MMClips>0</MMClips>
  <ScaleCrop>false</ScaleCrop>
  <HeadingPairs>
    <vt:vector size="4" baseType="variant">
      <vt:variant>
        <vt:lpstr>Tema</vt:lpstr>
      </vt:variant>
      <vt:variant>
        <vt:i4>1</vt:i4>
      </vt:variant>
      <vt:variant>
        <vt:lpstr>Slayt Başlıkları</vt:lpstr>
      </vt:variant>
      <vt:variant>
        <vt:i4>34</vt:i4>
      </vt:variant>
    </vt:vector>
  </HeadingPairs>
  <TitlesOfParts>
    <vt:vector size="35" baseType="lpstr">
      <vt:lpstr>Office Teması</vt:lpstr>
      <vt:lpstr>PowerPoint Sunusu</vt:lpstr>
      <vt:lpstr>Hakkında</vt:lpstr>
      <vt:lpstr>MESLEK KOMİTELERİ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ATSO Meslek Komiteleri Bilgilendirme Toplantıları</vt:lpstr>
      <vt:lpstr>PowerPoint Sunusu</vt:lpstr>
      <vt:lpstr>PowerPoint Sunusu</vt:lpstr>
      <vt:lpstr>PowerPoint Sunusu</vt:lpstr>
      <vt:lpstr>PowerPoint Sunusu</vt:lpstr>
      <vt:lpstr>PowerPoint Sunusu</vt:lpstr>
      <vt:lpstr>PowerPoint Sunusu</vt:lpstr>
      <vt:lpstr>PowerPoint Sunusu</vt:lpstr>
      <vt:lpstr>ATSO AB BİLGİ MERKEZİ </vt:lpstr>
      <vt:lpstr>Sürdürülebilirlik Forumu (Şubat 2024)</vt:lpstr>
      <vt:lpstr>Sürdürülebilirlik Forumu (Şubat 2024)</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ÇAĞDAŞ</dc:creator>
  <cp:lastModifiedBy>Çağdaş Kızıl</cp:lastModifiedBy>
  <cp:revision>668</cp:revision>
  <dcterms:created xsi:type="dcterms:W3CDTF">2023-02-14T05:57:35Z</dcterms:created>
  <dcterms:modified xsi:type="dcterms:W3CDTF">2024-12-05T08:36:18Z</dcterms:modified>
</cp:coreProperties>
</file>