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441" r:id="rId2"/>
    <p:sldId id="809" r:id="rId3"/>
    <p:sldId id="810" r:id="rId4"/>
    <p:sldId id="811" r:id="rId5"/>
    <p:sldId id="812" r:id="rId6"/>
    <p:sldId id="813" r:id="rId7"/>
    <p:sldId id="814" r:id="rId8"/>
    <p:sldId id="815" r:id="rId9"/>
    <p:sldId id="816" r:id="rId10"/>
    <p:sldId id="817" r:id="rId11"/>
    <p:sldId id="818" r:id="rId12"/>
    <p:sldId id="819" r:id="rId13"/>
    <p:sldId id="820" r:id="rId14"/>
    <p:sldId id="821" r:id="rId15"/>
    <p:sldId id="822" r:id="rId16"/>
    <p:sldId id="823" r:id="rId17"/>
    <p:sldId id="824" r:id="rId18"/>
    <p:sldId id="825" r:id="rId19"/>
    <p:sldId id="826" r:id="rId20"/>
    <p:sldId id="827" r:id="rId21"/>
    <p:sldId id="757" r:id="rId22"/>
    <p:sldId id="758" r:id="rId23"/>
    <p:sldId id="759" r:id="rId24"/>
    <p:sldId id="760" r:id="rId25"/>
    <p:sldId id="762" r:id="rId26"/>
    <p:sldId id="761" r:id="rId27"/>
    <p:sldId id="828" r:id="rId28"/>
    <p:sldId id="829" r:id="rId29"/>
    <p:sldId id="830" r:id="rId30"/>
    <p:sldId id="831" r:id="rId31"/>
    <p:sldId id="832" r:id="rId32"/>
    <p:sldId id="834" r:id="rId33"/>
    <p:sldId id="835" r:id="rId34"/>
    <p:sldId id="836" r:id="rId35"/>
    <p:sldId id="837" r:id="rId36"/>
    <p:sldId id="838" r:id="rId37"/>
    <p:sldId id="839" r:id="rId38"/>
    <p:sldId id="841" r:id="rId39"/>
    <p:sldId id="843" r:id="rId40"/>
    <p:sldId id="844" r:id="rId41"/>
    <p:sldId id="845" r:id="rId42"/>
    <p:sldId id="847" r:id="rId43"/>
    <p:sldId id="848" r:id="rId44"/>
    <p:sldId id="849" r:id="rId45"/>
    <p:sldId id="850" r:id="rId46"/>
    <p:sldId id="851" r:id="rId47"/>
    <p:sldId id="852" r:id="rId48"/>
    <p:sldId id="853" r:id="rId49"/>
    <p:sldId id="854" r:id="rId50"/>
    <p:sldId id="855" r:id="rId51"/>
    <p:sldId id="856" r:id="rId52"/>
    <p:sldId id="857" r:id="rId53"/>
    <p:sldId id="858" r:id="rId54"/>
    <p:sldId id="859" r:id="rId55"/>
    <p:sldId id="860" r:id="rId56"/>
    <p:sldId id="861" r:id="rId57"/>
    <p:sldId id="862" r:id="rId58"/>
    <p:sldId id="863" r:id="rId59"/>
    <p:sldId id="864" r:id="rId60"/>
    <p:sldId id="865" r:id="rId61"/>
    <p:sldId id="866" r:id="rId62"/>
    <p:sldId id="867" r:id="rId63"/>
    <p:sldId id="868" r:id="rId64"/>
    <p:sldId id="870" r:id="rId65"/>
    <p:sldId id="871" r:id="rId66"/>
    <p:sldId id="872" r:id="rId67"/>
    <p:sldId id="873" r:id="rId68"/>
    <p:sldId id="869" r:id="rId69"/>
    <p:sldId id="874" r:id="rId7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7075"/>
    <a:srgbClr val="FFF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D5EFD-7A07-47DA-A864-DC4CA5B452C8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2A6AB-431E-44E0-BE6B-6061D326AE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537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67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754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691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699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103874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103874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57201" y="6245227"/>
            <a:ext cx="2133600" cy="2077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1" y="6245227"/>
            <a:ext cx="2895600" cy="2077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7"/>
            <a:ext cx="2133600" cy="2077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10D3-3291-4BCB-8D9F-EF514C0196A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9563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37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916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96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68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94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675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673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34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15AD-1091-4FF4-92C7-C8931EEB172F}" type="datetimeFigureOut">
              <a:rPr lang="tr-TR" smtClean="0"/>
              <a:t>26.11.2024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F01E9-9EF2-405A-8BEE-172E872761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8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8.jpeg"/><Relationship Id="rId7" Type="http://schemas.openxmlformats.org/officeDocument/2006/relationships/image" Target="../media/image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3.png"/><Relationship Id="rId4" Type="http://schemas.openxmlformats.org/officeDocument/2006/relationships/image" Target="../media/image11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3.png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3.png"/><Relationship Id="rId4" Type="http://schemas.openxmlformats.org/officeDocument/2006/relationships/image" Target="../media/image1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0.jpeg"/><Relationship Id="rId7" Type="http://schemas.openxmlformats.org/officeDocument/2006/relationships/image" Target="../media/image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30211" y="1314626"/>
            <a:ext cx="8208036" cy="187743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/>
        </p:spPr>
        <p:txBody>
          <a:bodyPr wrap="square" rtlCol="0">
            <a:spAutoFit/>
          </a:bodyPr>
          <a:lstStyle>
            <a:defPPr>
              <a:defRPr lang="tr-TR"/>
            </a:defPPr>
            <a:lvl1pPr algn="ctr">
              <a:defRPr sz="4000" b="1">
                <a:solidFill>
                  <a:schemeClr val="tx2"/>
                </a:solidFill>
                <a:latin typeface="Montserrat Bold" charset="0"/>
                <a:ea typeface="Montserrat Bold" charset="0"/>
                <a:cs typeface="Montserrat Bold" charset="0"/>
              </a:defRPr>
            </a:lvl1pPr>
          </a:lstStyle>
          <a:p>
            <a:r>
              <a:rPr lang="tr-TR" altLang="tr-TR" dirty="0" smtClean="0"/>
              <a:t>İklim Değişikliği ve Antalya</a:t>
            </a:r>
            <a:endParaRPr lang="en-US" altLang="tr-TR" dirty="0" smtClean="0"/>
          </a:p>
          <a:p>
            <a:endParaRPr lang="en-US" altLang="tr-TR" sz="1600" dirty="0" smtClean="0"/>
          </a:p>
          <a:p>
            <a:r>
              <a:rPr lang="tr-TR" altLang="tr-TR" sz="2400" dirty="0"/>
              <a:t>Prof. Dr. Doğanay Tolunay</a:t>
            </a:r>
          </a:p>
          <a:p>
            <a:r>
              <a:rPr lang="tr-TR" altLang="tr-TR" sz="1800" dirty="0"/>
              <a:t>İ.Ü.-Cerrahpaşa Orman Fakültesi</a:t>
            </a:r>
          </a:p>
          <a:p>
            <a:r>
              <a:rPr lang="tr-TR" altLang="tr-TR" sz="1800" dirty="0"/>
              <a:t>Toprak İlmi ve Ekoloji Anabilim </a:t>
            </a:r>
            <a:r>
              <a:rPr lang="tr-TR" altLang="tr-TR" sz="1800" dirty="0" smtClean="0"/>
              <a:t>Dalı</a:t>
            </a:r>
            <a:endParaRPr lang="tr-TR" altLang="tr-TR" sz="1800" dirty="0"/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30211" y="3249284"/>
            <a:ext cx="8208036" cy="2797135"/>
          </a:xfrm>
          <a:prstGeom prst="rect">
            <a:avLst/>
          </a:prstGeom>
          <a:noFill/>
          <a:ln w="317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400"/>
          </a:p>
        </p:txBody>
      </p:sp>
      <p:pic>
        <p:nvPicPr>
          <p:cNvPr id="16" name="Picture 9" descr="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148" name="Picture 4" descr="Muratpaşa Belediyesi Logo PNG Vector (CDR) Free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11" y="189283"/>
            <a:ext cx="956530" cy="7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45750" y="6046419"/>
            <a:ext cx="391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Antalya 2050 İklim Senaryoları</a:t>
            </a:r>
          </a:p>
          <a:p>
            <a:pPr algn="ctr"/>
            <a:r>
              <a:rPr lang="tr-TR" dirty="0" smtClean="0"/>
              <a:t>6-7 Aralık 2024</a:t>
            </a:r>
            <a:endParaRPr lang="tr-TR" dirty="0"/>
          </a:p>
        </p:txBody>
      </p:sp>
      <p:pic>
        <p:nvPicPr>
          <p:cNvPr id="6149" name="Resim 43" descr="100_68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16" y="3289153"/>
            <a:ext cx="3253064" cy="27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66" y="3289153"/>
            <a:ext cx="2168251" cy="139288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100" y="3289154"/>
            <a:ext cx="2476235" cy="139288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66" y="4754406"/>
            <a:ext cx="2168251" cy="121964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4099" y="4754406"/>
            <a:ext cx="2476235" cy="12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66" y="1371600"/>
            <a:ext cx="4132597" cy="2956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53" y="4562976"/>
            <a:ext cx="4117557" cy="201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51" y="4562976"/>
            <a:ext cx="4117790" cy="201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Kum/toz Fırtınası</a:t>
            </a:r>
          </a:p>
        </p:txBody>
      </p:sp>
      <p:pic>
        <p:nvPicPr>
          <p:cNvPr id="13314" name="Picture 2" descr="Konya'da korkutan toz fırtınası! Yarım saat sürdü, ilçe karanlığa gömüldü -  Son dakika haberleri – Sözcü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651" y="1543050"/>
            <a:ext cx="4169289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94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77" y="1371600"/>
            <a:ext cx="4285562" cy="2827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61" y="4352146"/>
            <a:ext cx="4373478" cy="2162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4352146"/>
            <a:ext cx="4321122" cy="2150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Dolu</a:t>
            </a:r>
          </a:p>
        </p:txBody>
      </p:sp>
      <p:pic>
        <p:nvPicPr>
          <p:cNvPr id="14338" name="Picture 2" descr="İstanbul'da dolu bekleniyor mu? İstanbul'da bugün dolu yağacak mı? İstanbul'da  dolu ne za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5409" y="1600200"/>
            <a:ext cx="3694241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6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8700"/>
            <a:ext cx="4364897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4144254"/>
            <a:ext cx="4457699" cy="2113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113730"/>
            <a:ext cx="4057650" cy="2174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Yıldırım</a:t>
            </a:r>
          </a:p>
        </p:txBody>
      </p:sp>
      <p:pic>
        <p:nvPicPr>
          <p:cNvPr id="15362" name="Picture 2" descr="İstanbul'un birçok yerine yıldırım düştü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900" y="1200150"/>
            <a:ext cx="3628205" cy="241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00151"/>
            <a:ext cx="4294214" cy="300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437670"/>
            <a:ext cx="4114800" cy="2140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4449821"/>
            <a:ext cx="4286250" cy="2116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Çığ</a:t>
            </a:r>
          </a:p>
        </p:txBody>
      </p:sp>
      <p:pic>
        <p:nvPicPr>
          <p:cNvPr id="16386" name="Picture 2" descr="Van-Çatak yoluna çığ düştü! - Sab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768" y="1543050"/>
            <a:ext cx="3791882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6" y="1200150"/>
            <a:ext cx="4229099" cy="294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4414251"/>
            <a:ext cx="4400550" cy="2187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414252"/>
            <a:ext cx="4285439" cy="2163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400050" y="374101"/>
            <a:ext cx="8229600" cy="56784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600" dirty="0"/>
              <a:t>Kar</a:t>
            </a:r>
          </a:p>
        </p:txBody>
      </p:sp>
      <p:pic>
        <p:nvPicPr>
          <p:cNvPr id="17410" name="Picture 2" descr="İzmir'e gidilemiyor son yol durumu - Internet Hab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1" y="1257300"/>
            <a:ext cx="3958193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3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74" y="1028700"/>
            <a:ext cx="4309814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265764"/>
            <a:ext cx="4343400" cy="2184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265764"/>
            <a:ext cx="4219675" cy="2184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Don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394968"/>
            <a:ext cx="4022458" cy="2262632"/>
          </a:xfrm>
          <a:prstGeom prst="rect">
            <a:avLst/>
          </a:prstGeom>
        </p:spPr>
      </p:pic>
      <p:pic>
        <p:nvPicPr>
          <p:cNvPr id="8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1" y="1458614"/>
            <a:ext cx="4514850" cy="2634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1 Başlık"/>
          <p:cNvSpPr txBox="1">
            <a:spLocks/>
          </p:cNvSpPr>
          <p:nvPr/>
        </p:nvSpPr>
        <p:spPr bwMode="auto">
          <a:xfrm>
            <a:off x="285750" y="852017"/>
            <a:ext cx="4800600" cy="484748"/>
          </a:xfrm>
          <a:prstGeom prst="rect">
            <a:avLst/>
          </a:prstGeom>
          <a:extLst/>
        </p:spPr>
        <p:txBody>
          <a:bodyPr vert="horz" wrap="square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000" dirty="0"/>
              <a:t>Yüksek sıcaklık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1" y="3886201"/>
            <a:ext cx="4772459" cy="2699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1 Başlık"/>
          <p:cNvSpPr txBox="1">
            <a:spLocks/>
          </p:cNvSpPr>
          <p:nvPr/>
        </p:nvSpPr>
        <p:spPr bwMode="auto">
          <a:xfrm>
            <a:off x="4229100" y="3300437"/>
            <a:ext cx="4800600" cy="484748"/>
          </a:xfrm>
          <a:prstGeom prst="rect">
            <a:avLst/>
          </a:prstGeom>
          <a:extLst/>
        </p:spPr>
        <p:txBody>
          <a:bodyPr vert="horz" wrap="square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000" dirty="0"/>
              <a:t>Şiddetli soğuk</a:t>
            </a:r>
          </a:p>
        </p:txBody>
      </p:sp>
      <p:pic>
        <p:nvPicPr>
          <p:cNvPr id="19458" name="Picture 2" descr="İzmir'de hava sıcaklığı 40 dereceyi bulacak | TRT Haber Foto Galer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350" y="1236957"/>
            <a:ext cx="3536951" cy="198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9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76" y="1373078"/>
            <a:ext cx="4295274" cy="2959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553786"/>
            <a:ext cx="4170545" cy="2134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580325"/>
            <a:ext cx="4286250" cy="2125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2028825" y="415651"/>
            <a:ext cx="4800600" cy="484748"/>
          </a:xfrm>
          <a:prstGeom prst="rect">
            <a:avLst/>
          </a:prstGeom>
          <a:extLst/>
        </p:spPr>
        <p:txBody>
          <a:bodyPr vert="horz" wrap="square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000" dirty="0"/>
              <a:t>Sis</a:t>
            </a:r>
          </a:p>
        </p:txBody>
      </p:sp>
      <p:pic>
        <p:nvPicPr>
          <p:cNvPr id="20482" name="Picture 2" descr="İstanbul'da sis etkili oluyo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5" y="1828800"/>
            <a:ext cx="4000500" cy="22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00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64632"/>
            <a:ext cx="4607902" cy="3164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344262"/>
            <a:ext cx="4607902" cy="2098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546" y="4344262"/>
            <a:ext cx="4131714" cy="2098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1 Başlık"/>
          <p:cNvSpPr txBox="1">
            <a:spLocks/>
          </p:cNvSpPr>
          <p:nvPr/>
        </p:nvSpPr>
        <p:spPr bwMode="auto">
          <a:xfrm>
            <a:off x="2057400" y="212820"/>
            <a:ext cx="4800600" cy="484748"/>
          </a:xfrm>
          <a:prstGeom prst="rect">
            <a:avLst/>
          </a:prstGeom>
          <a:extLst/>
        </p:spPr>
        <p:txBody>
          <a:bodyPr vert="horz" wrap="square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000" dirty="0"/>
              <a:t>Heyelan</a:t>
            </a:r>
          </a:p>
        </p:txBody>
      </p:sp>
      <p:pic>
        <p:nvPicPr>
          <p:cNvPr id="21506" name="Picture 2" descr="Bolu Dağı Tüneli'nde heyelan: İstanbul yönü kapalı | TRT Haber Foto Galer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600" y="1371600"/>
            <a:ext cx="3860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428750"/>
            <a:ext cx="4289107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1 Başlık"/>
          <p:cNvSpPr txBox="1">
            <a:spLocks/>
          </p:cNvSpPr>
          <p:nvPr/>
        </p:nvSpPr>
        <p:spPr bwMode="auto">
          <a:xfrm>
            <a:off x="2286000" y="280576"/>
            <a:ext cx="4800600" cy="526298"/>
          </a:xfrm>
          <a:prstGeom prst="rect">
            <a:avLst/>
          </a:prstGeom>
          <a:extLst/>
        </p:spPr>
        <p:txBody>
          <a:bodyPr vert="horz" wrap="square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Orman Yangını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4" y="1214854"/>
            <a:ext cx="4252624" cy="25994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64" y="3814345"/>
            <a:ext cx="4651043" cy="26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1 Başlık"/>
          <p:cNvSpPr txBox="1">
            <a:spLocks/>
          </p:cNvSpPr>
          <p:nvPr/>
        </p:nvSpPr>
        <p:spPr bwMode="auto">
          <a:xfrm>
            <a:off x="342900" y="342900"/>
            <a:ext cx="8229600" cy="734047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2400" dirty="0"/>
              <a:t>Meteoroloji Genel Müdürlüğüne göre</a:t>
            </a:r>
          </a:p>
          <a:p>
            <a:r>
              <a:rPr lang="tr-TR" altLang="tr-TR" sz="2400" dirty="0"/>
              <a:t>2010-2021 arası aşırı hava olaylarının illere dağılımı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9" y="1257300"/>
            <a:ext cx="7936443" cy="5200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7" y="172522"/>
            <a:ext cx="530254" cy="5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0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Deniz Seviyelerinde yükselme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677" name="Dikdörtgen 5"/>
          <p:cNvSpPr>
            <a:spLocks noChangeArrowheads="1"/>
          </p:cNvSpPr>
          <p:nvPr/>
        </p:nvSpPr>
        <p:spPr bwMode="auto">
          <a:xfrm>
            <a:off x="684214" y="5851526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1800" b="1"/>
              <a:t>Deniz seviyesinin 1 m (kırmızı) ve 3 m  (sarı) yükselmesi halinde etkilenecek alanlar </a:t>
            </a:r>
            <a:endParaRPr lang="tr-TR" altLang="en-US" sz="1800">
              <a:latin typeface="Arial" panose="020B0604020202020204" pitchFamily="34" charset="0"/>
            </a:endParaRPr>
          </a:p>
        </p:txBody>
      </p:sp>
      <p:sp>
        <p:nvSpPr>
          <p:cNvPr id="28678" name="Dikdörtgen 6"/>
          <p:cNvSpPr>
            <a:spLocks noChangeArrowheads="1"/>
          </p:cNvSpPr>
          <p:nvPr/>
        </p:nvSpPr>
        <p:spPr bwMode="auto">
          <a:xfrm>
            <a:off x="3995738" y="6427789"/>
            <a:ext cx="5238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1600" b="1"/>
              <a:t>Kaynak: http://www.heywhatsthat.com/layers.html) </a:t>
            </a:r>
            <a:endParaRPr lang="tr-TR" altLang="en-US" sz="1600" b="1">
              <a:latin typeface="Arial" panose="020B0604020202020204" pitchFamily="34" charset="0"/>
            </a:endParaRPr>
          </a:p>
        </p:txBody>
      </p:sp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074" y="74875"/>
            <a:ext cx="590436" cy="76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31" y="1511847"/>
            <a:ext cx="8626579" cy="392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35329"/>
            <a:ext cx="7886700" cy="435133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solidFill>
                <a:srgbClr val="0070C0"/>
              </a:solidFill>
              <a:latin typeface="Montserrat Bold" charset="0"/>
              <a:ea typeface="Montserrat Bold" charset="0"/>
              <a:cs typeface="Montserrat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95"/>
          <a:stretch/>
        </p:blipFill>
        <p:spPr bwMode="auto">
          <a:xfrm>
            <a:off x="399201" y="1422082"/>
            <a:ext cx="4822279" cy="2373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77" y="3589544"/>
            <a:ext cx="4553899" cy="2597123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399201" y="6260712"/>
            <a:ext cx="8911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Türkiye Gelecek Dönem RCP4.5 (a) ve RCP8.5 (b) Senaryolarına göre Ortalama Sıcaklık için Beklenen Değişim </a:t>
            </a:r>
            <a:r>
              <a:rPr lang="tr-T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Değerleri</a:t>
            </a:r>
            <a:endParaRPr lang="tr-TR" sz="1400" dirty="0"/>
          </a:p>
        </p:txBody>
      </p:sp>
      <p:sp>
        <p:nvSpPr>
          <p:cNvPr id="11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Sıcaklık senaryoları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262017" y="5669692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743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35329"/>
            <a:ext cx="7886700" cy="435133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solidFill>
                <a:srgbClr val="0070C0"/>
              </a:solidFill>
              <a:latin typeface="Montserrat Bold" charset="0"/>
              <a:ea typeface="Montserrat Bold" charset="0"/>
              <a:cs typeface="Montserrat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348"/>
          <a:stretch/>
        </p:blipFill>
        <p:spPr bwMode="auto">
          <a:xfrm>
            <a:off x="154055" y="1109551"/>
            <a:ext cx="4588861" cy="2308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64" y="3248398"/>
            <a:ext cx="4650435" cy="2622564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472066" y="5934761"/>
            <a:ext cx="7941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Türkiye Gelecek Dönem RCP4.5 (a) ve RCP8.5 (b) Senaryolarına göre Yıllık Toplam Yağış için Beklenen Değişim Yüzde (%) Değerleri</a:t>
            </a:r>
            <a:endParaRPr lang="tr-TR" sz="1400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Yağış senaryoları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176559" y="5348864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430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35329"/>
            <a:ext cx="7886700" cy="435133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solidFill>
                <a:srgbClr val="0070C0"/>
              </a:solidFill>
              <a:latin typeface="Montserrat Bold" charset="0"/>
              <a:ea typeface="Montserrat Bold" charset="0"/>
              <a:cs typeface="Montserrat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201" y="1148535"/>
            <a:ext cx="4679950" cy="2386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6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320" y="3343235"/>
            <a:ext cx="4679950" cy="2591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72066" y="5934670"/>
            <a:ext cx="8125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Referans Dönemine göre a) RCP4.5 Senaryosu ile b) RCP8.5 Senaryosu için Gelecek Dönem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 aylık Standartlaştırılmış Yağış ve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Evapotranspirasyon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İndisi (SPEI3) </a:t>
            </a:r>
            <a:r>
              <a:rPr lang="tr-TR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Yoğunluk Değişimleri</a:t>
            </a:r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Kuraklık senaryoları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296200" y="5438956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8733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35329"/>
            <a:ext cx="7886700" cy="435133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solidFill>
                <a:srgbClr val="0070C0"/>
              </a:solidFill>
              <a:latin typeface="Montserrat Bold" charset="0"/>
              <a:ea typeface="Montserrat Bold" charset="0"/>
              <a:cs typeface="Montserrat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5" y="1162843"/>
            <a:ext cx="4679950" cy="2386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5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000" y="3336706"/>
            <a:ext cx="4679950" cy="2600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80287" y="5937031"/>
            <a:ext cx="7661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Referans Dönemine göre a) RCP4.5 Senaryosu ile b) RCP8.5 Senaryosu için Gelecek </a:t>
            </a:r>
            <a:r>
              <a:rPr lang="tr-T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Dönem </a:t>
            </a:r>
            <a:r>
              <a:rPr lang="tr-TR" dirty="0"/>
              <a:t>şiddetli yağış tehlikesi </a:t>
            </a:r>
            <a:r>
              <a:rPr lang="tr-TR" dirty="0" smtClean="0"/>
              <a:t>(</a:t>
            </a:r>
            <a:r>
              <a:rPr lang="tr-T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R95P) 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Değişimleri</a:t>
            </a:r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Şiddetli yağış senaryoları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151404" y="5276585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76035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35329"/>
            <a:ext cx="7886700" cy="435133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solidFill>
                <a:srgbClr val="0070C0"/>
              </a:solidFill>
              <a:latin typeface="Montserrat Bold" charset="0"/>
              <a:ea typeface="Montserrat Bold" charset="0"/>
              <a:cs typeface="Montserrat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943" y="1281193"/>
            <a:ext cx="467995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8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4849" y="3440100"/>
            <a:ext cx="4679950" cy="2626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67072" y="6166384"/>
            <a:ext cx="7358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Referans Dönemine göre a) RCP4.5 Senaryosu ile b) RCP8.5 Senaryosu için Gelecek Dönem </a:t>
            </a:r>
            <a:r>
              <a:rPr lang="tr-TR" dirty="0"/>
              <a:t>Sıcak Hava Dalga Frekansı İndisi (HWF) </a:t>
            </a:r>
            <a:r>
              <a:rPr lang="tr-T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Değişimleri</a:t>
            </a:r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Sıcak hava dalgası senaryoları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262017" y="5669692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536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35329"/>
            <a:ext cx="7886700" cy="435133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628650" y="500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b="1" dirty="0">
              <a:solidFill>
                <a:srgbClr val="0070C0"/>
              </a:solidFill>
              <a:latin typeface="Montserrat Bold" charset="0"/>
              <a:ea typeface="Montserrat Bold" charset="0"/>
              <a:cs typeface="Montserrat Bold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77" y="1182119"/>
            <a:ext cx="4679950" cy="2406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5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9192" y="3401816"/>
            <a:ext cx="4679950" cy="261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34858" y="6019501"/>
            <a:ext cx="8116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Referans </a:t>
            </a:r>
            <a:r>
              <a:rPr lang="tr-T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Dönemine göre a) RCP4.5 Senaryosu ile b) RCP8.5 Senaryosu için Gelecek Dönem </a:t>
            </a:r>
            <a:r>
              <a:rPr lang="tr-TR" dirty="0"/>
              <a:t>Kanada Yangın Hava İndisi (FWI) </a:t>
            </a:r>
            <a:r>
              <a:rPr lang="tr-T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Değişimleri </a:t>
            </a:r>
            <a:endParaRPr lang="tr-TR" dirty="0"/>
          </a:p>
        </p:txBody>
      </p:sp>
      <p:sp>
        <p:nvSpPr>
          <p:cNvPr id="9" name="Unvan 1"/>
          <p:cNvSpPr>
            <a:spLocks noGrp="1"/>
          </p:cNvSpPr>
          <p:nvPr>
            <p:ph type="title"/>
          </p:nvPr>
        </p:nvSpPr>
        <p:spPr>
          <a:xfrm>
            <a:off x="826509" y="579294"/>
            <a:ext cx="7524572" cy="52629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tr-TR" altLang="en-US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Yangın Hava İndisi senaryoları</a:t>
            </a:r>
            <a:endParaRPr lang="en-US" altLang="en-US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262017" y="5669692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792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536234"/>
            <a:ext cx="7886700" cy="983346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/>
            <a:r>
              <a:rPr lang="tr-TR" sz="33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İklim </a:t>
            </a:r>
            <a:r>
              <a:rPr lang="tr-TR" sz="33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Tehlikelerinden </a:t>
            </a:r>
            <a:r>
              <a:rPr lang="tr-TR" sz="33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etkilenebilecek sektörler</a:t>
            </a:r>
            <a:endParaRPr lang="tr-TR" sz="3300" dirty="0">
              <a:solidFill>
                <a:srgbClr val="0E9D8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Tarım ve gıda güvencesi</a:t>
            </a:r>
          </a:p>
          <a:p>
            <a:r>
              <a:rPr lang="tr-TR" dirty="0" smtClean="0"/>
              <a:t>Turizm</a:t>
            </a:r>
          </a:p>
          <a:p>
            <a:r>
              <a:rPr lang="tr-TR" dirty="0" smtClean="0"/>
              <a:t>Biyolojik çeşitlilik ve ekosistem hizmetleri</a:t>
            </a:r>
          </a:p>
          <a:p>
            <a:r>
              <a:rPr lang="tr-TR" dirty="0"/>
              <a:t>Su kaynakları</a:t>
            </a:r>
          </a:p>
          <a:p>
            <a:r>
              <a:rPr lang="tr-TR" dirty="0" smtClean="0"/>
              <a:t>Kent ve altyapı</a:t>
            </a:r>
          </a:p>
          <a:p>
            <a:r>
              <a:rPr lang="tr-TR" dirty="0" smtClean="0"/>
              <a:t>Ulaşım ve iletişim</a:t>
            </a:r>
          </a:p>
          <a:p>
            <a:r>
              <a:rPr lang="tr-TR" dirty="0" smtClean="0"/>
              <a:t>Sağlık</a:t>
            </a:r>
          </a:p>
          <a:p>
            <a:r>
              <a:rPr lang="tr-TR" dirty="0" smtClean="0"/>
              <a:t>Enerji</a:t>
            </a:r>
          </a:p>
          <a:p>
            <a:r>
              <a:rPr lang="tr-TR" dirty="0" smtClean="0"/>
              <a:t>Sanayi</a:t>
            </a:r>
          </a:p>
          <a:p>
            <a:r>
              <a:rPr lang="tr-TR" dirty="0" smtClean="0"/>
              <a:t>….</a:t>
            </a:r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10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2066" y="316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Kent-Şiddetli Yağış </a:t>
            </a:r>
            <a:br>
              <a:rPr lang="tr-TR" sz="36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3600" dirty="0" err="1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36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609" y="1817230"/>
            <a:ext cx="7064782" cy="435973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06379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Kent-Sıcak Hava Dalgası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00" y="1883293"/>
            <a:ext cx="6461378" cy="3987368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9268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11" y="1280615"/>
            <a:ext cx="4358440" cy="2803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1" y="4250156"/>
            <a:ext cx="4374293" cy="2309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95" y="4250156"/>
            <a:ext cx="4057650" cy="228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Şiddetli yağış/sel</a:t>
            </a:r>
          </a:p>
        </p:txBody>
      </p:sp>
      <p:pic>
        <p:nvPicPr>
          <p:cNvPr id="7170" name="Picture 2" descr="İzmir'de sel felaketi: 2 kişi yaşamını yitird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9179" y="1371600"/>
            <a:ext cx="3969965" cy="22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3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Su Kaynakları-Kuraklık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221" y="1849709"/>
            <a:ext cx="6682463" cy="4123801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4947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Su Kaynakları-Şiddetli 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Yağış </a:t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732" y="1883293"/>
            <a:ext cx="6957729" cy="429367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27926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Hayvancılık-Kuraklık 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72" y="1883293"/>
            <a:ext cx="6957729" cy="429367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164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Ekosistem-Kuraklık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89" y="1849709"/>
            <a:ext cx="6766523" cy="4175675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1543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Karbon depolama-Kuraklık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63" y="1909231"/>
            <a:ext cx="6655251" cy="41070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79385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11" y="1825624"/>
            <a:ext cx="6873820" cy="424188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7" name="Picture 9" descr="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Sağlık-Sıcak Hava Dalgası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6282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8" y="1883293"/>
            <a:ext cx="6957729" cy="4293670"/>
          </a:xfrm>
          <a:prstGeom prst="rect">
            <a:avLst/>
          </a:prstGeom>
        </p:spPr>
      </p:pic>
      <p:sp>
        <p:nvSpPr>
          <p:cNvPr id="7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Enerji-Sıcak Hava Dalgası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2220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67" y="1883293"/>
            <a:ext cx="6724979" cy="4150038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Turizm-Sıcak Hava Dalgası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2696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8" y="1883292"/>
            <a:ext cx="6524943" cy="4013305"/>
          </a:xfrm>
          <a:prstGeom prst="rect">
            <a:avLst/>
          </a:prstGeom>
        </p:spPr>
      </p:pic>
      <p:sp>
        <p:nvSpPr>
          <p:cNvPr id="8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 smtClean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Ulaşım-Şiddetli Yağış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tr-TR" sz="4000" dirty="0" err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Etkilenebilirlik</a:t>
            </a:r>
            <a:r>
              <a:rPr lang="tr-TR" sz="4000" dirty="0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rPr>
              <a:t> Risk Analizi</a:t>
            </a:r>
            <a:endParaRPr lang="tr-TR" sz="4000" dirty="0"/>
          </a:p>
        </p:txBody>
      </p:sp>
      <p:sp>
        <p:nvSpPr>
          <p:cNvPr id="9" name="Metin kutusu 8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5763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1150344" y="2082141"/>
            <a:ext cx="303401" cy="2828762"/>
          </a:xfrm>
          <a:prstGeom prst="rect">
            <a:avLst/>
          </a:prstGeom>
          <a:extLst/>
        </p:spPr>
        <p:txBody>
          <a:bodyPr vert="vert270" lIns="68580" tIns="34290" rIns="68580" bIns="34290" rtlCol="0">
            <a:no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/>
            <a:r>
              <a:rPr lang="tr-TR" altLang="en-US" sz="1800" dirty="0"/>
              <a:t>Tür Çeşitliliği</a:t>
            </a:r>
          </a:p>
        </p:txBody>
      </p:sp>
      <p:graphicFrame>
        <p:nvGraphicFramePr>
          <p:cNvPr id="7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519759"/>
              </p:ext>
            </p:extLst>
          </p:nvPr>
        </p:nvGraphicFramePr>
        <p:xfrm>
          <a:off x="2042473" y="683665"/>
          <a:ext cx="6375133" cy="609918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60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5275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Canlı Türleri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anchor="ctr"/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Dünya (IUCN, </a:t>
                      </a: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2023)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Türkiye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34"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Tanımlanmış Tür Sayısı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Tehlike Altındaki Tür </a:t>
                      </a: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Tanımlanmış </a:t>
                      </a:r>
                      <a:r>
                        <a:rPr lang="tr-TR" sz="11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Endemik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967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Omurgalılar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Memeliler 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6.631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1.339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Kuşlar 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11.197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1.354</a:t>
                      </a: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Sürüngenler 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12.060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1.848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Amfibiler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8.707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2.876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Balıklar 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36.367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3.778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Toplam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74.962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11.195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1.786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967"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Omurgasızlar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Böcekler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1.053.578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2.361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4.000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Yumuşakçalar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86.254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2.409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Kabuklular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84.382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Mercanlar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5.614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Örümcekler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92.766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268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93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Kadife Solucanlar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93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Nalı Yengeçler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Diğerleri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157.543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Toplam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1.480.543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6.221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20.546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4.203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9967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Bitkiler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Karayosunları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21.925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Eğreltiler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11.800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316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Açık Tohumlular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1.113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Çiçekli Bitkiler</a:t>
                      </a:r>
                      <a:endParaRPr lang="tr-TR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369.000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25.320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12.106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3.497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Yeşil Algler</a:t>
                      </a:r>
                      <a:endParaRPr lang="tr-TR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13.644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2.150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Kırmızı Algler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7.553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Toplam</a:t>
                      </a:r>
                      <a:endParaRPr lang="tr-TR" sz="11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425.035</a:t>
                      </a:r>
                      <a:endParaRPr lang="tr-TR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26.276</a:t>
                      </a:r>
                      <a:endParaRPr lang="tr-TR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15.302</a:t>
                      </a:r>
                      <a:endParaRPr lang="tr-TR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3.507</a:t>
                      </a:r>
                      <a:endParaRPr lang="tr-TR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9967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Mantarlar ve Protistler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Likenler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17.000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Mantarlar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151.316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248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7993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Kahverengi Algler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4.630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996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 Toplam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172.946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996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  <a:endParaRPr lang="tr-TR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2.153.294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44.016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38.634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7.916</a:t>
                      </a:r>
                      <a:endParaRPr lang="tr-TR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438" marR="38438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9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Kuraklık</a:t>
            </a:r>
          </a:p>
        </p:txBody>
      </p:sp>
      <p:pic>
        <p:nvPicPr>
          <p:cNvPr id="4" name="Resi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75" y="2679022"/>
            <a:ext cx="8699650" cy="291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279412"/>
              </p:ext>
            </p:extLst>
          </p:nvPr>
        </p:nvGraphicFramePr>
        <p:xfrm>
          <a:off x="1031719" y="2704734"/>
          <a:ext cx="7120970" cy="239539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11607">
                  <a:extLst>
                    <a:ext uri="{9D8B030D-6E8A-4147-A177-3AD203B41FA5}">
                      <a16:colId xmlns:a16="http://schemas.microsoft.com/office/drawing/2014/main" val="1183934332"/>
                    </a:ext>
                  </a:extLst>
                </a:gridCol>
                <a:gridCol w="790281">
                  <a:extLst>
                    <a:ext uri="{9D8B030D-6E8A-4147-A177-3AD203B41FA5}">
                      <a16:colId xmlns:a16="http://schemas.microsoft.com/office/drawing/2014/main" val="2194971146"/>
                    </a:ext>
                  </a:extLst>
                </a:gridCol>
                <a:gridCol w="1190301">
                  <a:extLst>
                    <a:ext uri="{9D8B030D-6E8A-4147-A177-3AD203B41FA5}">
                      <a16:colId xmlns:a16="http://schemas.microsoft.com/office/drawing/2014/main" val="3600832270"/>
                    </a:ext>
                  </a:extLst>
                </a:gridCol>
                <a:gridCol w="1543606">
                  <a:extLst>
                    <a:ext uri="{9D8B030D-6E8A-4147-A177-3AD203B41FA5}">
                      <a16:colId xmlns:a16="http://schemas.microsoft.com/office/drawing/2014/main" val="3246186697"/>
                    </a:ext>
                  </a:extLst>
                </a:gridCol>
                <a:gridCol w="840504">
                  <a:extLst>
                    <a:ext uri="{9D8B030D-6E8A-4147-A177-3AD203B41FA5}">
                      <a16:colId xmlns:a16="http://schemas.microsoft.com/office/drawing/2014/main" val="824987987"/>
                    </a:ext>
                  </a:extLst>
                </a:gridCol>
                <a:gridCol w="1244671">
                  <a:extLst>
                    <a:ext uri="{9D8B030D-6E8A-4147-A177-3AD203B41FA5}">
                      <a16:colId xmlns:a16="http://schemas.microsoft.com/office/drawing/2014/main" val="3685038930"/>
                    </a:ext>
                  </a:extLst>
                </a:gridCol>
              </a:tblGrid>
              <a:tr h="3647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Hayvanlar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Endemik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Bitkiler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Endemik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56560766"/>
                  </a:ext>
                </a:extLst>
              </a:tr>
              <a:tr h="1876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Karasal memeliler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Damarlı Bitkiler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12.141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3.497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9341963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Deniz memelisi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Karayosunları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60434224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Kuşlar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Eğreltiler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85319581"/>
                  </a:ext>
                </a:extLst>
              </a:tr>
              <a:tr h="196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Sürüngenler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Yeşil ve kırmızı algler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Bilinmiyor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6658363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Çift yaşamlılar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Likenler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Bilinmiyor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5514930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İçsu balıkları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yosunları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3.690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Bilinmiyor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03375346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Deniz balıkları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Ciğerotları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Bilinmiyor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89416452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Böcekler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4.000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50383861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Yumuşakçalar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29153514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Mercanlar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Bilinmiyor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76292315"/>
                  </a:ext>
                </a:extLst>
              </a:tr>
              <a:tr h="1432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22.332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4.409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20.160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3.507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757809308"/>
                  </a:ext>
                </a:extLst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1731696" y="5330496"/>
            <a:ext cx="5721016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DKMP, 2021</a:t>
            </a:r>
            <a:r>
              <a:rPr lang="en-GB" sz="825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Dede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Tonay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t.y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Bilecenoğlu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(2014);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(DKMP, 2019);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Topçu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Öztürk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(2017);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DKMP (2008);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Ursavaş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&amp;e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Işin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(2018); </a:t>
            </a:r>
            <a:r>
              <a:rPr lang="en-GB" sz="825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8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Taşkın</a:t>
            </a:r>
            <a:r>
              <a:rPr lang="en-GB" sz="8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(2019)</a:t>
            </a:r>
            <a:endParaRPr lang="tr-TR"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809433" y="2125269"/>
            <a:ext cx="3200636" cy="3185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GB" b="1" dirty="0" err="1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Türkiye’deki</a:t>
            </a:r>
            <a:r>
              <a:rPr lang="en-GB" b="1" dirty="0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takson</a:t>
            </a:r>
            <a:r>
              <a:rPr lang="en-GB" b="1" dirty="0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sayıları</a:t>
            </a:r>
            <a:r>
              <a:rPr lang="en-GB" b="1" dirty="0">
                <a:solidFill>
                  <a:srgbClr val="F4B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b="1" dirty="0">
              <a:solidFill>
                <a:srgbClr val="F4B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6816926" y="57448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5669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Antalya’daki </a:t>
            </a:r>
            <a:r>
              <a:rPr lang="tr-T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Takson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Sayıları (DKMP)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144009" y="2657697"/>
            <a:ext cx="169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Endemik </a:t>
            </a:r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Takson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822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Endemizm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oranı: 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%26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200" dirty="0" err="1">
                <a:latin typeface="Arial" panose="020B0604020202020204" pitchFamily="34" charset="0"/>
                <a:cs typeface="Arial" panose="020B0604020202020204" pitchFamily="34" charset="0"/>
              </a:rPr>
              <a:t>IUCN’e</a:t>
            </a:r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 göre tehdit altındaki tür sayısı: </a:t>
            </a:r>
            <a:r>
              <a:rPr lang="tr-T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828490"/>
              </p:ext>
            </p:extLst>
          </p:nvPr>
        </p:nvGraphicFramePr>
        <p:xfrm>
          <a:off x="504194" y="2551001"/>
          <a:ext cx="6024792" cy="21580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04132">
                  <a:extLst>
                    <a:ext uri="{9D8B030D-6E8A-4147-A177-3AD203B41FA5}">
                      <a16:colId xmlns:a16="http://schemas.microsoft.com/office/drawing/2014/main" val="893832210"/>
                    </a:ext>
                  </a:extLst>
                </a:gridCol>
                <a:gridCol w="1004132">
                  <a:extLst>
                    <a:ext uri="{9D8B030D-6E8A-4147-A177-3AD203B41FA5}">
                      <a16:colId xmlns:a16="http://schemas.microsoft.com/office/drawing/2014/main" val="331300334"/>
                    </a:ext>
                  </a:extLst>
                </a:gridCol>
                <a:gridCol w="1004132">
                  <a:extLst>
                    <a:ext uri="{9D8B030D-6E8A-4147-A177-3AD203B41FA5}">
                      <a16:colId xmlns:a16="http://schemas.microsoft.com/office/drawing/2014/main" val="2500733862"/>
                    </a:ext>
                  </a:extLst>
                </a:gridCol>
                <a:gridCol w="1004132">
                  <a:extLst>
                    <a:ext uri="{9D8B030D-6E8A-4147-A177-3AD203B41FA5}">
                      <a16:colId xmlns:a16="http://schemas.microsoft.com/office/drawing/2014/main" val="68378511"/>
                    </a:ext>
                  </a:extLst>
                </a:gridCol>
                <a:gridCol w="1004132">
                  <a:extLst>
                    <a:ext uri="{9D8B030D-6E8A-4147-A177-3AD203B41FA5}">
                      <a16:colId xmlns:a16="http://schemas.microsoft.com/office/drawing/2014/main" val="1299836214"/>
                    </a:ext>
                  </a:extLst>
                </a:gridCol>
                <a:gridCol w="1004132">
                  <a:extLst>
                    <a:ext uri="{9D8B030D-6E8A-4147-A177-3AD203B41FA5}">
                      <a16:colId xmlns:a16="http://schemas.microsoft.com/office/drawing/2014/main" val="440287080"/>
                    </a:ext>
                  </a:extLst>
                </a:gridCol>
              </a:tblGrid>
              <a:tr h="5505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Tür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Lokal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endemik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Genel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endemik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takson</a:t>
                      </a: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sayısı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 endemik takson sayısı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 takson sayısı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IUCN’e göre tehdit altındaki takson sayısı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56968949"/>
                  </a:ext>
                </a:extLst>
              </a:tr>
              <a:tr h="27913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Damarlı Bitkiler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815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2.732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9861850"/>
                  </a:ext>
                </a:extLst>
              </a:tr>
              <a:tr h="1434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Kuşlar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1065923"/>
                  </a:ext>
                </a:extLst>
              </a:tr>
              <a:tr h="1765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İçsu balıkları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7652018"/>
                  </a:ext>
                </a:extLst>
              </a:tr>
              <a:tr h="1765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Memeliler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7573273"/>
                  </a:ext>
                </a:extLst>
              </a:tr>
              <a:tr h="1765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Sürüngenler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0470745"/>
                  </a:ext>
                </a:extLst>
              </a:tr>
              <a:tr h="2625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Çift yaşamlılar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8186942"/>
                  </a:ext>
                </a:extLst>
              </a:tr>
              <a:tr h="1434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Toplam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822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849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3.234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0532233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97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24" y="1273266"/>
            <a:ext cx="4193980" cy="248688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175" y="3760149"/>
            <a:ext cx="4846101" cy="269134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45892" y="1602555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4767130" y="3931065"/>
            <a:ext cx="273465" cy="23808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9420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4" y="1562502"/>
            <a:ext cx="4598272" cy="255371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348" y="4044360"/>
            <a:ext cx="4666004" cy="25913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6393" y="1843700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5631679" y="4405575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10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9843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60" y="1690689"/>
            <a:ext cx="4664971" cy="259075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187" y="4151256"/>
            <a:ext cx="4280653" cy="23773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12968" y="1992812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/>
          <p:cNvSpPr/>
          <p:nvPr/>
        </p:nvSpPr>
        <p:spPr>
          <a:xfrm>
            <a:off x="5221480" y="4195175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6919475" y="6276443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6519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47" y="1825625"/>
            <a:ext cx="4658094" cy="258693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903" y="4094402"/>
            <a:ext cx="4754183" cy="26402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4938" y="1936808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5571858" y="4577107"/>
            <a:ext cx="273465" cy="21575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10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2901831" y="6365369"/>
            <a:ext cx="205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ÇŞİDB, 2023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39434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etta carettalar, Antalya Körfezi'ni deniz analarından koruyor - Son  Dakika Haberler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0" y="2164658"/>
            <a:ext cx="3766345" cy="211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394502" y="1636442"/>
            <a:ext cx="25610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İribaş Deniz Kaplumbağası</a:t>
            </a:r>
          </a:p>
          <a:p>
            <a:pPr algn="ctr"/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Caretta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caretta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52" name="Picture 4" descr="DENİZ KAPLUMBAĞALARI (Caretta caretta) YAVRU BİREYLERİ DENİZEL YAŞAM  ALANIYLA BULUŞTU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80" y="4422732"/>
            <a:ext cx="1927789" cy="15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oğraf açıklaması yok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9740" y="2154464"/>
            <a:ext cx="3187460" cy="21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5312051" y="1587074"/>
            <a:ext cx="22828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Yeşil Deniz Kaplumbağası</a:t>
            </a:r>
          </a:p>
          <a:p>
            <a:pPr algn="ctr"/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Chelonia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mydas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924677" y="4049698"/>
            <a:ext cx="13548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50" dirty="0">
                <a:solidFill>
                  <a:schemeClr val="bg1"/>
                </a:solidFill>
                <a:latin typeface="Segoe UI Historic"/>
              </a:rPr>
              <a:t>Foto: David </a:t>
            </a:r>
            <a:r>
              <a:rPr lang="tr-TR" sz="1050" dirty="0" err="1">
                <a:solidFill>
                  <a:schemeClr val="bg1"/>
                </a:solidFill>
                <a:latin typeface="Segoe UI Historic"/>
              </a:rPr>
              <a:t>Troeger</a:t>
            </a:r>
            <a:endParaRPr lang="tr-TR" sz="1050" dirty="0">
              <a:solidFill>
                <a:schemeClr val="bg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073" y="4422732"/>
            <a:ext cx="2325127" cy="1584961"/>
          </a:xfrm>
          <a:prstGeom prst="rect">
            <a:avLst/>
          </a:prstGeom>
        </p:spPr>
      </p:pic>
      <p:pic>
        <p:nvPicPr>
          <p:cNvPr id="2060" name="Picture 12" descr="İztuzu sahilinde 12 bin caretta caretta mavi sularla buluştu | TRT Haber  Foto Galer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216" y="4422733"/>
            <a:ext cx="281770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13" name="Picture 9" descr="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667470" y="515911"/>
            <a:ext cx="5915025" cy="10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altLang="en-US" dirty="0"/>
              <a:t>İklim Değişikliğinin Türler Üzerindeki Etkileri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94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İçerik Yer Tutucusu 2"/>
          <p:cNvSpPr>
            <a:spLocks noGrp="1"/>
          </p:cNvSpPr>
          <p:nvPr>
            <p:ph idx="1"/>
          </p:nvPr>
        </p:nvSpPr>
        <p:spPr>
          <a:xfrm>
            <a:off x="780710" y="2518768"/>
            <a:ext cx="4616989" cy="2613422"/>
          </a:xfrm>
        </p:spPr>
        <p:txBody>
          <a:bodyPr/>
          <a:lstStyle/>
          <a:p>
            <a:r>
              <a:rPr lang="tr-T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Değişen sıcaklıklar bazı türlerde cinsiyet dağılımını da etkilemektedir. Örneğin </a:t>
            </a:r>
            <a:r>
              <a:rPr lang="tr-TR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Caretta</a:t>
            </a:r>
            <a:r>
              <a:rPr lang="tr-TR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caretta</a:t>
            </a:r>
            <a:r>
              <a:rPr lang="tr-TR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türünde yavruların cinsiyeti yuvadaki kum sıcaklığı arttıkça dişi olmaktadır.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246" y="2411261"/>
            <a:ext cx="2350294" cy="1566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8850" name="Picture 2" descr="caretta caretta yumurtlama ile ilgili gÃ¶rsel sonucu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020741"/>
            <a:ext cx="2185988" cy="145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Metin kutusu 5"/>
          <p:cNvSpPr txBox="1">
            <a:spLocks noChangeArrowheads="1"/>
          </p:cNvSpPr>
          <p:nvPr/>
        </p:nvSpPr>
        <p:spPr bwMode="auto">
          <a:xfrm>
            <a:off x="5748338" y="2921795"/>
            <a:ext cx="6858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1050">
                <a:latin typeface="Arial" panose="020B0604020202020204" pitchFamily="34" charset="0"/>
              </a:rPr>
              <a:t>31,53 °C</a:t>
            </a:r>
          </a:p>
        </p:txBody>
      </p:sp>
      <p:sp>
        <p:nvSpPr>
          <p:cNvPr id="74759" name="Metin kutusu 8"/>
          <p:cNvSpPr txBox="1">
            <a:spLocks noChangeArrowheads="1"/>
          </p:cNvSpPr>
          <p:nvPr/>
        </p:nvSpPr>
        <p:spPr bwMode="auto">
          <a:xfrm>
            <a:off x="6434137" y="3284935"/>
            <a:ext cx="6250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1050">
                <a:latin typeface="Arial" panose="020B0604020202020204" pitchFamily="34" charset="0"/>
              </a:rPr>
              <a:t>29,73 °C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075" y="4012408"/>
            <a:ext cx="2447925" cy="1489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4020741"/>
            <a:ext cx="2409825" cy="145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4762" name="Metin kutusu 13"/>
          <p:cNvSpPr txBox="1">
            <a:spLocks noChangeArrowheads="1"/>
          </p:cNvSpPr>
          <p:nvPr/>
        </p:nvSpPr>
        <p:spPr bwMode="auto">
          <a:xfrm>
            <a:off x="7163991" y="5304235"/>
            <a:ext cx="83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900">
                <a:latin typeface="Arial" panose="020B0604020202020204" pitchFamily="34" charset="0"/>
              </a:rPr>
              <a:t>Sezgin, 2016</a:t>
            </a:r>
          </a:p>
        </p:txBody>
      </p:sp>
      <p:sp>
        <p:nvSpPr>
          <p:cNvPr id="74763" name="Metin kutusu 14"/>
          <p:cNvSpPr txBox="1">
            <a:spLocks noChangeArrowheads="1"/>
          </p:cNvSpPr>
          <p:nvPr/>
        </p:nvSpPr>
        <p:spPr bwMode="auto">
          <a:xfrm>
            <a:off x="4716066" y="5311379"/>
            <a:ext cx="83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900">
                <a:latin typeface="Arial" panose="020B0604020202020204" pitchFamily="34" charset="0"/>
              </a:rPr>
              <a:t>Sezgin, 2016</a:t>
            </a:r>
          </a:p>
        </p:txBody>
      </p:sp>
      <p:sp>
        <p:nvSpPr>
          <p:cNvPr id="74764" name="Metin kutusu 15"/>
          <p:cNvSpPr txBox="1">
            <a:spLocks noChangeArrowheads="1"/>
          </p:cNvSpPr>
          <p:nvPr/>
        </p:nvSpPr>
        <p:spPr bwMode="auto">
          <a:xfrm>
            <a:off x="7043739" y="3825479"/>
            <a:ext cx="8370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en-US" sz="900">
                <a:latin typeface="Arial" panose="020B0604020202020204" pitchFamily="34" charset="0"/>
              </a:rPr>
              <a:t>Sezgin, 2016</a:t>
            </a:r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667470" y="515911"/>
            <a:ext cx="5915025" cy="10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altLang="en-US" dirty="0"/>
              <a:t>İklim Değişikliğinin Türler Üzerindeki Etkileri</a:t>
            </a:r>
            <a:endParaRPr lang="tr-TR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15" name="Picture 9" descr="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4714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12111" y="2747728"/>
            <a:ext cx="4452956" cy="251979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252137" y="5267524"/>
            <a:ext cx="511712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tr-TR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Türkiye Kıyılarındaki </a:t>
            </a:r>
            <a:r>
              <a:rPr lang="tr-TR" sz="13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Posidonia</a:t>
            </a:r>
            <a:r>
              <a:rPr lang="tr-TR" sz="13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35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oceanica</a:t>
            </a:r>
            <a:r>
              <a:rPr lang="tr-TR" sz="13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3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Çayırları (Akçalı vd., 2019)</a:t>
            </a:r>
          </a:p>
        </p:txBody>
      </p:sp>
      <p:pic>
        <p:nvPicPr>
          <p:cNvPr id="12" name="Picture 4" descr="DEKAMER'den 'Deniz Çayırları Günü' paylaşımı - Devrim Gazetes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612" y="2747728"/>
            <a:ext cx="3330671" cy="24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06808" y="1807883"/>
            <a:ext cx="790356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Ülkemiz denizlerinde deniz çayırları çoğunlukla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Cymodocea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nodosa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Zostera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noltii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Zostera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marina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Halophila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stipulacea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 türlerinden oluşmaktadır. Bunlardan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Halophila</a:t>
            </a:r>
            <a:r>
              <a:rPr lang="tr-TR" sz="13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50" i="1" dirty="0" err="1">
                <a:latin typeface="Arial" panose="020B0604020202020204" pitchFamily="34" charset="0"/>
                <a:cs typeface="Arial" panose="020B0604020202020204" pitchFamily="34" charset="0"/>
              </a:rPr>
              <a:t>stipulacea</a:t>
            </a:r>
            <a:r>
              <a:rPr lang="tr-TR" sz="1350" dirty="0">
                <a:latin typeface="Arial" panose="020B0604020202020204" pitchFamily="34" charset="0"/>
                <a:cs typeface="Arial" panose="020B0604020202020204" pitchFamily="34" charset="0"/>
              </a:rPr>
              <a:t> türü Kızıldeniz üzerinden giriş yapmıştır.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van 1"/>
          <p:cNvSpPr txBox="1">
            <a:spLocks/>
          </p:cNvSpPr>
          <p:nvPr/>
        </p:nvSpPr>
        <p:spPr>
          <a:xfrm>
            <a:off x="1667470" y="515911"/>
            <a:ext cx="5915025" cy="10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altLang="en-US" dirty="0"/>
              <a:t>İklim Değişikliğinin Türler Üzerindeki Etkileri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906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311472"/>
            <a:ext cx="8229600" cy="10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Su Kıtlığı ve Kuraklıklar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31445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Su tasarruf kültürü oluşturmak</a:t>
            </a:r>
          </a:p>
          <a:p>
            <a:r>
              <a:rPr lang="tr-TR" dirty="0" smtClean="0"/>
              <a:t>Su havzalarını korumak</a:t>
            </a:r>
          </a:p>
          <a:p>
            <a:r>
              <a:rPr lang="tr-TR" dirty="0" smtClean="0"/>
              <a:t>Su kaçaklarını önlemek</a:t>
            </a:r>
          </a:p>
          <a:p>
            <a:r>
              <a:rPr lang="tr-TR" dirty="0" smtClean="0"/>
              <a:t>Tarımsal sulamayı azaltmak</a:t>
            </a:r>
          </a:p>
          <a:p>
            <a:r>
              <a:rPr lang="tr-TR" dirty="0" smtClean="0"/>
              <a:t>Yağmur suyu hasadı</a:t>
            </a:r>
          </a:p>
          <a:p>
            <a:r>
              <a:rPr lang="tr-TR" dirty="0" smtClean="0"/>
              <a:t>Atık su kullanımını yaygınlaştırmak</a:t>
            </a:r>
          </a:p>
          <a:p>
            <a:r>
              <a:rPr lang="tr-TR" dirty="0" smtClean="0"/>
              <a:t>Su kirliliğini önlemek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45" y="1417638"/>
            <a:ext cx="3878572" cy="240714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4007344"/>
            <a:ext cx="5733029" cy="230138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007344"/>
            <a:ext cx="2953274" cy="2119647"/>
          </a:xfrm>
          <a:prstGeom prst="rect">
            <a:avLst/>
          </a:prstGeom>
        </p:spPr>
      </p:pic>
      <p:pic>
        <p:nvPicPr>
          <p:cNvPr id="9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13" y="971550"/>
            <a:ext cx="7167074" cy="548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Kuraklık</a:t>
            </a:r>
          </a:p>
        </p:txBody>
      </p:sp>
      <p:pic>
        <p:nvPicPr>
          <p:cNvPr id="4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7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Resim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16" y="1889933"/>
            <a:ext cx="4983471" cy="4366138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269694"/>
            <a:ext cx="7886700" cy="10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Su Kıtlığı ve Kuraklıklar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132704" y="5510734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Tarımda tüketilen su miktarı azaltılmalı</a:t>
            </a:r>
          </a:p>
        </p:txBody>
      </p:sp>
      <p:sp>
        <p:nvSpPr>
          <p:cNvPr id="10" name="Oval 9"/>
          <p:cNvSpPr/>
          <p:nvPr/>
        </p:nvSpPr>
        <p:spPr>
          <a:xfrm>
            <a:off x="3253946" y="3674076"/>
            <a:ext cx="1549485" cy="12325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Ok Bağlayıcısı 11"/>
          <p:cNvCxnSpPr/>
          <p:nvPr/>
        </p:nvCxnSpPr>
        <p:spPr>
          <a:xfrm flipH="1">
            <a:off x="2526187" y="4713646"/>
            <a:ext cx="946063" cy="8650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917990" y="4514336"/>
            <a:ext cx="848497" cy="873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6175804" y="5494639"/>
            <a:ext cx="2339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Başta termik santraller olmak üzere sanayideki su tüketimi azaltılmalı</a:t>
            </a:r>
          </a:p>
        </p:txBody>
      </p:sp>
      <p:cxnSp>
        <p:nvCxnSpPr>
          <p:cNvPr id="15" name="Düz Ok Bağlayıcısı 14"/>
          <p:cNvCxnSpPr>
            <a:endCxn id="14" idx="1"/>
          </p:cNvCxnSpPr>
          <p:nvPr/>
        </p:nvCxnSpPr>
        <p:spPr>
          <a:xfrm>
            <a:off x="5559256" y="5311907"/>
            <a:ext cx="616549" cy="6443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H="1" flipV="1">
            <a:off x="2331955" y="3089189"/>
            <a:ext cx="888656" cy="470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220610" y="2733398"/>
            <a:ext cx="832408" cy="873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Metin kutusu 19"/>
          <p:cNvSpPr txBox="1"/>
          <p:nvPr/>
        </p:nvSpPr>
        <p:spPr>
          <a:xfrm>
            <a:off x="290773" y="2252055"/>
            <a:ext cx="2339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Yüzeysel akışın fazla olduğu havzalarda ağaçlandırma, mera ıslahı, teraslama gibi çalışmalar yapılmalı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5338117" y="1894620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Arazi kullanım planlaması yapılmalı</a:t>
            </a:r>
          </a:p>
        </p:txBody>
      </p:sp>
      <p:sp>
        <p:nvSpPr>
          <p:cNvPr id="22" name="Oval 21"/>
          <p:cNvSpPr/>
          <p:nvPr/>
        </p:nvSpPr>
        <p:spPr>
          <a:xfrm>
            <a:off x="4572000" y="2947583"/>
            <a:ext cx="1129350" cy="9163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Metin kutusu 23"/>
          <p:cNvSpPr txBox="1"/>
          <p:nvPr/>
        </p:nvSpPr>
        <p:spPr>
          <a:xfrm>
            <a:off x="5833551" y="2558147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Kentlerin aşırı büyümesi engellenmeli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6496816" y="3151149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Su havzalarının kirlenmesi önlenmeli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6755287" y="3749837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Kayıp kaçaklar azaltılmalı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6766096" y="4390482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Su tasarrufu kültürü oluşturulmalı</a:t>
            </a:r>
          </a:p>
        </p:txBody>
      </p:sp>
      <p:cxnSp>
        <p:nvCxnSpPr>
          <p:cNvPr id="29" name="Düz Ok Bağlayıcısı 28"/>
          <p:cNvCxnSpPr/>
          <p:nvPr/>
        </p:nvCxnSpPr>
        <p:spPr>
          <a:xfrm flipV="1">
            <a:off x="5136676" y="2217786"/>
            <a:ext cx="220232" cy="7297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>
            <a:off x="5454673" y="3811352"/>
            <a:ext cx="1403647" cy="9580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Düz Ok Bağlayıcısı 33"/>
          <p:cNvCxnSpPr/>
          <p:nvPr/>
        </p:nvCxnSpPr>
        <p:spPr>
          <a:xfrm flipV="1">
            <a:off x="5701228" y="3442657"/>
            <a:ext cx="898043" cy="13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/>
          <p:nvPr/>
        </p:nvCxnSpPr>
        <p:spPr>
          <a:xfrm flipV="1">
            <a:off x="5609059" y="2845075"/>
            <a:ext cx="329519" cy="2934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Ok Bağlayıcısı 38"/>
          <p:cNvCxnSpPr/>
          <p:nvPr/>
        </p:nvCxnSpPr>
        <p:spPr>
          <a:xfrm>
            <a:off x="5670997" y="3609489"/>
            <a:ext cx="1063785" cy="46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127207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cxnSp>
        <p:nvCxnSpPr>
          <p:cNvPr id="30" name="Düz Ok Bağlayıcısı 29"/>
          <p:cNvCxnSpPr/>
          <p:nvPr/>
        </p:nvCxnSpPr>
        <p:spPr>
          <a:xfrm flipV="1">
            <a:off x="4887758" y="1690688"/>
            <a:ext cx="12726" cy="1336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etin kutusu 31"/>
          <p:cNvSpPr txBox="1"/>
          <p:nvPr/>
        </p:nvSpPr>
        <p:spPr>
          <a:xfrm>
            <a:off x="4389483" y="1194536"/>
            <a:ext cx="23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Topraklar betonlaştırılmamalı</a:t>
            </a:r>
            <a:endParaRPr lang="tr-TR" dirty="0"/>
          </a:p>
        </p:txBody>
      </p:sp>
      <p:cxnSp>
        <p:nvCxnSpPr>
          <p:cNvPr id="33" name="Düz Ok Bağlayıcısı 32"/>
          <p:cNvCxnSpPr/>
          <p:nvPr/>
        </p:nvCxnSpPr>
        <p:spPr>
          <a:xfrm flipH="1" flipV="1">
            <a:off x="3627210" y="1744267"/>
            <a:ext cx="1089714" cy="13612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etin kutusu 35"/>
          <p:cNvSpPr txBox="1"/>
          <p:nvPr/>
        </p:nvSpPr>
        <p:spPr>
          <a:xfrm>
            <a:off x="2832859" y="1237169"/>
            <a:ext cx="185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Çim alanlar azaltılmalı</a:t>
            </a:r>
            <a:endParaRPr lang="tr-TR" dirty="0"/>
          </a:p>
        </p:txBody>
      </p:sp>
      <p:cxnSp>
        <p:nvCxnSpPr>
          <p:cNvPr id="37" name="Düz Ok Bağlayıcısı 36"/>
          <p:cNvCxnSpPr>
            <a:stCxn id="38" idx="4"/>
          </p:cNvCxnSpPr>
          <p:nvPr/>
        </p:nvCxnSpPr>
        <p:spPr>
          <a:xfrm>
            <a:off x="3667063" y="5510734"/>
            <a:ext cx="91149" cy="623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3281108" y="5083094"/>
            <a:ext cx="771910" cy="427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3103336" y="6133982"/>
            <a:ext cx="185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Yeraltı suları korunmalı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1198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5796"/>
            <a:ext cx="7886700" cy="5707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Sel/taşkınlar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8419" y="1666625"/>
            <a:ext cx="5257800" cy="4351734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Toprak yüzeyle betonlaştırılmamalı</a:t>
            </a:r>
          </a:p>
          <a:p>
            <a:r>
              <a:rPr lang="tr-TR" dirty="0" smtClean="0"/>
              <a:t>Dere yatakları beton kanala alınmamalı</a:t>
            </a:r>
          </a:p>
          <a:p>
            <a:r>
              <a:rPr lang="tr-TR" dirty="0" smtClean="0"/>
              <a:t>Dere yatakları daraltılmamalı</a:t>
            </a:r>
          </a:p>
          <a:p>
            <a:r>
              <a:rPr lang="tr-TR" dirty="0" smtClean="0"/>
              <a:t>Hem zemin köprüler kaldırılmalı</a:t>
            </a:r>
          </a:p>
          <a:p>
            <a:r>
              <a:rPr lang="tr-TR" dirty="0" smtClean="0"/>
              <a:t>Menfezler, kanalizasyon ve yağmur suyu giderleri geçmişin değil geleceğin iklimi dikkate alınarak yapılmalı</a:t>
            </a:r>
          </a:p>
        </p:txBody>
      </p:sp>
      <p:pic>
        <p:nvPicPr>
          <p:cNvPr id="4" name="Picture 2" descr="dere yataÄÄ± Ä±slahÄ±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403505" cy="1261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2767981"/>
            <a:ext cx="1963395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7363269" y="1399277"/>
            <a:ext cx="858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200" dirty="0">
                <a:solidFill>
                  <a:srgbClr val="FF0000"/>
                </a:solidFill>
              </a:rPr>
              <a:t>?</a:t>
            </a:r>
            <a:endParaRPr lang="tr-TR" sz="7200" dirty="0">
              <a:solidFill>
                <a:srgbClr val="FF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157" y="4575447"/>
            <a:ext cx="2220843" cy="2282554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10" name="Picture 9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44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5796"/>
            <a:ext cx="7886700" cy="5707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Sel/taşkınlar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2900" y="1314450"/>
            <a:ext cx="7886700" cy="4351734"/>
          </a:xfrm>
        </p:spPr>
        <p:txBody>
          <a:bodyPr>
            <a:normAutofit/>
          </a:bodyPr>
          <a:lstStyle/>
          <a:p>
            <a:r>
              <a:rPr lang="tr-TR" dirty="0" smtClean="0"/>
              <a:t>Riskli binalar belirlenmeli ve boşaltılmalı</a:t>
            </a:r>
          </a:p>
          <a:p>
            <a:r>
              <a:rPr lang="tr-TR" dirty="0" smtClean="0"/>
              <a:t>Sel riski olan alanlar imara açılmamalı</a:t>
            </a:r>
          </a:p>
          <a:p>
            <a:r>
              <a:rPr lang="tr-TR" dirty="0" smtClean="0"/>
              <a:t>Bilinçlendirme çalışmaları yapılmalı</a:t>
            </a:r>
          </a:p>
          <a:p>
            <a:r>
              <a:rPr lang="tr-TR" dirty="0" smtClean="0"/>
              <a:t>Tahliye planları yapılmalı</a:t>
            </a:r>
          </a:p>
          <a:p>
            <a:r>
              <a:rPr lang="tr-TR" dirty="0" smtClean="0"/>
              <a:t>Erken uyarı sistemleri kurulmalı (vatandaş uyarı geldiğinde ne yapacağını bilmiyorsa, çok verimli değil)</a:t>
            </a:r>
            <a:endParaRPr lang="tr-TR" dirty="0"/>
          </a:p>
        </p:txBody>
      </p:sp>
      <p:pic>
        <p:nvPicPr>
          <p:cNvPr id="2050" name="Picture 2" descr="Res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600450"/>
            <a:ext cx="2228850" cy="30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3600450"/>
            <a:ext cx="2474378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12" name="Picture 9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241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Unvan 1"/>
          <p:cNvSpPr>
            <a:spLocks noGrp="1"/>
          </p:cNvSpPr>
          <p:nvPr>
            <p:ph type="title"/>
          </p:nvPr>
        </p:nvSpPr>
        <p:spPr>
          <a:xfrm>
            <a:off x="628650" y="742738"/>
            <a:ext cx="7886700" cy="5707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Sel/taşkınlar</a:t>
            </a:r>
            <a:endParaRPr lang="en-US" altLang="tr-TR" sz="3600" b="1" dirty="0">
              <a:solidFill>
                <a:srgbClr val="0E9D8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1" name="İçerik Yer Tutucusu 2"/>
          <p:cNvSpPr>
            <a:spLocks noGrp="1"/>
          </p:cNvSpPr>
          <p:nvPr>
            <p:ph idx="1"/>
          </p:nvPr>
        </p:nvSpPr>
        <p:spPr>
          <a:xfrm>
            <a:off x="457201" y="1600201"/>
            <a:ext cx="5122863" cy="4525963"/>
          </a:xfrm>
        </p:spPr>
        <p:txBody>
          <a:bodyPr/>
          <a:lstStyle/>
          <a:p>
            <a:r>
              <a:rPr lang="tr-TR" altLang="tr-TR" dirty="0" smtClean="0"/>
              <a:t>Yeni konseptler</a:t>
            </a:r>
          </a:p>
          <a:p>
            <a:pPr lvl="1"/>
            <a:r>
              <a:rPr lang="tr-TR" altLang="tr-TR" dirty="0" smtClean="0"/>
              <a:t>Çatı bahçeleri</a:t>
            </a:r>
          </a:p>
          <a:p>
            <a:pPr lvl="1"/>
            <a:r>
              <a:rPr lang="tr-TR" altLang="tr-TR" dirty="0" smtClean="0"/>
              <a:t>Sünger kent vb.</a:t>
            </a:r>
          </a:p>
          <a:p>
            <a:pPr lvl="1"/>
            <a:r>
              <a:rPr lang="tr-TR" altLang="tr-TR" dirty="0" smtClean="0"/>
              <a:t>Yeşil Altyapı</a:t>
            </a:r>
            <a:endParaRPr lang="en-US" altLang="tr-TR" dirty="0" smtClean="0"/>
          </a:p>
        </p:txBody>
      </p:sp>
      <p:pic>
        <p:nvPicPr>
          <p:cNvPr id="48132" name="Picture 2" descr="sponge city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41" y="1840783"/>
            <a:ext cx="4605337" cy="337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Dikdörtgen 4"/>
          <p:cNvSpPr>
            <a:spLocks noChangeArrowheads="1"/>
          </p:cNvSpPr>
          <p:nvPr/>
        </p:nvSpPr>
        <p:spPr bwMode="auto">
          <a:xfrm>
            <a:off x="4081463" y="5364313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tr-TR" sz="1200" dirty="0"/>
              <a:t>https://www.dsd.gov.hk/Documents/SustainabilityReports/1617/en/sponge_city.html</a:t>
            </a:r>
          </a:p>
        </p:txBody>
      </p:sp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58576"/>
            <a:ext cx="7886700" cy="10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Sıcak hava dalgaları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5750" y="1600200"/>
            <a:ext cx="4000500" cy="2538724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Belediyeler</a:t>
            </a:r>
            <a:r>
              <a:rPr lang="en-US" sz="2000" dirty="0" smtClean="0"/>
              <a:t> </a:t>
            </a:r>
            <a:r>
              <a:rPr lang="en-US" sz="2000" dirty="0" err="1" smtClean="0"/>
              <a:t>acil</a:t>
            </a:r>
            <a:r>
              <a:rPr lang="en-US" sz="2000" dirty="0" smtClean="0"/>
              <a:t> </a:t>
            </a:r>
            <a:r>
              <a:rPr lang="en-US" sz="2000" dirty="0" err="1" smtClean="0"/>
              <a:t>yardım</a:t>
            </a:r>
            <a:r>
              <a:rPr lang="en-US" sz="2000" dirty="0" smtClean="0"/>
              <a:t> </a:t>
            </a:r>
            <a:r>
              <a:rPr lang="en-US" sz="2000" dirty="0" err="1" smtClean="0"/>
              <a:t>hattı</a:t>
            </a:r>
            <a:r>
              <a:rPr lang="en-US" sz="2000" dirty="0" smtClean="0"/>
              <a:t> </a:t>
            </a:r>
            <a:r>
              <a:rPr lang="en-US" sz="2000" dirty="0" err="1" smtClean="0"/>
              <a:t>oluşturmalı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r>
              <a:rPr lang="en-US" sz="2000" dirty="0" err="1" smtClean="0"/>
              <a:t>Soğutulmuş</a:t>
            </a:r>
            <a:r>
              <a:rPr lang="en-US" sz="2000" dirty="0" smtClean="0"/>
              <a:t> </a:t>
            </a:r>
            <a:r>
              <a:rPr lang="en-US" sz="2000" dirty="0" err="1" smtClean="0"/>
              <a:t>alanlar</a:t>
            </a:r>
            <a:r>
              <a:rPr lang="en-US" sz="2000" dirty="0" smtClean="0"/>
              <a:t> (</a:t>
            </a:r>
            <a:r>
              <a:rPr lang="en-US" sz="2000" dirty="0" err="1" smtClean="0"/>
              <a:t>spor</a:t>
            </a:r>
            <a:r>
              <a:rPr lang="en-US" sz="2000" dirty="0" smtClean="0"/>
              <a:t> </a:t>
            </a:r>
            <a:r>
              <a:rPr lang="en-US" sz="2000" dirty="0" err="1" smtClean="0"/>
              <a:t>salonları</a:t>
            </a:r>
            <a:r>
              <a:rPr lang="en-US" sz="2000" dirty="0" smtClean="0"/>
              <a:t> vb.) </a:t>
            </a:r>
            <a:r>
              <a:rPr lang="tr-TR" sz="2000" dirty="0" smtClean="0"/>
              <a:t>b</a:t>
            </a:r>
            <a:r>
              <a:rPr lang="en-US" sz="2000" dirty="0" err="1" smtClean="0"/>
              <a:t>elirlenmeli</a:t>
            </a:r>
            <a:endParaRPr lang="tr-TR" sz="2000" dirty="0" smtClean="0"/>
          </a:p>
          <a:p>
            <a:r>
              <a:rPr lang="en-US" sz="2000" dirty="0" err="1" smtClean="0"/>
              <a:t>Klimasız</a:t>
            </a:r>
            <a:r>
              <a:rPr lang="en-US" sz="2000" dirty="0" smtClean="0"/>
              <a:t> </a:t>
            </a:r>
            <a:r>
              <a:rPr lang="en-US" sz="2000" dirty="0" err="1" smtClean="0"/>
              <a:t>toplu</a:t>
            </a:r>
            <a:r>
              <a:rPr lang="en-US" sz="2000" dirty="0" smtClean="0"/>
              <a:t> </a:t>
            </a:r>
            <a:r>
              <a:rPr lang="en-US" sz="2000" dirty="0" err="1" smtClean="0"/>
              <a:t>taşıma</a:t>
            </a:r>
            <a:r>
              <a:rPr lang="en-US" sz="2000" dirty="0" smtClean="0"/>
              <a:t> </a:t>
            </a:r>
            <a:r>
              <a:rPr lang="en-US" sz="2000" dirty="0" err="1" smtClean="0"/>
              <a:t>araçları</a:t>
            </a:r>
            <a:r>
              <a:rPr lang="en-US" sz="2000" dirty="0" smtClean="0"/>
              <a:t> </a:t>
            </a:r>
            <a:r>
              <a:rPr lang="en-US" sz="2000" dirty="0" err="1" smtClean="0"/>
              <a:t>trafiğe</a:t>
            </a:r>
            <a:r>
              <a:rPr lang="en-US" sz="2000" dirty="0" smtClean="0"/>
              <a:t> </a:t>
            </a:r>
            <a:r>
              <a:rPr lang="en-US" sz="2000" dirty="0" err="1" smtClean="0"/>
              <a:t>çıkmamalı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r>
              <a:rPr lang="en-US" sz="2000" dirty="0" err="1" smtClean="0"/>
              <a:t>Mesai</a:t>
            </a:r>
            <a:r>
              <a:rPr lang="en-US" sz="2000" dirty="0" smtClean="0"/>
              <a:t> </a:t>
            </a:r>
            <a:r>
              <a:rPr lang="en-US" sz="2000" dirty="0" err="1" smtClean="0"/>
              <a:t>saatleri</a:t>
            </a:r>
            <a:r>
              <a:rPr lang="en-US" sz="2000" dirty="0" smtClean="0"/>
              <a:t> </a:t>
            </a:r>
            <a:r>
              <a:rPr lang="en-US" sz="2000" dirty="0" err="1" smtClean="0"/>
              <a:t>değiştirilmeli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r>
              <a:rPr lang="en-US" sz="2000" dirty="0" err="1" smtClean="0"/>
              <a:t>Elektrik</a:t>
            </a:r>
            <a:r>
              <a:rPr lang="en-US" sz="2000" dirty="0" smtClean="0"/>
              <a:t> </a:t>
            </a:r>
            <a:r>
              <a:rPr lang="en-US" sz="2000" dirty="0" err="1" smtClean="0"/>
              <a:t>arızalarına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kısa</a:t>
            </a:r>
            <a:r>
              <a:rPr lang="en-US" sz="2000" dirty="0" smtClean="0"/>
              <a:t> </a:t>
            </a:r>
            <a:r>
              <a:rPr lang="en-US" sz="2000" dirty="0" err="1" smtClean="0"/>
              <a:t>sürede</a:t>
            </a:r>
            <a:r>
              <a:rPr lang="en-US" sz="2000" dirty="0" smtClean="0"/>
              <a:t> </a:t>
            </a:r>
            <a:r>
              <a:rPr lang="en-US" sz="2000" dirty="0" err="1" smtClean="0"/>
              <a:t>müdahale</a:t>
            </a:r>
            <a:r>
              <a:rPr lang="en-US" sz="2000" dirty="0" smtClean="0"/>
              <a:t> </a:t>
            </a:r>
            <a:r>
              <a:rPr lang="en-US" sz="2000" dirty="0" err="1" smtClean="0"/>
              <a:t>edebilmeli</a:t>
            </a:r>
            <a:endParaRPr lang="tr-TR" sz="2000" dirty="0" smtClean="0"/>
          </a:p>
          <a:p>
            <a:r>
              <a:rPr lang="en-US" sz="2000" dirty="0" err="1" smtClean="0"/>
              <a:t>Kırılgan</a:t>
            </a:r>
            <a:r>
              <a:rPr lang="en-US" sz="2000" dirty="0" smtClean="0"/>
              <a:t> </a:t>
            </a:r>
            <a:r>
              <a:rPr lang="en-US" sz="2000" dirty="0" err="1" smtClean="0"/>
              <a:t>gruplar</a:t>
            </a:r>
            <a:r>
              <a:rPr lang="en-US" sz="2000" dirty="0" smtClean="0"/>
              <a:t> (</a:t>
            </a:r>
            <a:r>
              <a:rPr lang="en-US" sz="2000" dirty="0" err="1" smtClean="0"/>
              <a:t>yaşlılar</a:t>
            </a:r>
            <a:r>
              <a:rPr lang="en-US" sz="2000" dirty="0" smtClean="0"/>
              <a:t>, </a:t>
            </a:r>
            <a:r>
              <a:rPr lang="en-US" sz="2000" dirty="0" err="1" smtClean="0"/>
              <a:t>çocuklar</a:t>
            </a:r>
            <a:r>
              <a:rPr lang="en-US" sz="2000" dirty="0" smtClean="0"/>
              <a:t>, </a:t>
            </a:r>
            <a:r>
              <a:rPr lang="en-US" sz="2000" dirty="0" err="1" smtClean="0"/>
              <a:t>solunum</a:t>
            </a:r>
            <a:r>
              <a:rPr lang="en-US" sz="2000" dirty="0" smtClean="0"/>
              <a:t>/</a:t>
            </a:r>
            <a:r>
              <a:rPr lang="en-US" sz="2000" dirty="0" err="1" smtClean="0"/>
              <a:t>kalp</a:t>
            </a:r>
            <a:r>
              <a:rPr lang="en-US" sz="2000" dirty="0" smtClean="0"/>
              <a:t> </a:t>
            </a:r>
            <a:r>
              <a:rPr lang="en-US" sz="2000" dirty="0" err="1" smtClean="0"/>
              <a:t>hastaları</a:t>
            </a:r>
            <a:r>
              <a:rPr lang="en-US" sz="2000" dirty="0" smtClean="0"/>
              <a:t>, </a:t>
            </a:r>
            <a:r>
              <a:rPr lang="en-US" sz="2000" dirty="0" err="1" smtClean="0"/>
              <a:t>evsizler</a:t>
            </a:r>
            <a:r>
              <a:rPr lang="en-US" sz="2000" dirty="0" smtClean="0"/>
              <a:t> </a:t>
            </a:r>
            <a:r>
              <a:rPr lang="en-US" sz="2000" dirty="0" err="1" smtClean="0"/>
              <a:t>vb</a:t>
            </a:r>
            <a:r>
              <a:rPr lang="en-US" sz="2000" dirty="0" smtClean="0"/>
              <a:t>) </a:t>
            </a:r>
            <a:r>
              <a:rPr lang="en-US" sz="2000" dirty="0" err="1" smtClean="0"/>
              <a:t>ya</a:t>
            </a:r>
            <a:r>
              <a:rPr lang="en-US" sz="2000" dirty="0" smtClean="0"/>
              <a:t> </a:t>
            </a:r>
            <a:r>
              <a:rPr lang="en-US" sz="2000" dirty="0" err="1" smtClean="0"/>
              <a:t>evlerinde</a:t>
            </a:r>
            <a:r>
              <a:rPr lang="en-US" sz="2000" dirty="0" smtClean="0"/>
              <a:t> </a:t>
            </a:r>
            <a:r>
              <a:rPr lang="en-US" sz="2000" dirty="0" err="1" smtClean="0"/>
              <a:t>önlem</a:t>
            </a:r>
            <a:r>
              <a:rPr lang="en-US" sz="2000" dirty="0" smtClean="0"/>
              <a:t> </a:t>
            </a:r>
            <a:r>
              <a:rPr lang="en-US" sz="2000" dirty="0" err="1" smtClean="0"/>
              <a:t>alınmalı</a:t>
            </a:r>
            <a:r>
              <a:rPr lang="en-US" sz="2000" dirty="0" smtClean="0"/>
              <a:t> </a:t>
            </a:r>
            <a:r>
              <a:rPr lang="en-US" sz="2000" dirty="0" err="1" smtClean="0"/>
              <a:t>ya</a:t>
            </a:r>
            <a:r>
              <a:rPr lang="en-US" sz="2000" dirty="0" smtClean="0"/>
              <a:t> da </a:t>
            </a:r>
            <a:r>
              <a:rPr lang="en-US" sz="2000" dirty="0" err="1" smtClean="0"/>
              <a:t>soğutulmuş</a:t>
            </a:r>
            <a:r>
              <a:rPr lang="en-US" sz="2000" dirty="0" smtClean="0"/>
              <a:t> </a:t>
            </a:r>
            <a:r>
              <a:rPr lang="en-US" sz="2000" dirty="0" err="1" smtClean="0"/>
              <a:t>alanlara</a:t>
            </a:r>
            <a:r>
              <a:rPr lang="en-US" sz="2000" dirty="0" smtClean="0"/>
              <a:t> </a:t>
            </a:r>
            <a:r>
              <a:rPr lang="en-US" sz="2000" dirty="0" err="1" smtClean="0"/>
              <a:t>yönlendirilmeli</a:t>
            </a:r>
            <a:endParaRPr lang="tr-TR" sz="2000" dirty="0" smtClean="0"/>
          </a:p>
          <a:p>
            <a:r>
              <a:rPr lang="en-US" sz="2000" dirty="0" err="1" smtClean="0"/>
              <a:t>Boğulmalara</a:t>
            </a:r>
            <a:r>
              <a:rPr lang="en-US" sz="2000" dirty="0" smtClean="0"/>
              <a:t> </a:t>
            </a:r>
            <a:r>
              <a:rPr lang="en-US" sz="2000" dirty="0" err="1" smtClean="0"/>
              <a:t>karşı</a:t>
            </a:r>
            <a:r>
              <a:rPr lang="en-US" sz="2000" dirty="0" smtClean="0"/>
              <a:t> </a:t>
            </a:r>
            <a:r>
              <a:rPr lang="en-US" sz="2000" dirty="0" err="1" smtClean="0"/>
              <a:t>önlem</a:t>
            </a:r>
            <a:r>
              <a:rPr lang="en-US" sz="2000" dirty="0" smtClean="0"/>
              <a:t> </a:t>
            </a:r>
            <a:r>
              <a:rPr lang="en-US" sz="2000" dirty="0" err="1" smtClean="0"/>
              <a:t>alınmalı</a:t>
            </a:r>
            <a:r>
              <a:rPr lang="en-US" sz="2000" dirty="0" smtClean="0"/>
              <a:t> </a:t>
            </a:r>
            <a:endParaRPr lang="tr-TR" sz="2000" dirty="0" smtClean="0"/>
          </a:p>
        </p:txBody>
      </p:sp>
      <p:pic>
        <p:nvPicPr>
          <p:cNvPr id="3074" name="Picture 2" descr="The cooling, cleansing power of canopies – urban tree planting takes root |  Rapid Transition Alli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8850"/>
            <a:ext cx="3905863" cy="26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5683"/>
            <a:ext cx="720000" cy="717711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888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3439"/>
            <a:ext cx="7886700" cy="10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Sıcak hava dalgaları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229"/>
            <a:ext cx="4914900" cy="4351734"/>
          </a:xfrm>
        </p:spPr>
        <p:txBody>
          <a:bodyPr/>
          <a:lstStyle/>
          <a:p>
            <a:r>
              <a:rPr lang="en-US" dirty="0" err="1" smtClean="0"/>
              <a:t>Kreşler</a:t>
            </a:r>
            <a:r>
              <a:rPr lang="en-US" dirty="0" smtClean="0"/>
              <a:t>, </a:t>
            </a:r>
            <a:r>
              <a:rPr lang="en-US" dirty="0" err="1" smtClean="0"/>
              <a:t>huzurevleri</a:t>
            </a:r>
            <a:r>
              <a:rPr lang="en-US" dirty="0" smtClean="0"/>
              <a:t>, </a:t>
            </a:r>
            <a:r>
              <a:rPr lang="en-US" dirty="0" err="1" smtClean="0"/>
              <a:t>hastaneler</a:t>
            </a:r>
            <a:r>
              <a:rPr lang="en-US" dirty="0" smtClean="0"/>
              <a:t> </a:t>
            </a:r>
            <a:r>
              <a:rPr lang="en-US" dirty="0" err="1" smtClean="0"/>
              <a:t>vb</a:t>
            </a:r>
            <a:r>
              <a:rPr lang="en-US" dirty="0" smtClean="0"/>
              <a:t> </a:t>
            </a:r>
            <a:r>
              <a:rPr lang="en-US" dirty="0" err="1" smtClean="0"/>
              <a:t>alanlar</a:t>
            </a:r>
            <a:r>
              <a:rPr lang="en-US" dirty="0" smtClean="0"/>
              <a:t> </a:t>
            </a:r>
            <a:r>
              <a:rPr lang="en-US" dirty="0" err="1" smtClean="0"/>
              <a:t>öz</a:t>
            </a:r>
            <a:r>
              <a:rPr lang="en-US" dirty="0" smtClean="0"/>
              <a:t> </a:t>
            </a:r>
            <a:r>
              <a:rPr lang="en-US" dirty="0" err="1" smtClean="0"/>
              <a:t>değerlendirmesini</a:t>
            </a:r>
            <a:r>
              <a:rPr lang="en-US" dirty="0" smtClean="0"/>
              <a:t> </a:t>
            </a:r>
            <a:r>
              <a:rPr lang="en-US" dirty="0" err="1" smtClean="0"/>
              <a:t>yapmalı</a:t>
            </a:r>
            <a:r>
              <a:rPr lang="en-US" dirty="0" smtClean="0"/>
              <a:t>, </a:t>
            </a:r>
            <a:endParaRPr lang="tr-TR" dirty="0" smtClean="0"/>
          </a:p>
          <a:p>
            <a:r>
              <a:rPr lang="en-US" dirty="0" err="1" smtClean="0"/>
              <a:t>Personel</a:t>
            </a:r>
            <a:r>
              <a:rPr lang="en-US" dirty="0" smtClean="0"/>
              <a:t> </a:t>
            </a:r>
            <a:r>
              <a:rPr lang="en-US" dirty="0" err="1" smtClean="0"/>
              <a:t>sıcak</a:t>
            </a:r>
            <a:r>
              <a:rPr lang="en-US" dirty="0" smtClean="0"/>
              <a:t> </a:t>
            </a:r>
            <a:r>
              <a:rPr lang="en-US" dirty="0" err="1" smtClean="0"/>
              <a:t>hava</a:t>
            </a:r>
            <a:r>
              <a:rPr lang="en-US" dirty="0" smtClean="0"/>
              <a:t> </a:t>
            </a:r>
            <a:r>
              <a:rPr lang="en-US" dirty="0" err="1" smtClean="0"/>
              <a:t>dalgalarına</a:t>
            </a:r>
            <a:r>
              <a:rPr lang="en-US" dirty="0" smtClean="0"/>
              <a:t> </a:t>
            </a:r>
            <a:r>
              <a:rPr lang="en-US" dirty="0" err="1" smtClean="0"/>
              <a:t>karşı</a:t>
            </a:r>
            <a:r>
              <a:rPr lang="en-US" dirty="0" smtClean="0"/>
              <a:t> </a:t>
            </a:r>
            <a:r>
              <a:rPr lang="en-US" dirty="0" err="1" smtClean="0"/>
              <a:t>eğitilmeli</a:t>
            </a:r>
            <a:r>
              <a:rPr lang="en-US" dirty="0" smtClean="0"/>
              <a:t>, </a:t>
            </a:r>
            <a:endParaRPr lang="tr-TR" dirty="0" smtClean="0"/>
          </a:p>
          <a:p>
            <a:r>
              <a:rPr lang="en-US" dirty="0" err="1" smtClean="0"/>
              <a:t>Öğlen</a:t>
            </a:r>
            <a:r>
              <a:rPr lang="en-US" dirty="0" smtClean="0"/>
              <a:t> </a:t>
            </a:r>
            <a:r>
              <a:rPr lang="en-US" dirty="0" err="1" smtClean="0"/>
              <a:t>saatlerinde</a:t>
            </a:r>
            <a:r>
              <a:rPr lang="en-US" dirty="0" smtClean="0"/>
              <a:t> </a:t>
            </a:r>
            <a:r>
              <a:rPr lang="en-US" dirty="0" err="1" smtClean="0"/>
              <a:t>canlı</a:t>
            </a:r>
            <a:r>
              <a:rPr lang="en-US" dirty="0" smtClean="0"/>
              <a:t> </a:t>
            </a:r>
            <a:r>
              <a:rPr lang="en-US" dirty="0" err="1" smtClean="0"/>
              <a:t>hayvan</a:t>
            </a:r>
            <a:r>
              <a:rPr lang="en-US" dirty="0" smtClean="0"/>
              <a:t> </a:t>
            </a:r>
            <a:r>
              <a:rPr lang="en-US" dirty="0" err="1" smtClean="0"/>
              <a:t>nakliyesi</a:t>
            </a:r>
            <a:r>
              <a:rPr lang="en-US" dirty="0" smtClean="0"/>
              <a:t> </a:t>
            </a:r>
            <a:r>
              <a:rPr lang="en-US" dirty="0" err="1" smtClean="0"/>
              <a:t>yasaklanmalı</a:t>
            </a:r>
            <a:endParaRPr lang="tr-TR" dirty="0" smtClean="0"/>
          </a:p>
          <a:p>
            <a:r>
              <a:rPr lang="en-US" dirty="0" err="1" smtClean="0"/>
              <a:t>Sokak</a:t>
            </a:r>
            <a:r>
              <a:rPr lang="en-US" dirty="0" smtClean="0"/>
              <a:t> </a:t>
            </a:r>
            <a:r>
              <a:rPr lang="en-US" dirty="0" err="1" smtClean="0"/>
              <a:t>hayvanları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sulaklar</a:t>
            </a:r>
            <a:r>
              <a:rPr lang="en-US" dirty="0" smtClean="0"/>
              <a:t> </a:t>
            </a:r>
            <a:r>
              <a:rPr lang="en-US" dirty="0" err="1" smtClean="0"/>
              <a:t>oluşturulmalı</a:t>
            </a:r>
            <a:endParaRPr lang="tr-TR" dirty="0" smtClean="0"/>
          </a:p>
        </p:txBody>
      </p:sp>
      <p:pic>
        <p:nvPicPr>
          <p:cNvPr id="4098" name="Picture 2" descr="Heat Wave Facts for Kids | Weather Facts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400300"/>
            <a:ext cx="3539610" cy="19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1401"/>
            <a:ext cx="720000" cy="717711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20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493439"/>
            <a:ext cx="7886700" cy="10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Sıcak hava dalgaları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4350" y="1771650"/>
            <a:ext cx="4914900" cy="4351734"/>
          </a:xfrm>
        </p:spPr>
        <p:txBody>
          <a:bodyPr/>
          <a:lstStyle/>
          <a:p>
            <a:r>
              <a:rPr lang="tr-TR" dirty="0" smtClean="0"/>
              <a:t>Kentte erişilebilir, soğutma etkisi yapacak ağaçlıklı alanlar oluşturulmalı</a:t>
            </a:r>
          </a:p>
          <a:p>
            <a:r>
              <a:rPr lang="tr-TR" dirty="0" smtClean="0"/>
              <a:t>Kent içinde su yolları ve yeşil koridorlar oluşturulmalı (Mavi ve yeşil altyapı)</a:t>
            </a:r>
          </a:p>
          <a:p>
            <a:r>
              <a:rPr lang="tr-TR" dirty="0" smtClean="0"/>
              <a:t>Kentteki ağaç örtüsü arttırılmalı</a:t>
            </a: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Picture 2" descr="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27" y="1972696"/>
            <a:ext cx="3279154" cy="2175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354932"/>
            <a:ext cx="3350170" cy="223838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826" y="4354931"/>
            <a:ext cx="2006825" cy="22383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0" y="121154"/>
            <a:ext cx="720000" cy="717711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52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OGM ve Belediyenin orman-kırsal yangınlar konusunda ortak çalışması</a:t>
            </a:r>
          </a:p>
          <a:p>
            <a:pPr lvl="1"/>
            <a:r>
              <a:rPr lang="tr-TR" dirty="0" smtClean="0"/>
              <a:t>İletişim, araç takip sistemi vb. eksikliklerin tamamlanması</a:t>
            </a:r>
          </a:p>
          <a:p>
            <a:pPr lvl="1"/>
            <a:r>
              <a:rPr lang="tr-TR" dirty="0"/>
              <a:t>Yangın sezonu öncesinde OGM ve İtfaiye ortak tatbikatlar yapması</a:t>
            </a:r>
          </a:p>
          <a:p>
            <a:pPr lvl="1"/>
            <a:endParaRPr lang="tr-TR" dirty="0"/>
          </a:p>
        </p:txBody>
      </p:sp>
      <p:sp>
        <p:nvSpPr>
          <p:cNvPr id="4" name="Unvan 1"/>
          <p:cNvSpPr txBox="1">
            <a:spLocks noGrp="1"/>
          </p:cNvSpPr>
          <p:nvPr>
            <p:ph type="title"/>
          </p:nvPr>
        </p:nvSpPr>
        <p:spPr>
          <a:xfrm>
            <a:off x="768425" y="217214"/>
            <a:ext cx="7886700" cy="10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36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Yapılabilecekler? Orman Yangını öncesinde </a:t>
            </a:r>
          </a:p>
        </p:txBody>
      </p:sp>
      <p:pic>
        <p:nvPicPr>
          <p:cNvPr id="5122" name="Picture 2" descr="Adalar'da nefes kesen orman yangını tatbikatı - Türkiye Gazet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11955"/>
            <a:ext cx="44577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1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Yapılabilecekler? Orman Yangını öncesinde 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229"/>
            <a:ext cx="4800600" cy="4351734"/>
          </a:xfrm>
        </p:spPr>
        <p:txBody>
          <a:bodyPr>
            <a:normAutofit fontScale="85000" lnSpcReduction="20000"/>
          </a:bodyPr>
          <a:lstStyle/>
          <a:p>
            <a:r>
              <a:rPr lang="tr-TR" dirty="0"/>
              <a:t>Yerleşim alanları ve tesislerle orman arasında ağaçsız </a:t>
            </a:r>
            <a:r>
              <a:rPr lang="tr-TR" dirty="0" err="1"/>
              <a:t>zonlar</a:t>
            </a:r>
            <a:r>
              <a:rPr lang="tr-TR" dirty="0"/>
              <a:t> oluşturulması</a:t>
            </a:r>
          </a:p>
          <a:p>
            <a:r>
              <a:rPr lang="tr-TR" dirty="0"/>
              <a:t>İmar izinlerinde orman yangını risklerinin değerlendirilmesi</a:t>
            </a:r>
          </a:p>
          <a:p>
            <a:r>
              <a:rPr lang="tr-TR" dirty="0"/>
              <a:t>Yasal mevzuat uygulanmalı ve denetimler sıklaştırılmalı</a:t>
            </a:r>
          </a:p>
          <a:p>
            <a:r>
              <a:rPr lang="tr-TR" dirty="0"/>
              <a:t>Risk altındaki binalarda yanına dayanıklı malzeme kullanılmasına yönelik düzenlemeler yapılması</a:t>
            </a:r>
          </a:p>
          <a:p>
            <a:r>
              <a:rPr lang="tr-TR" dirty="0"/>
              <a:t>Binalar ve bahçelerde risk azaltıcı önlemlerin alınması</a:t>
            </a:r>
          </a:p>
          <a:p>
            <a:pPr lvl="1"/>
            <a:r>
              <a:rPr lang="tr-TR" dirty="0"/>
              <a:t>Yanıcı-patlayıcı maddeler</a:t>
            </a:r>
          </a:p>
          <a:p>
            <a:pPr lvl="1"/>
            <a:r>
              <a:rPr lang="tr-TR" dirty="0"/>
              <a:t>Bitki örtüsü </a:t>
            </a:r>
          </a:p>
          <a:p>
            <a:endParaRPr lang="tr-TR" dirty="0"/>
          </a:p>
        </p:txBody>
      </p:sp>
      <p:pic>
        <p:nvPicPr>
          <p:cNvPr id="4" name="Picture 2" descr="Savunabilir Uzay Afiş.  Aşağıdaki bağlantıya bakın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825228"/>
            <a:ext cx="2899428" cy="37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50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714500"/>
            <a:ext cx="7428431" cy="3263504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Belediyelerin mahallelere su tankeri vb. araç gereç temini</a:t>
            </a:r>
          </a:p>
          <a:p>
            <a:r>
              <a:rPr lang="tr-TR" dirty="0" smtClean="0"/>
              <a:t>Gönüllü ekiplerin oluşturulması ve teçhizat sağlanması</a:t>
            </a:r>
          </a:p>
          <a:p>
            <a:r>
              <a:rPr lang="tr-TR" dirty="0" smtClean="0"/>
              <a:t>Hızlı hareketi sağlayan yangın acil müdahale araçlarının alınması</a:t>
            </a:r>
          </a:p>
          <a:p>
            <a:pPr marL="0" indent="0">
              <a:buNone/>
            </a:pPr>
            <a:r>
              <a:rPr lang="tr-TR" dirty="0" smtClean="0"/>
              <a:t>(Bu araçlar kritik zamanlarda köylerde görevlendirilebilir, İtfaiye araçları OGM ile koordinasyon halinde kritik noktalarda bekleyebilir)</a:t>
            </a:r>
          </a:p>
          <a:p>
            <a:r>
              <a:rPr lang="tr-TR" dirty="0" smtClean="0"/>
              <a:t>Orman yangınlarına müdahaleye uygun </a:t>
            </a:r>
            <a:r>
              <a:rPr lang="tr-TR" dirty="0" err="1" smtClean="0"/>
              <a:t>arazöz</a:t>
            </a:r>
            <a:r>
              <a:rPr lang="tr-TR" dirty="0" smtClean="0"/>
              <a:t> alınması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143000" y="359209"/>
            <a:ext cx="6686550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r>
              <a:rPr lang="tr-TR" sz="3300" dirty="0"/>
              <a:t>Orman Yangını </a:t>
            </a:r>
            <a:r>
              <a:rPr lang="tr-TR" sz="3300" dirty="0"/>
              <a:t>öncesinde </a:t>
            </a:r>
          </a:p>
        </p:txBody>
      </p:sp>
      <p:pic>
        <p:nvPicPr>
          <p:cNvPr id="6146" name="Picture 2" descr="ORMAN İŞÇİLERİNİN ZORLU MESAİSİ - Son Dakika Haberle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316066"/>
            <a:ext cx="3129507" cy="20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NKARA BÜYÜKŞEHİR BELEDİYESİ YANGIN SÖNDÜRME TANKERİ DAĞITIMINI SÜRDÜRÜY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483" y="4316066"/>
            <a:ext cx="3275598" cy="2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0" y="291704"/>
            <a:ext cx="720000" cy="717711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2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71550"/>
            <a:ext cx="6865335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Kuraklık</a:t>
            </a:r>
          </a:p>
        </p:txBody>
      </p:sp>
      <p:pic>
        <p:nvPicPr>
          <p:cNvPr id="4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9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61687" y="1914525"/>
            <a:ext cx="4400550" cy="326350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Ormanla iç içe tesislerin kontrolü ve yangın önlemlerinin alınmasının sağlanması</a:t>
            </a:r>
          </a:p>
          <a:p>
            <a:r>
              <a:rPr lang="tr-TR" dirty="0" smtClean="0"/>
              <a:t>Kamuoyunda farkındalık çalışmalarının </a:t>
            </a:r>
            <a:r>
              <a:rPr lang="tr-TR" dirty="0"/>
              <a:t>arttırılması, Ormanla </a:t>
            </a:r>
            <a:r>
              <a:rPr lang="tr-TR" dirty="0" smtClean="0"/>
              <a:t>iç içe </a:t>
            </a:r>
            <a:r>
              <a:rPr lang="tr-TR" dirty="0"/>
              <a:t>yaşayan vatandaşlar/tesisler yangın konusunda bilinçlendirilmeli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131450" y="628650"/>
            <a:ext cx="5915025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/>
              <a:t>Orman </a:t>
            </a:r>
            <a:r>
              <a:rPr lang="tr-TR" sz="3300" dirty="0"/>
              <a:t>Yangını öncesinde </a:t>
            </a:r>
          </a:p>
        </p:txBody>
      </p:sp>
      <p:pic>
        <p:nvPicPr>
          <p:cNvPr id="7" name="Picture 2" descr="Tchalo orman yangını önleme poster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551" y="1828800"/>
            <a:ext cx="2961875" cy="3434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171950"/>
            <a:ext cx="4800600" cy="233362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11" name="Picture 9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2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4201" y="1998646"/>
            <a:ext cx="6964430" cy="3263504"/>
          </a:xfrm>
        </p:spPr>
        <p:txBody>
          <a:bodyPr>
            <a:normAutofit/>
          </a:bodyPr>
          <a:lstStyle/>
          <a:p>
            <a:r>
              <a:rPr lang="tr-TR" dirty="0" smtClean="0"/>
              <a:t>Yerleşim alanları için yangın risk değerlendirmesi ve yangın tahliye planlarının yapılması</a:t>
            </a: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Picture 4" descr="Steelhead Community | Emergency Evacuation Plan for Steelhead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2418351"/>
            <a:ext cx="2484161" cy="375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Wildfire Evacuation - Sleepy Hollow Fire Protection Distr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9" y="3196305"/>
            <a:ext cx="3419175" cy="22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ussie Disposals 'Fire Ready Kit' | Female.com.a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93" y="3196305"/>
            <a:ext cx="2355026" cy="220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Unvan 1"/>
          <p:cNvSpPr txBox="1">
            <a:spLocks/>
          </p:cNvSpPr>
          <p:nvPr/>
        </p:nvSpPr>
        <p:spPr>
          <a:xfrm>
            <a:off x="1131450" y="628650"/>
            <a:ext cx="5915025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/>
              <a:t>Orman </a:t>
            </a:r>
            <a:r>
              <a:rPr lang="tr-TR" sz="3300" dirty="0"/>
              <a:t>Yangını öncesinde 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12" name="Picture 9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1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0566" y="2171700"/>
            <a:ext cx="7013623" cy="3263504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Takviye gelen ekiplerin koordinasyonu</a:t>
            </a:r>
          </a:p>
          <a:p>
            <a:pPr lvl="1"/>
            <a:r>
              <a:rPr lang="tr-TR" dirty="0" smtClean="0"/>
              <a:t>Araçların </a:t>
            </a:r>
            <a:r>
              <a:rPr lang="tr-TR" dirty="0" err="1" smtClean="0"/>
              <a:t>Arvento</a:t>
            </a:r>
            <a:r>
              <a:rPr lang="tr-TR" dirty="0" smtClean="0"/>
              <a:t> sisteminde tanıtılması</a:t>
            </a:r>
          </a:p>
          <a:p>
            <a:pPr lvl="1"/>
            <a:r>
              <a:rPr lang="tr-TR" dirty="0" smtClean="0"/>
              <a:t>Yangın merkezinde itfaiye vb. takviye güçlerin ekip liderlerinin de dahil edilmesi</a:t>
            </a:r>
          </a:p>
          <a:p>
            <a:pPr lvl="1"/>
            <a:r>
              <a:rPr lang="tr-TR" dirty="0" smtClean="0"/>
              <a:t>Araç özelliklerinin, personel sayısı vb. bilgilerin yangın amiri ile paylaşılması</a:t>
            </a:r>
          </a:p>
          <a:p>
            <a:r>
              <a:rPr lang="tr-TR" dirty="0"/>
              <a:t>Yetki karmaşasının önlenmesi</a:t>
            </a:r>
          </a:p>
          <a:p>
            <a:r>
              <a:rPr lang="tr-TR" dirty="0"/>
              <a:t>İletişim masasının oluşturulması ve doğru bilgi akışının sağlanması</a:t>
            </a:r>
          </a:p>
          <a:p>
            <a:pPr lvl="1"/>
            <a:endParaRPr lang="tr-TR" dirty="0" smtClean="0"/>
          </a:p>
          <a:p>
            <a:endParaRPr lang="tr-TR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304365" y="419429"/>
            <a:ext cx="6400800" cy="14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/>
              <a:t>Orman </a:t>
            </a:r>
            <a:r>
              <a:rPr lang="tr-TR" sz="3300" dirty="0"/>
              <a:t>Yangını </a:t>
            </a:r>
            <a:r>
              <a:rPr lang="tr-TR" sz="3300" dirty="0"/>
              <a:t>Sırasında (</a:t>
            </a:r>
            <a:r>
              <a:rPr lang="tr-TR" sz="3300" dirty="0" err="1"/>
              <a:t>OGM+Belediye</a:t>
            </a:r>
            <a:r>
              <a:rPr lang="tr-TR" sz="3300" dirty="0"/>
              <a:t>) </a:t>
            </a:r>
            <a:endParaRPr lang="tr-TR" sz="3300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8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2748" y="2528577"/>
            <a:ext cx="7016765" cy="3263504"/>
          </a:xfrm>
        </p:spPr>
        <p:txBody>
          <a:bodyPr/>
          <a:lstStyle/>
          <a:p>
            <a:r>
              <a:rPr lang="tr-TR" dirty="0" smtClean="0"/>
              <a:t>Uzun süren yangınlarda vardiyaların düzenlenmesi (İBB İtfaiye Örneği)</a:t>
            </a:r>
          </a:p>
          <a:p>
            <a:r>
              <a:rPr lang="tr-TR" dirty="0" smtClean="0"/>
              <a:t>Vatandaş-resmi görevli çatışmasının önlenmesi</a:t>
            </a:r>
          </a:p>
          <a:p>
            <a:r>
              <a:rPr lang="tr-TR" dirty="0" smtClean="0"/>
              <a:t>Yeni yangınların çıkmasının önlenmesi için duyurular ve kontroller yapılması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314450" y="496201"/>
            <a:ext cx="5915025" cy="14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</a:p>
          <a:p>
            <a:r>
              <a:rPr lang="tr-TR" sz="3300" dirty="0"/>
              <a:t>Orman Yangını Sırasında (</a:t>
            </a:r>
            <a:r>
              <a:rPr lang="tr-TR" sz="3300" dirty="0" err="1"/>
              <a:t>OGM+Belediye</a:t>
            </a:r>
            <a:r>
              <a:rPr lang="tr-TR" sz="3300" dirty="0"/>
              <a:t>)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6" y="187661"/>
            <a:ext cx="720000" cy="717711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0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Biyolojik çeşitlilik, ekosistem hizmetleri, doğa temelli çözümler, ekosistem temelli uyum konularında farkındalığın ve kapasitenin artırılması, tüm paydaşlar arasındaki veri ve bilgi paylaşımının sağlanması, yetki karmaşasının önlenmesi ve iş birliğinin güçlendirilmesi.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304365" y="647953"/>
            <a:ext cx="6400800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 smtClean="0"/>
              <a:t>Biyolojik çeşitlilik</a:t>
            </a:r>
            <a:endParaRPr lang="tr-TR" sz="33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52" y="3161944"/>
            <a:ext cx="3743057" cy="2807293"/>
          </a:xfrm>
          <a:prstGeom prst="rect">
            <a:avLst/>
          </a:prstGeom>
        </p:spPr>
      </p:pic>
      <p:pic>
        <p:nvPicPr>
          <p:cNvPr id="1026" name="Picture 2" descr="Resi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59" y="3161944"/>
            <a:ext cx="3926940" cy="22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8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572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Biyolojik çeşitlilik ve ekosistem hizmetlerini tehdit eden, habitat parçalanması ve değişikliği, kirlilik, aşırı kullanım gibi faktörlerin baskısının azaltılması.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304365" y="647953"/>
            <a:ext cx="6400800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 smtClean="0"/>
              <a:t>Biyolojik çeşitlilik</a:t>
            </a:r>
            <a:endParaRPr lang="tr-TR" sz="33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t="22520" r="-1028"/>
          <a:stretch/>
        </p:blipFill>
        <p:spPr>
          <a:xfrm>
            <a:off x="158631" y="2965391"/>
            <a:ext cx="4618468" cy="265645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484" y="2546648"/>
            <a:ext cx="2483187" cy="175188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140" y="4414848"/>
            <a:ext cx="3621737" cy="203722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877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3150" y="1825625"/>
            <a:ext cx="7886700" cy="4351338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İklim değişikliğinin biyolojik çeşitlilik ve ekosistem hizmetleri üzerindeki etkilerinin araştırılması, izlenmesi ve değerlendirilmesi.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304365" y="647953"/>
            <a:ext cx="6400800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 smtClean="0"/>
              <a:t>Biyolojik çeşitlilik</a:t>
            </a:r>
            <a:endParaRPr lang="tr-TR" sz="3300" dirty="0"/>
          </a:p>
        </p:txBody>
      </p:sp>
      <p:pic>
        <p:nvPicPr>
          <p:cNvPr id="2050" name="Picture 4" descr="100_4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30" y="2638163"/>
            <a:ext cx="1442501" cy="19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6" descr="Resize of Depolama 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47" y="2638162"/>
            <a:ext cx="1591521" cy="19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" descr="100_2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14" y="4692644"/>
            <a:ext cx="2476066" cy="18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0" y="4692644"/>
            <a:ext cx="4875464" cy="189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00_42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0" y="2638163"/>
            <a:ext cx="4875464" cy="19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11" name="Picture 9" descr="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268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>
            <a:normAutofit/>
          </a:bodyPr>
          <a:lstStyle/>
          <a:p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Etkin bir doğa koruma için korunan alan miktarının artırılması, tahrip olmuş ekosistemlerin restorasyonu ve yönetim planlarına iklim değişikliğine uyumun entegre edilmesi.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304365" y="647953"/>
            <a:ext cx="6400800" cy="9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>
            <a:defPPr>
              <a:defRPr lang="tr-T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3300" dirty="0"/>
              <a:t>Yapılabilecekler? </a:t>
            </a:r>
            <a:endParaRPr lang="tr-TR" sz="3300" dirty="0"/>
          </a:p>
          <a:p>
            <a:r>
              <a:rPr lang="tr-TR" sz="3300" dirty="0" smtClean="0"/>
              <a:t>Biyolojik çeşitlilik</a:t>
            </a:r>
            <a:endParaRPr lang="tr-TR" sz="3300" dirty="0"/>
          </a:p>
        </p:txBody>
      </p:sp>
      <p:pic>
        <p:nvPicPr>
          <p:cNvPr id="5" name="Resim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5560" y="3514332"/>
            <a:ext cx="4238253" cy="266263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8686" y="286800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0">
              <a:buNone/>
            </a:pP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Türkiye’deki önemli doğa alanları ile koruma statüsüne sahip alanlar (WWF-Türkiye, 2020)</a:t>
            </a:r>
            <a:endParaRPr lang="tr-T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t="22033"/>
          <a:stretch/>
        </p:blipFill>
        <p:spPr>
          <a:xfrm>
            <a:off x="4533885" y="3509070"/>
            <a:ext cx="4571429" cy="267315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459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0" y="326339"/>
            <a:ext cx="7886700" cy="118013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5719" tIns="35719" rIns="35719" bIns="35719" rtlCol="0" anchor="ctr">
            <a:spAutoFit/>
          </a:bodyPr>
          <a:lstStyle/>
          <a:p>
            <a:pPr algn="ctr"/>
            <a:r>
              <a:rPr lang="tr-TR" sz="4000" b="1" dirty="0">
                <a:solidFill>
                  <a:srgbClr val="0E9D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Stratejik planlar, eylem planlarına göre daha etkili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524" y="1506470"/>
            <a:ext cx="3088826" cy="218091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7" y="1825626"/>
            <a:ext cx="2463727" cy="34893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330" y="2674930"/>
            <a:ext cx="2752217" cy="35020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433" y="3368625"/>
            <a:ext cx="2463728" cy="348937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6" y="172522"/>
            <a:ext cx="684667" cy="682057"/>
          </a:xfrm>
          <a:prstGeom prst="rect">
            <a:avLst/>
          </a:prstGeom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844" y="206106"/>
            <a:ext cx="587955" cy="76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443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AutoShape 6" descr="animal hugging tree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tr-TR" altLang="tr-TR"/>
          </a:p>
        </p:txBody>
      </p:sp>
      <p:sp>
        <p:nvSpPr>
          <p:cNvPr id="231428" name="Metin kutusu 11"/>
          <p:cNvSpPr txBox="1">
            <a:spLocks noChangeArrowheads="1"/>
          </p:cNvSpPr>
          <p:nvPr/>
        </p:nvSpPr>
        <p:spPr bwMode="auto">
          <a:xfrm>
            <a:off x="2865438" y="2236281"/>
            <a:ext cx="3725862" cy="6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tr-TR" altLang="tr-TR" sz="4000" b="1" dirty="0">
                <a:solidFill>
                  <a:srgbClr val="0E9D8C"/>
                </a:solidFill>
              </a:rPr>
              <a:t>Teşekkürler</a:t>
            </a:r>
          </a:p>
        </p:txBody>
      </p:sp>
      <p:sp>
        <p:nvSpPr>
          <p:cNvPr id="13" name="Alt Başlık 2"/>
          <p:cNvSpPr txBox="1">
            <a:spLocks/>
          </p:cNvSpPr>
          <p:nvPr/>
        </p:nvSpPr>
        <p:spPr>
          <a:xfrm>
            <a:off x="2646363" y="3349626"/>
            <a:ext cx="4164012" cy="12874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tr-TR" altLang="tr-TR" sz="2400" dirty="0"/>
              <a:t>Prof. Dr. Doğanay TOLUNAY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tr-TR" altLang="tr-TR" sz="2400" dirty="0"/>
              <a:t>İ.Ü.-Cerrahpaşa, Orman Fakültesi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tr-TR" altLang="tr-TR" sz="2400" dirty="0"/>
              <a:t>dtolunay@iuc.edu.tr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tr-TR" sz="2400" dirty="0"/>
          </a:p>
        </p:txBody>
      </p:sp>
      <p:pic>
        <p:nvPicPr>
          <p:cNvPr id="231430" name="Resi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1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185738"/>
            <a:ext cx="51435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38" y="2045301"/>
            <a:ext cx="2181710" cy="1634176"/>
          </a:xfrm>
          <a:prstGeom prst="rect">
            <a:avLst/>
          </a:prstGeom>
        </p:spPr>
      </p:pic>
      <p:pic>
        <p:nvPicPr>
          <p:cNvPr id="3076" name="Picture 4" descr="Muratpaşa Belediyesi Logo PNG Vector (CDR)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08" y="160338"/>
            <a:ext cx="1007054" cy="82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4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Kuraklık</a:t>
            </a:r>
          </a:p>
        </p:txBody>
      </p:sp>
      <p:pic>
        <p:nvPicPr>
          <p:cNvPr id="5" name="Resi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8" y="1143011"/>
            <a:ext cx="3827047" cy="23785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086" y="3410577"/>
            <a:ext cx="4300289" cy="267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1143000"/>
            <a:ext cx="406531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4171951"/>
            <a:ext cx="4100147" cy="234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171951"/>
            <a:ext cx="4097653" cy="234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Fırtına</a:t>
            </a:r>
          </a:p>
        </p:txBody>
      </p:sp>
      <p:pic>
        <p:nvPicPr>
          <p:cNvPr id="8194" name="Picture 2" descr="İzmir, Manisa ve Aydın için kuvvetli fırtına ve tipi uyarısı – Egeli Gazet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1" y="1143000"/>
            <a:ext cx="4288631" cy="24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0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689" y="936275"/>
            <a:ext cx="2922984" cy="329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7986673" y="3885322"/>
            <a:ext cx="121674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1350" dirty="0"/>
              <a:t>(Türkeş, 2019)</a:t>
            </a:r>
            <a:r>
              <a:rPr lang="en-US" altLang="tr-TR" sz="1350" dirty="0"/>
              <a:t> </a:t>
            </a:r>
            <a:endParaRPr lang="tr-TR" sz="135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364983"/>
            <a:ext cx="4343400" cy="2928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4388519"/>
            <a:ext cx="4009125" cy="234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388518"/>
            <a:ext cx="4286300" cy="2355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1 Başlık"/>
          <p:cNvSpPr txBox="1">
            <a:spLocks/>
          </p:cNvSpPr>
          <p:nvPr/>
        </p:nvSpPr>
        <p:spPr bwMode="auto">
          <a:xfrm>
            <a:off x="400050" y="394876"/>
            <a:ext cx="8229600" cy="526298"/>
          </a:xfrm>
          <a:prstGeom prst="rect">
            <a:avLst/>
          </a:prstGeom>
          <a:extLst/>
        </p:spPr>
        <p:txBody>
          <a:bodyPr vert="horz" lIns="68580" tIns="34290" rIns="68580" bIns="3429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E9D8C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tr-TR" altLang="tr-TR" sz="3300" dirty="0"/>
              <a:t>Hortum</a:t>
            </a:r>
          </a:p>
        </p:txBody>
      </p:sp>
      <p:pic>
        <p:nvPicPr>
          <p:cNvPr id="10" name="Resim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173039"/>
            <a:ext cx="685800" cy="6810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25" y="185738"/>
            <a:ext cx="5715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2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4753</TotalTime>
  <Words>1564</Words>
  <Application>Microsoft Office PowerPoint</Application>
  <PresentationFormat>Ekran Gösterisi (4:3)</PresentationFormat>
  <Paragraphs>502</Paragraphs>
  <Slides>69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Calibri Light</vt:lpstr>
      <vt:lpstr>Helvetica Neue</vt:lpstr>
      <vt:lpstr>Montserrat Bold</vt:lpstr>
      <vt:lpstr>Segoe UI Historic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Deniz Seviyelerinde yükselme</vt:lpstr>
      <vt:lpstr>Sıcaklık senaryoları</vt:lpstr>
      <vt:lpstr>Yağış senaryoları</vt:lpstr>
      <vt:lpstr>Kuraklık senaryoları</vt:lpstr>
      <vt:lpstr>Şiddetli yağış senaryoları</vt:lpstr>
      <vt:lpstr>Sıcak hava dalgası senaryoları</vt:lpstr>
      <vt:lpstr>Yangın Hava İndisi senaryoları</vt:lpstr>
      <vt:lpstr>İklim Tehlikelerinden etkilenebilecek sektörler</vt:lpstr>
      <vt:lpstr>Kent-Şiddetli Yağış  Etkilenebilirlik Risk Analizi</vt:lpstr>
      <vt:lpstr>Kent-Sıcak Hava Dalgası Etkilenebilirlik Risk Analizi</vt:lpstr>
      <vt:lpstr>Su Kaynakları-Kuraklık Etkilenebilirlik Risk Analizi</vt:lpstr>
      <vt:lpstr>Su Kaynakları-Şiddetli Yağış  Etkilenebilirlik Risk Analizi</vt:lpstr>
      <vt:lpstr>Hayvancılık-Kuraklık  Etkilenebilirlik Risk Analizi</vt:lpstr>
      <vt:lpstr>Ekosistem-Kuraklık Etkilenebilirlik Risk Analizi</vt:lpstr>
      <vt:lpstr>Karbon depolama-Kuraklık Etkilenebilirlik Risk Analizi</vt:lpstr>
      <vt:lpstr>Sağlık-Sıcak Hava Dalgası Etkilenebilirlik Risk Analizi</vt:lpstr>
      <vt:lpstr>Enerji-Sıcak Hava Dalgası Etkilenebilirlik Risk Analizi</vt:lpstr>
      <vt:lpstr>Turizm-Sıcak Hava Dalgası Etkilenebilirlik Risk Analizi</vt:lpstr>
      <vt:lpstr>Ulaşım-Şiddetli Yağış Etkilenebilirlik Risk Analizi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Yapılabilecekler? Su Kıtlığı ve Kuraklıklar</vt:lpstr>
      <vt:lpstr>Yapılabilecekler? Su Kıtlığı ve Kuraklıklar</vt:lpstr>
      <vt:lpstr>Yapılabilecekler? Sel/taşkınlar</vt:lpstr>
      <vt:lpstr>Yapılabilecekler? Sel/taşkınlar</vt:lpstr>
      <vt:lpstr>Yapılabilecekler? Sel/taşkınlar</vt:lpstr>
      <vt:lpstr>Yapılabilecekler? Sıcak hava dalgaları</vt:lpstr>
      <vt:lpstr>Yapılabilecekler? Sıcak hava dalgaları</vt:lpstr>
      <vt:lpstr>Yapılabilecekler? Sıcak hava dalgaları</vt:lpstr>
      <vt:lpstr>Yapılabilecekler? Orman Yangını öncesinde </vt:lpstr>
      <vt:lpstr>Yapılabilecekler? Orman Yangını öncesinde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Stratejik planlar, eylem planlarına göre daha etkili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Orman Ekosistemlerini Anlamak, Sevmek,  Öğrenmek-Öğretmek</dc:title>
  <dc:creator>Doğanay Tolunay</dc:creator>
  <cp:lastModifiedBy>Doğanay Tolunay</cp:lastModifiedBy>
  <cp:revision>394</cp:revision>
  <dcterms:created xsi:type="dcterms:W3CDTF">2019-03-18T07:51:17Z</dcterms:created>
  <dcterms:modified xsi:type="dcterms:W3CDTF">2024-11-26T06:39:23Z</dcterms:modified>
</cp:coreProperties>
</file>