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56" r:id="rId2"/>
    <p:sldId id="257" r:id="rId3"/>
    <p:sldId id="259" r:id="rId4"/>
    <p:sldId id="258" r:id="rId5"/>
    <p:sldId id="262" r:id="rId6"/>
    <p:sldId id="267" r:id="rId7"/>
    <p:sldId id="268" r:id="rId8"/>
    <p:sldId id="260" r:id="rId9"/>
    <p:sldId id="261" r:id="rId10"/>
    <p:sldId id="269" r:id="rId11"/>
    <p:sldId id="270" r:id="rId12"/>
    <p:sldId id="263" r:id="rId13"/>
    <p:sldId id="271" r:id="rId14"/>
    <p:sldId id="273" r:id="rId15"/>
    <p:sldId id="266" r:id="rId16"/>
    <p:sldId id="307" r:id="rId17"/>
    <p:sldId id="274" r:id="rId18"/>
    <p:sldId id="275" r:id="rId19"/>
    <p:sldId id="272" r:id="rId20"/>
    <p:sldId id="276" r:id="rId21"/>
    <p:sldId id="279" r:id="rId22"/>
    <p:sldId id="277" r:id="rId23"/>
    <p:sldId id="281" r:id="rId24"/>
    <p:sldId id="282" r:id="rId25"/>
    <p:sldId id="280" r:id="rId26"/>
    <p:sldId id="284" r:id="rId27"/>
    <p:sldId id="285" r:id="rId28"/>
    <p:sldId id="286" r:id="rId29"/>
    <p:sldId id="283"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264" r:id="rId51"/>
    <p:sldId id="265" r:id="rId52"/>
  </p:sldIdLst>
  <p:sldSz cx="18288000" cy="10287000"/>
  <p:notesSz cx="6858000" cy="9144000"/>
  <p:embeddedFontLst>
    <p:embeddedFont>
      <p:font typeface="Open Sauce Heavy" panose="020B0604020202020204" charset="-94"/>
      <p:regular r:id="rId54"/>
    </p:embeddedFont>
    <p:embeddedFont>
      <p:font typeface="The Youngest Serif" panose="020B0604020202020204" charset="-94"/>
      <p:regular r:id="rId55"/>
    </p:embeddedFont>
    <p:embeddedFont>
      <p:font typeface="Verdana" panose="020B0604030504040204" pitchFamily="34" charset="0"/>
      <p:regular r:id="rId56"/>
      <p:bold r:id="rId57"/>
      <p:italic r:id="rId58"/>
      <p:boldItalic r:id="rId59"/>
    </p:embeddedFont>
    <p:embeddedFont>
      <p:font typeface="Open Sauce" panose="020B0604020202020204" charset="-94"/>
      <p:regular r:id="rId60"/>
    </p:embeddedFont>
    <p:embeddedFont>
      <p:font typeface="Arial Black" panose="020B0A04020102020204" pitchFamily="34" charset="0"/>
      <p:bold r:id="rId61"/>
    </p:embeddedFont>
    <p:embeddedFont>
      <p:font typeface="Calibri" panose="020F0502020204030204" pitchFamily="34" charset="0"/>
      <p:regular r:id="rId62"/>
      <p:bold r:id="rId63"/>
      <p:italic r:id="rId64"/>
      <p:boldItalic r:id="rId65"/>
    </p:embeddedFont>
    <p:embeddedFont>
      <p:font typeface="Tahoma" panose="020B0604030504040204" pitchFamily="34" charset="0"/>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172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8A1037-796A-4EE7-B0C5-A682B2F6192E}"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tr-TR"/>
        </a:p>
      </dgm:t>
    </dgm:pt>
    <dgm:pt modelId="{6C085504-BE67-4DB8-83C7-F0087FCAB193}">
      <dgm:prSet phldrT="[Metin]"/>
      <dgm:spPr/>
      <dgm:t>
        <a:bodyPr/>
        <a:lstStyle/>
        <a:p>
          <a:r>
            <a:rPr lang="tr-TR" dirty="0">
              <a:latin typeface="Calibri" pitchFamily="34" charset="0"/>
            </a:rPr>
            <a:t>Yaratıcı Turizm</a:t>
          </a:r>
        </a:p>
        <a:p>
          <a:r>
            <a:rPr lang="tr-TR" dirty="0">
              <a:latin typeface="Calibri" pitchFamily="34" charset="0"/>
            </a:rPr>
            <a:t>Kültürel turizm?</a:t>
          </a:r>
        </a:p>
      </dgm:t>
    </dgm:pt>
    <dgm:pt modelId="{00CD007E-D60E-4671-B12E-492B405465B2}" type="parTrans" cxnId="{9B229400-09AC-4B75-AEA0-C2D805FC74C6}">
      <dgm:prSet/>
      <dgm:spPr/>
      <dgm:t>
        <a:bodyPr/>
        <a:lstStyle/>
        <a:p>
          <a:endParaRPr lang="tr-TR"/>
        </a:p>
      </dgm:t>
    </dgm:pt>
    <dgm:pt modelId="{FEC8F2A8-AFA2-4250-A055-55353439C0B1}" type="sibTrans" cxnId="{9B229400-09AC-4B75-AEA0-C2D805FC74C6}">
      <dgm:prSet/>
      <dgm:spPr/>
      <dgm:t>
        <a:bodyPr/>
        <a:lstStyle/>
        <a:p>
          <a:endParaRPr lang="tr-TR"/>
        </a:p>
      </dgm:t>
    </dgm:pt>
    <dgm:pt modelId="{0E8D1C40-760A-4648-A695-A59632349261}">
      <dgm:prSet phldrT="[Metin]"/>
      <dgm:spPr/>
      <dgm:t>
        <a:bodyPr/>
        <a:lstStyle/>
        <a:p>
          <a:r>
            <a:rPr lang="tr-TR" dirty="0">
              <a:latin typeface="Calibri" pitchFamily="34" charset="0"/>
            </a:rPr>
            <a:t>Kitle Turizmi</a:t>
          </a:r>
        </a:p>
      </dgm:t>
    </dgm:pt>
    <dgm:pt modelId="{130EA064-4021-41D6-9614-AFA42FC4CA27}" type="parTrans" cxnId="{0EA5911B-F8F3-465C-AC7F-7B138CAB716D}">
      <dgm:prSet/>
      <dgm:spPr/>
      <dgm:t>
        <a:bodyPr/>
        <a:lstStyle/>
        <a:p>
          <a:endParaRPr lang="tr-TR"/>
        </a:p>
      </dgm:t>
    </dgm:pt>
    <dgm:pt modelId="{AEE37652-5342-4259-9EF6-77DBF9442EAB}" type="sibTrans" cxnId="{0EA5911B-F8F3-465C-AC7F-7B138CAB716D}">
      <dgm:prSet/>
      <dgm:spPr/>
      <dgm:t>
        <a:bodyPr/>
        <a:lstStyle/>
        <a:p>
          <a:endParaRPr lang="tr-TR"/>
        </a:p>
      </dgm:t>
    </dgm:pt>
    <dgm:pt modelId="{9F9F113E-75F4-44D4-9E23-DAB68394F2A7}">
      <dgm:prSet phldrT="[Metin]"/>
      <dgm:spPr/>
      <dgm:t>
        <a:bodyPr/>
        <a:lstStyle/>
        <a:p>
          <a:r>
            <a:rPr lang="tr-TR" dirty="0">
              <a:latin typeface="Calibri" pitchFamily="34" charset="0"/>
            </a:rPr>
            <a:t>Bireysel Turizm</a:t>
          </a:r>
        </a:p>
      </dgm:t>
    </dgm:pt>
    <dgm:pt modelId="{6DE5818A-9F3A-4C49-A484-4867D286B046}" type="parTrans" cxnId="{A40A62CC-64AC-4157-B796-0DA3E894B027}">
      <dgm:prSet/>
      <dgm:spPr/>
      <dgm:t>
        <a:bodyPr/>
        <a:lstStyle/>
        <a:p>
          <a:endParaRPr lang="tr-TR"/>
        </a:p>
      </dgm:t>
    </dgm:pt>
    <dgm:pt modelId="{904515B6-80BE-4BDC-9C58-EEB93A825BE6}" type="sibTrans" cxnId="{A40A62CC-64AC-4157-B796-0DA3E894B027}">
      <dgm:prSet/>
      <dgm:spPr/>
      <dgm:t>
        <a:bodyPr/>
        <a:lstStyle/>
        <a:p>
          <a:endParaRPr lang="tr-TR"/>
        </a:p>
      </dgm:t>
    </dgm:pt>
    <dgm:pt modelId="{2407B1B1-49F9-4170-B1F6-CACD612D69EB}">
      <dgm:prSet phldrT="[Metin]"/>
      <dgm:spPr/>
      <dgm:t>
        <a:bodyPr/>
        <a:lstStyle/>
        <a:p>
          <a:r>
            <a:rPr lang="tr-TR" dirty="0">
              <a:latin typeface="Calibri" pitchFamily="34" charset="0"/>
            </a:rPr>
            <a:t>Alternatif Turizm</a:t>
          </a:r>
        </a:p>
      </dgm:t>
    </dgm:pt>
    <dgm:pt modelId="{50BD3DD2-C863-4ED1-9D76-0C7E1207307F}" type="parTrans" cxnId="{E1996DC0-E49B-4365-8A31-6D14845B7311}">
      <dgm:prSet/>
      <dgm:spPr/>
      <dgm:t>
        <a:bodyPr/>
        <a:lstStyle/>
        <a:p>
          <a:endParaRPr lang="tr-TR"/>
        </a:p>
      </dgm:t>
    </dgm:pt>
    <dgm:pt modelId="{CC8B8168-5F8A-4358-92FC-EC9BFD9FCD7A}" type="sibTrans" cxnId="{E1996DC0-E49B-4365-8A31-6D14845B7311}">
      <dgm:prSet/>
      <dgm:spPr/>
      <dgm:t>
        <a:bodyPr/>
        <a:lstStyle/>
        <a:p>
          <a:endParaRPr lang="tr-TR"/>
        </a:p>
      </dgm:t>
    </dgm:pt>
    <dgm:pt modelId="{E6638184-C6BF-45C4-9BED-C7E974C7F882}" type="pres">
      <dgm:prSet presAssocID="{CB8A1037-796A-4EE7-B0C5-A682B2F6192E}" presName="cycle" presStyleCnt="0">
        <dgm:presLayoutVars>
          <dgm:chMax val="1"/>
          <dgm:dir/>
          <dgm:animLvl val="ctr"/>
          <dgm:resizeHandles val="exact"/>
        </dgm:presLayoutVars>
      </dgm:prSet>
      <dgm:spPr/>
      <dgm:t>
        <a:bodyPr/>
        <a:lstStyle/>
        <a:p>
          <a:endParaRPr lang="tr-TR"/>
        </a:p>
      </dgm:t>
    </dgm:pt>
    <dgm:pt modelId="{ACDE5F99-18D0-4CDD-BEB0-21749248894E}" type="pres">
      <dgm:prSet presAssocID="{6C085504-BE67-4DB8-83C7-F0087FCAB193}" presName="centerShape" presStyleLbl="node0" presStyleIdx="0" presStyleCnt="1"/>
      <dgm:spPr/>
      <dgm:t>
        <a:bodyPr/>
        <a:lstStyle/>
        <a:p>
          <a:endParaRPr lang="tr-TR"/>
        </a:p>
      </dgm:t>
    </dgm:pt>
    <dgm:pt modelId="{147BFC5B-6D5A-4425-B96C-1ED2A7C50C60}" type="pres">
      <dgm:prSet presAssocID="{130EA064-4021-41D6-9614-AFA42FC4CA27}" presName="Name9" presStyleLbl="parChTrans1D2" presStyleIdx="0" presStyleCnt="3"/>
      <dgm:spPr/>
      <dgm:t>
        <a:bodyPr/>
        <a:lstStyle/>
        <a:p>
          <a:endParaRPr lang="tr-TR"/>
        </a:p>
      </dgm:t>
    </dgm:pt>
    <dgm:pt modelId="{847929BC-C17D-4A4D-9F06-D0710DB96429}" type="pres">
      <dgm:prSet presAssocID="{130EA064-4021-41D6-9614-AFA42FC4CA27}" presName="connTx" presStyleLbl="parChTrans1D2" presStyleIdx="0" presStyleCnt="3"/>
      <dgm:spPr/>
      <dgm:t>
        <a:bodyPr/>
        <a:lstStyle/>
        <a:p>
          <a:endParaRPr lang="tr-TR"/>
        </a:p>
      </dgm:t>
    </dgm:pt>
    <dgm:pt modelId="{E68EC5BC-A538-4451-978C-4E166C43159A}" type="pres">
      <dgm:prSet presAssocID="{0E8D1C40-760A-4648-A695-A59632349261}" presName="node" presStyleLbl="node1" presStyleIdx="0" presStyleCnt="3" custScaleY="92845" custRadScaleRad="82848" custRadScaleInc="2360">
        <dgm:presLayoutVars>
          <dgm:bulletEnabled val="1"/>
        </dgm:presLayoutVars>
      </dgm:prSet>
      <dgm:spPr/>
      <dgm:t>
        <a:bodyPr/>
        <a:lstStyle/>
        <a:p>
          <a:endParaRPr lang="tr-TR"/>
        </a:p>
      </dgm:t>
    </dgm:pt>
    <dgm:pt modelId="{4807C46E-9341-4A58-8D6C-61ED6F0E6C8B}" type="pres">
      <dgm:prSet presAssocID="{6DE5818A-9F3A-4C49-A484-4867D286B046}" presName="Name9" presStyleLbl="parChTrans1D2" presStyleIdx="1" presStyleCnt="3"/>
      <dgm:spPr/>
      <dgm:t>
        <a:bodyPr/>
        <a:lstStyle/>
        <a:p>
          <a:endParaRPr lang="tr-TR"/>
        </a:p>
      </dgm:t>
    </dgm:pt>
    <dgm:pt modelId="{962A7833-F9FE-43EA-B7C8-8B04817368F3}" type="pres">
      <dgm:prSet presAssocID="{6DE5818A-9F3A-4C49-A484-4867D286B046}" presName="connTx" presStyleLbl="parChTrans1D2" presStyleIdx="1" presStyleCnt="3"/>
      <dgm:spPr/>
      <dgm:t>
        <a:bodyPr/>
        <a:lstStyle/>
        <a:p>
          <a:endParaRPr lang="tr-TR"/>
        </a:p>
      </dgm:t>
    </dgm:pt>
    <dgm:pt modelId="{33DF8AE0-45B2-4C41-84D0-7BA10FAA5968}" type="pres">
      <dgm:prSet presAssocID="{9F9F113E-75F4-44D4-9E23-DAB68394F2A7}" presName="node" presStyleLbl="node1" presStyleIdx="1" presStyleCnt="3">
        <dgm:presLayoutVars>
          <dgm:bulletEnabled val="1"/>
        </dgm:presLayoutVars>
      </dgm:prSet>
      <dgm:spPr/>
      <dgm:t>
        <a:bodyPr/>
        <a:lstStyle/>
        <a:p>
          <a:endParaRPr lang="tr-TR"/>
        </a:p>
      </dgm:t>
    </dgm:pt>
    <dgm:pt modelId="{B6337656-547E-44C9-A4C0-3406B7C904E0}" type="pres">
      <dgm:prSet presAssocID="{50BD3DD2-C863-4ED1-9D76-0C7E1207307F}" presName="Name9" presStyleLbl="parChTrans1D2" presStyleIdx="2" presStyleCnt="3"/>
      <dgm:spPr/>
      <dgm:t>
        <a:bodyPr/>
        <a:lstStyle/>
        <a:p>
          <a:endParaRPr lang="tr-TR"/>
        </a:p>
      </dgm:t>
    </dgm:pt>
    <dgm:pt modelId="{E31C4FA6-C2E0-4AC6-9587-D21F93A62785}" type="pres">
      <dgm:prSet presAssocID="{50BD3DD2-C863-4ED1-9D76-0C7E1207307F}" presName="connTx" presStyleLbl="parChTrans1D2" presStyleIdx="2" presStyleCnt="3"/>
      <dgm:spPr/>
      <dgm:t>
        <a:bodyPr/>
        <a:lstStyle/>
        <a:p>
          <a:endParaRPr lang="tr-TR"/>
        </a:p>
      </dgm:t>
    </dgm:pt>
    <dgm:pt modelId="{773D3EB0-D4CD-4D44-8E34-EE4F44A3D259}" type="pres">
      <dgm:prSet presAssocID="{2407B1B1-49F9-4170-B1F6-CACD612D69EB}" presName="node" presStyleLbl="node1" presStyleIdx="2" presStyleCnt="3">
        <dgm:presLayoutVars>
          <dgm:bulletEnabled val="1"/>
        </dgm:presLayoutVars>
      </dgm:prSet>
      <dgm:spPr/>
      <dgm:t>
        <a:bodyPr/>
        <a:lstStyle/>
        <a:p>
          <a:endParaRPr lang="tr-TR"/>
        </a:p>
      </dgm:t>
    </dgm:pt>
  </dgm:ptLst>
  <dgm:cxnLst>
    <dgm:cxn modelId="{9C9B4149-329C-4B85-BB71-5FD99E7EE031}" type="presOf" srcId="{130EA064-4021-41D6-9614-AFA42FC4CA27}" destId="{847929BC-C17D-4A4D-9F06-D0710DB96429}" srcOrd="1" destOrd="0" presId="urn:microsoft.com/office/officeart/2005/8/layout/radial1"/>
    <dgm:cxn modelId="{686E43E4-3940-41A1-8919-B3B9513C806C}" type="presOf" srcId="{0E8D1C40-760A-4648-A695-A59632349261}" destId="{E68EC5BC-A538-4451-978C-4E166C43159A}" srcOrd="0" destOrd="0" presId="urn:microsoft.com/office/officeart/2005/8/layout/radial1"/>
    <dgm:cxn modelId="{CAA4D106-40BB-4B0A-93D4-CD4FD8BA7271}" type="presOf" srcId="{6C085504-BE67-4DB8-83C7-F0087FCAB193}" destId="{ACDE5F99-18D0-4CDD-BEB0-21749248894E}" srcOrd="0" destOrd="0" presId="urn:microsoft.com/office/officeart/2005/8/layout/radial1"/>
    <dgm:cxn modelId="{EC1CBF0F-BD65-4CEE-BFBC-4D0C78FA9FCA}" type="presOf" srcId="{9F9F113E-75F4-44D4-9E23-DAB68394F2A7}" destId="{33DF8AE0-45B2-4C41-84D0-7BA10FAA5968}" srcOrd="0" destOrd="0" presId="urn:microsoft.com/office/officeart/2005/8/layout/radial1"/>
    <dgm:cxn modelId="{6C18BDD6-041C-475A-A9D5-12366317EC93}" type="presOf" srcId="{CB8A1037-796A-4EE7-B0C5-A682B2F6192E}" destId="{E6638184-C6BF-45C4-9BED-C7E974C7F882}" srcOrd="0" destOrd="0" presId="urn:microsoft.com/office/officeart/2005/8/layout/radial1"/>
    <dgm:cxn modelId="{15E9A58D-67D9-47D5-97A3-A807AE0E0EF2}" type="presOf" srcId="{2407B1B1-49F9-4170-B1F6-CACD612D69EB}" destId="{773D3EB0-D4CD-4D44-8E34-EE4F44A3D259}" srcOrd="0" destOrd="0" presId="urn:microsoft.com/office/officeart/2005/8/layout/radial1"/>
    <dgm:cxn modelId="{CB507F9E-2725-43F7-B5A9-9764038BB9E5}" type="presOf" srcId="{6DE5818A-9F3A-4C49-A484-4867D286B046}" destId="{962A7833-F9FE-43EA-B7C8-8B04817368F3}" srcOrd="1" destOrd="0" presId="urn:microsoft.com/office/officeart/2005/8/layout/radial1"/>
    <dgm:cxn modelId="{9B229400-09AC-4B75-AEA0-C2D805FC74C6}" srcId="{CB8A1037-796A-4EE7-B0C5-A682B2F6192E}" destId="{6C085504-BE67-4DB8-83C7-F0087FCAB193}" srcOrd="0" destOrd="0" parTransId="{00CD007E-D60E-4671-B12E-492B405465B2}" sibTransId="{FEC8F2A8-AFA2-4250-A055-55353439C0B1}"/>
    <dgm:cxn modelId="{A40A62CC-64AC-4157-B796-0DA3E894B027}" srcId="{6C085504-BE67-4DB8-83C7-F0087FCAB193}" destId="{9F9F113E-75F4-44D4-9E23-DAB68394F2A7}" srcOrd="1" destOrd="0" parTransId="{6DE5818A-9F3A-4C49-A484-4867D286B046}" sibTransId="{904515B6-80BE-4BDC-9C58-EEB93A825BE6}"/>
    <dgm:cxn modelId="{0EA5911B-F8F3-465C-AC7F-7B138CAB716D}" srcId="{6C085504-BE67-4DB8-83C7-F0087FCAB193}" destId="{0E8D1C40-760A-4648-A695-A59632349261}" srcOrd="0" destOrd="0" parTransId="{130EA064-4021-41D6-9614-AFA42FC4CA27}" sibTransId="{AEE37652-5342-4259-9EF6-77DBF9442EAB}"/>
    <dgm:cxn modelId="{5D0B216B-9B1B-4A9A-ABE4-154EBDCFE208}" type="presOf" srcId="{50BD3DD2-C863-4ED1-9D76-0C7E1207307F}" destId="{E31C4FA6-C2E0-4AC6-9587-D21F93A62785}" srcOrd="1" destOrd="0" presId="urn:microsoft.com/office/officeart/2005/8/layout/radial1"/>
    <dgm:cxn modelId="{49D82F92-D4C2-4D65-8584-42305E2097D4}" type="presOf" srcId="{130EA064-4021-41D6-9614-AFA42FC4CA27}" destId="{147BFC5B-6D5A-4425-B96C-1ED2A7C50C60}" srcOrd="0" destOrd="0" presId="urn:microsoft.com/office/officeart/2005/8/layout/radial1"/>
    <dgm:cxn modelId="{E1996DC0-E49B-4365-8A31-6D14845B7311}" srcId="{6C085504-BE67-4DB8-83C7-F0087FCAB193}" destId="{2407B1B1-49F9-4170-B1F6-CACD612D69EB}" srcOrd="2" destOrd="0" parTransId="{50BD3DD2-C863-4ED1-9D76-0C7E1207307F}" sibTransId="{CC8B8168-5F8A-4358-92FC-EC9BFD9FCD7A}"/>
    <dgm:cxn modelId="{BC338F48-5775-4B3E-ACD0-BA94BB49474E}" type="presOf" srcId="{6DE5818A-9F3A-4C49-A484-4867D286B046}" destId="{4807C46E-9341-4A58-8D6C-61ED6F0E6C8B}" srcOrd="0" destOrd="0" presId="urn:microsoft.com/office/officeart/2005/8/layout/radial1"/>
    <dgm:cxn modelId="{89D87675-A467-4207-8338-B048F707F23D}" type="presOf" srcId="{50BD3DD2-C863-4ED1-9D76-0C7E1207307F}" destId="{B6337656-547E-44C9-A4C0-3406B7C904E0}" srcOrd="0" destOrd="0" presId="urn:microsoft.com/office/officeart/2005/8/layout/radial1"/>
    <dgm:cxn modelId="{8A74D74A-0B66-4EBC-A7F5-FFA59F25CF5F}" type="presParOf" srcId="{E6638184-C6BF-45C4-9BED-C7E974C7F882}" destId="{ACDE5F99-18D0-4CDD-BEB0-21749248894E}" srcOrd="0" destOrd="0" presId="urn:microsoft.com/office/officeart/2005/8/layout/radial1"/>
    <dgm:cxn modelId="{CA248CB9-DA5B-415D-B591-CB5AC11102BE}" type="presParOf" srcId="{E6638184-C6BF-45C4-9BED-C7E974C7F882}" destId="{147BFC5B-6D5A-4425-B96C-1ED2A7C50C60}" srcOrd="1" destOrd="0" presId="urn:microsoft.com/office/officeart/2005/8/layout/radial1"/>
    <dgm:cxn modelId="{D8FF35E0-F198-4033-B93E-9BA690C39E5B}" type="presParOf" srcId="{147BFC5B-6D5A-4425-B96C-1ED2A7C50C60}" destId="{847929BC-C17D-4A4D-9F06-D0710DB96429}" srcOrd="0" destOrd="0" presId="urn:microsoft.com/office/officeart/2005/8/layout/radial1"/>
    <dgm:cxn modelId="{1306B5A4-0E49-47E5-B881-1669622C544A}" type="presParOf" srcId="{E6638184-C6BF-45C4-9BED-C7E974C7F882}" destId="{E68EC5BC-A538-4451-978C-4E166C43159A}" srcOrd="2" destOrd="0" presId="urn:microsoft.com/office/officeart/2005/8/layout/radial1"/>
    <dgm:cxn modelId="{A470C71B-2556-443B-B50E-6CBD8F5B0C05}" type="presParOf" srcId="{E6638184-C6BF-45C4-9BED-C7E974C7F882}" destId="{4807C46E-9341-4A58-8D6C-61ED6F0E6C8B}" srcOrd="3" destOrd="0" presId="urn:microsoft.com/office/officeart/2005/8/layout/radial1"/>
    <dgm:cxn modelId="{F48B356E-36F0-4FD1-92F0-0C5E0EA1BE37}" type="presParOf" srcId="{4807C46E-9341-4A58-8D6C-61ED6F0E6C8B}" destId="{962A7833-F9FE-43EA-B7C8-8B04817368F3}" srcOrd="0" destOrd="0" presId="urn:microsoft.com/office/officeart/2005/8/layout/radial1"/>
    <dgm:cxn modelId="{E26C9AD5-5965-4388-88B0-899CB4224B55}" type="presParOf" srcId="{E6638184-C6BF-45C4-9BED-C7E974C7F882}" destId="{33DF8AE0-45B2-4C41-84D0-7BA10FAA5968}" srcOrd="4" destOrd="0" presId="urn:microsoft.com/office/officeart/2005/8/layout/radial1"/>
    <dgm:cxn modelId="{F33A7EFF-7886-4234-AE2E-1B6810E5F033}" type="presParOf" srcId="{E6638184-C6BF-45C4-9BED-C7E974C7F882}" destId="{B6337656-547E-44C9-A4C0-3406B7C904E0}" srcOrd="5" destOrd="0" presId="urn:microsoft.com/office/officeart/2005/8/layout/radial1"/>
    <dgm:cxn modelId="{E7D3DB66-567E-4A09-8F16-E4CD09B27354}" type="presParOf" srcId="{B6337656-547E-44C9-A4C0-3406B7C904E0}" destId="{E31C4FA6-C2E0-4AC6-9587-D21F93A62785}" srcOrd="0" destOrd="0" presId="urn:microsoft.com/office/officeart/2005/8/layout/radial1"/>
    <dgm:cxn modelId="{9E44CDA4-4D74-4D91-BB4B-C5571E3574B0}" type="presParOf" srcId="{E6638184-C6BF-45C4-9BED-C7E974C7F882}" destId="{773D3EB0-D4CD-4D44-8E34-EE4F44A3D259}"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0E0731-AAC2-4BFC-AAFE-7F23361608EC}"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tr-TR"/>
        </a:p>
      </dgm:t>
    </dgm:pt>
    <dgm:pt modelId="{ACFFF2FD-D7DD-4FA6-8946-80498B72073A}">
      <dgm:prSet phldrT="[Metin]"/>
      <dgm:spPr/>
      <dgm:t>
        <a:bodyPr/>
        <a:lstStyle/>
        <a:p>
          <a:r>
            <a:rPr lang="tr-TR" dirty="0"/>
            <a:t>İklim Değişikliğinin Turizm Arzına Etkileri</a:t>
          </a:r>
        </a:p>
      </dgm:t>
    </dgm:pt>
    <dgm:pt modelId="{2D47D3EA-DCA1-497A-9416-98B448E44F44}" type="parTrans" cxnId="{DEFF43EE-361F-4A9D-9555-5B07F87427D4}">
      <dgm:prSet/>
      <dgm:spPr/>
      <dgm:t>
        <a:bodyPr/>
        <a:lstStyle/>
        <a:p>
          <a:endParaRPr lang="tr-TR"/>
        </a:p>
      </dgm:t>
    </dgm:pt>
    <dgm:pt modelId="{54129DA7-7F81-41D3-8BC7-BBD92EFD2C9E}" type="sibTrans" cxnId="{DEFF43EE-361F-4A9D-9555-5B07F87427D4}">
      <dgm:prSet/>
      <dgm:spPr/>
      <dgm:t>
        <a:bodyPr/>
        <a:lstStyle/>
        <a:p>
          <a:endParaRPr lang="tr-TR"/>
        </a:p>
      </dgm:t>
    </dgm:pt>
    <dgm:pt modelId="{21B7AEB7-9DCC-410B-9B9C-825E068074A9}">
      <dgm:prSet phldrT="[Metin]"/>
      <dgm:spPr/>
      <dgm:t>
        <a:bodyPr/>
        <a:lstStyle/>
        <a:p>
          <a:r>
            <a:rPr lang="tr-TR" dirty="0"/>
            <a:t>İklim Değişikliğinin Turizm Talebine Etkileri</a:t>
          </a:r>
        </a:p>
      </dgm:t>
    </dgm:pt>
    <dgm:pt modelId="{C1AEA9D3-83FB-4812-BC7C-D3BAC8A7B423}" type="parTrans" cxnId="{5519E0A2-709C-4819-ACDC-156943562EE7}">
      <dgm:prSet/>
      <dgm:spPr/>
      <dgm:t>
        <a:bodyPr/>
        <a:lstStyle/>
        <a:p>
          <a:endParaRPr lang="tr-TR"/>
        </a:p>
      </dgm:t>
    </dgm:pt>
    <dgm:pt modelId="{E769339E-4E68-42CA-AD4E-05E88EF6ABF9}" type="sibTrans" cxnId="{5519E0A2-709C-4819-ACDC-156943562EE7}">
      <dgm:prSet/>
      <dgm:spPr/>
      <dgm:t>
        <a:bodyPr/>
        <a:lstStyle/>
        <a:p>
          <a:endParaRPr lang="tr-TR"/>
        </a:p>
      </dgm:t>
    </dgm:pt>
    <dgm:pt modelId="{6ABA47F8-137D-46C0-BCE0-8651DBA9DDD8}">
      <dgm:prSet phldrT="[Metin]"/>
      <dgm:spPr/>
      <dgm:t>
        <a:bodyPr/>
        <a:lstStyle/>
        <a:p>
          <a:r>
            <a:rPr lang="tr-TR" b="1" dirty="0">
              <a:solidFill>
                <a:srgbClr val="FF0000"/>
              </a:solidFill>
            </a:rPr>
            <a:t>Kıyılara ve dağlara dikkat etmeli miyiz?</a:t>
          </a:r>
        </a:p>
        <a:p>
          <a:r>
            <a:rPr lang="tr-TR" b="1" dirty="0">
              <a:solidFill>
                <a:srgbClr val="FF0000"/>
              </a:solidFill>
            </a:rPr>
            <a:t>Doğal ve Kültürel mirası nasıl etkiler?</a:t>
          </a:r>
        </a:p>
      </dgm:t>
    </dgm:pt>
    <dgm:pt modelId="{C14ECA4A-91BC-40B5-9CE9-EBEA9B36CA74}" type="sibTrans" cxnId="{ECEFC702-90B7-4A71-9A9F-577257A89A88}">
      <dgm:prSet/>
      <dgm:spPr/>
      <dgm:t>
        <a:bodyPr/>
        <a:lstStyle/>
        <a:p>
          <a:endParaRPr lang="tr-TR"/>
        </a:p>
      </dgm:t>
    </dgm:pt>
    <dgm:pt modelId="{D76EFEA3-DF58-404B-AAF4-925C3874EDA7}" type="parTrans" cxnId="{ECEFC702-90B7-4A71-9A9F-577257A89A88}">
      <dgm:prSet/>
      <dgm:spPr/>
      <dgm:t>
        <a:bodyPr/>
        <a:lstStyle/>
        <a:p>
          <a:endParaRPr lang="tr-TR"/>
        </a:p>
      </dgm:t>
    </dgm:pt>
    <dgm:pt modelId="{163EE330-EEA3-40E4-8781-94673B162CAB}" type="pres">
      <dgm:prSet presAssocID="{BC0E0731-AAC2-4BFC-AAFE-7F23361608EC}" presName="hierChild1" presStyleCnt="0">
        <dgm:presLayoutVars>
          <dgm:orgChart val="1"/>
          <dgm:chPref val="1"/>
          <dgm:dir/>
          <dgm:animOne val="branch"/>
          <dgm:animLvl val="lvl"/>
          <dgm:resizeHandles/>
        </dgm:presLayoutVars>
      </dgm:prSet>
      <dgm:spPr/>
      <dgm:t>
        <a:bodyPr/>
        <a:lstStyle/>
        <a:p>
          <a:endParaRPr lang="tr-TR"/>
        </a:p>
      </dgm:t>
    </dgm:pt>
    <dgm:pt modelId="{558CB6B5-7462-40B4-84C9-904245647F21}" type="pres">
      <dgm:prSet presAssocID="{6ABA47F8-137D-46C0-BCE0-8651DBA9DDD8}" presName="hierRoot1" presStyleCnt="0">
        <dgm:presLayoutVars>
          <dgm:hierBranch val="init"/>
        </dgm:presLayoutVars>
      </dgm:prSet>
      <dgm:spPr/>
    </dgm:pt>
    <dgm:pt modelId="{916879CD-FA38-41A9-AF1E-CC92D3B527C3}" type="pres">
      <dgm:prSet presAssocID="{6ABA47F8-137D-46C0-BCE0-8651DBA9DDD8}" presName="rootComposite1" presStyleCnt="0"/>
      <dgm:spPr/>
    </dgm:pt>
    <dgm:pt modelId="{CB4A20ED-072A-4C8D-9849-4908DDAF5C18}" type="pres">
      <dgm:prSet presAssocID="{6ABA47F8-137D-46C0-BCE0-8651DBA9DDD8}" presName="rootText1" presStyleLbl="node0" presStyleIdx="0" presStyleCnt="1" custScaleX="489229" custScaleY="147027" custLinFactNeighborX="0" custLinFactNeighborY="17063">
        <dgm:presLayoutVars>
          <dgm:chPref val="3"/>
        </dgm:presLayoutVars>
      </dgm:prSet>
      <dgm:spPr/>
      <dgm:t>
        <a:bodyPr/>
        <a:lstStyle/>
        <a:p>
          <a:endParaRPr lang="tr-TR"/>
        </a:p>
      </dgm:t>
    </dgm:pt>
    <dgm:pt modelId="{F07F6B79-628A-4A30-9B46-8A464B8A00F0}" type="pres">
      <dgm:prSet presAssocID="{6ABA47F8-137D-46C0-BCE0-8651DBA9DDD8}" presName="rootConnector1" presStyleLbl="node1" presStyleIdx="0" presStyleCnt="0"/>
      <dgm:spPr/>
      <dgm:t>
        <a:bodyPr/>
        <a:lstStyle/>
        <a:p>
          <a:endParaRPr lang="tr-TR"/>
        </a:p>
      </dgm:t>
    </dgm:pt>
    <dgm:pt modelId="{C81BAC58-6574-4822-BCBF-9E7AF3014433}" type="pres">
      <dgm:prSet presAssocID="{6ABA47F8-137D-46C0-BCE0-8651DBA9DDD8}" presName="hierChild2" presStyleCnt="0"/>
      <dgm:spPr/>
    </dgm:pt>
    <dgm:pt modelId="{A01992A2-6F03-4A6A-B7DF-8D184AC2CC50}" type="pres">
      <dgm:prSet presAssocID="{2D47D3EA-DCA1-497A-9416-98B448E44F44}" presName="Name37" presStyleLbl="parChTrans1D2" presStyleIdx="0" presStyleCnt="2"/>
      <dgm:spPr/>
      <dgm:t>
        <a:bodyPr/>
        <a:lstStyle/>
        <a:p>
          <a:endParaRPr lang="tr-TR"/>
        </a:p>
      </dgm:t>
    </dgm:pt>
    <dgm:pt modelId="{9EB56590-6D9D-43FA-82F6-51DB6F97DF3C}" type="pres">
      <dgm:prSet presAssocID="{ACFFF2FD-D7DD-4FA6-8946-80498B72073A}" presName="hierRoot2" presStyleCnt="0">
        <dgm:presLayoutVars>
          <dgm:hierBranch val="init"/>
        </dgm:presLayoutVars>
      </dgm:prSet>
      <dgm:spPr/>
    </dgm:pt>
    <dgm:pt modelId="{9EFEB905-7141-4A5C-8213-B341DE6273BB}" type="pres">
      <dgm:prSet presAssocID="{ACFFF2FD-D7DD-4FA6-8946-80498B72073A}" presName="rootComposite" presStyleCnt="0"/>
      <dgm:spPr/>
    </dgm:pt>
    <dgm:pt modelId="{474EE08B-4064-44B7-8817-EA24A8248330}" type="pres">
      <dgm:prSet presAssocID="{ACFFF2FD-D7DD-4FA6-8946-80498B72073A}" presName="rootText" presStyleLbl="node2" presStyleIdx="0" presStyleCnt="2" custLinFactX="-38497" custLinFactNeighborX="-100000" custLinFactNeighborY="96">
        <dgm:presLayoutVars>
          <dgm:chPref val="3"/>
        </dgm:presLayoutVars>
      </dgm:prSet>
      <dgm:spPr/>
      <dgm:t>
        <a:bodyPr/>
        <a:lstStyle/>
        <a:p>
          <a:endParaRPr lang="tr-TR"/>
        </a:p>
      </dgm:t>
    </dgm:pt>
    <dgm:pt modelId="{276C7890-3742-488F-86FA-6C3FFB882FD5}" type="pres">
      <dgm:prSet presAssocID="{ACFFF2FD-D7DD-4FA6-8946-80498B72073A}" presName="rootConnector" presStyleLbl="node2" presStyleIdx="0" presStyleCnt="2"/>
      <dgm:spPr/>
      <dgm:t>
        <a:bodyPr/>
        <a:lstStyle/>
        <a:p>
          <a:endParaRPr lang="tr-TR"/>
        </a:p>
      </dgm:t>
    </dgm:pt>
    <dgm:pt modelId="{0848AF7B-A040-4C33-85BD-61FB35FED953}" type="pres">
      <dgm:prSet presAssocID="{ACFFF2FD-D7DD-4FA6-8946-80498B72073A}" presName="hierChild4" presStyleCnt="0"/>
      <dgm:spPr/>
    </dgm:pt>
    <dgm:pt modelId="{FC71324B-8D80-4FAB-845B-6A9694F433A2}" type="pres">
      <dgm:prSet presAssocID="{ACFFF2FD-D7DD-4FA6-8946-80498B72073A}" presName="hierChild5" presStyleCnt="0"/>
      <dgm:spPr/>
    </dgm:pt>
    <dgm:pt modelId="{039ADD71-62C2-4275-AB4A-FFCD352FEC47}" type="pres">
      <dgm:prSet presAssocID="{C1AEA9D3-83FB-4812-BC7C-D3BAC8A7B423}" presName="Name37" presStyleLbl="parChTrans1D2" presStyleIdx="1" presStyleCnt="2"/>
      <dgm:spPr/>
      <dgm:t>
        <a:bodyPr/>
        <a:lstStyle/>
        <a:p>
          <a:endParaRPr lang="tr-TR"/>
        </a:p>
      </dgm:t>
    </dgm:pt>
    <dgm:pt modelId="{4CCE534D-218F-4753-82BA-0DAE20F8CF50}" type="pres">
      <dgm:prSet presAssocID="{21B7AEB7-9DCC-410B-9B9C-825E068074A9}" presName="hierRoot2" presStyleCnt="0">
        <dgm:presLayoutVars>
          <dgm:hierBranch val="init"/>
        </dgm:presLayoutVars>
      </dgm:prSet>
      <dgm:spPr/>
    </dgm:pt>
    <dgm:pt modelId="{BB970503-2A06-44F9-8C64-98A3BEEF6A57}" type="pres">
      <dgm:prSet presAssocID="{21B7AEB7-9DCC-410B-9B9C-825E068074A9}" presName="rootComposite" presStyleCnt="0"/>
      <dgm:spPr/>
    </dgm:pt>
    <dgm:pt modelId="{DFE447F3-36E2-439C-A84D-402D6E51CBA1}" type="pres">
      <dgm:prSet presAssocID="{21B7AEB7-9DCC-410B-9B9C-825E068074A9}" presName="rootText" presStyleLbl="node2" presStyleIdx="1" presStyleCnt="2" custLinFactX="38440" custLinFactNeighborX="100000" custLinFactNeighborY="96">
        <dgm:presLayoutVars>
          <dgm:chPref val="3"/>
        </dgm:presLayoutVars>
      </dgm:prSet>
      <dgm:spPr/>
      <dgm:t>
        <a:bodyPr/>
        <a:lstStyle/>
        <a:p>
          <a:endParaRPr lang="tr-TR"/>
        </a:p>
      </dgm:t>
    </dgm:pt>
    <dgm:pt modelId="{765CAE07-F202-420D-B86F-7F954B7772C9}" type="pres">
      <dgm:prSet presAssocID="{21B7AEB7-9DCC-410B-9B9C-825E068074A9}" presName="rootConnector" presStyleLbl="node2" presStyleIdx="1" presStyleCnt="2"/>
      <dgm:spPr/>
      <dgm:t>
        <a:bodyPr/>
        <a:lstStyle/>
        <a:p>
          <a:endParaRPr lang="tr-TR"/>
        </a:p>
      </dgm:t>
    </dgm:pt>
    <dgm:pt modelId="{1B08E917-B07C-4235-A2EB-8BC763EB7CA0}" type="pres">
      <dgm:prSet presAssocID="{21B7AEB7-9DCC-410B-9B9C-825E068074A9}" presName="hierChild4" presStyleCnt="0"/>
      <dgm:spPr/>
    </dgm:pt>
    <dgm:pt modelId="{2AE36B1E-305A-43D6-8DCA-868C5FE9982C}" type="pres">
      <dgm:prSet presAssocID="{21B7AEB7-9DCC-410B-9B9C-825E068074A9}" presName="hierChild5" presStyleCnt="0"/>
      <dgm:spPr/>
    </dgm:pt>
    <dgm:pt modelId="{6AC831E0-2084-486C-9519-B40DB4480F72}" type="pres">
      <dgm:prSet presAssocID="{6ABA47F8-137D-46C0-BCE0-8651DBA9DDD8}" presName="hierChild3" presStyleCnt="0"/>
      <dgm:spPr/>
    </dgm:pt>
  </dgm:ptLst>
  <dgm:cxnLst>
    <dgm:cxn modelId="{BEDC4A68-7D7E-48AB-BF37-5B58A971EF6A}" type="presOf" srcId="{ACFFF2FD-D7DD-4FA6-8946-80498B72073A}" destId="{276C7890-3742-488F-86FA-6C3FFB882FD5}" srcOrd="1" destOrd="0" presId="urn:microsoft.com/office/officeart/2005/8/layout/orgChart1"/>
    <dgm:cxn modelId="{ECEFC702-90B7-4A71-9A9F-577257A89A88}" srcId="{BC0E0731-AAC2-4BFC-AAFE-7F23361608EC}" destId="{6ABA47F8-137D-46C0-BCE0-8651DBA9DDD8}" srcOrd="0" destOrd="0" parTransId="{D76EFEA3-DF58-404B-AAF4-925C3874EDA7}" sibTransId="{C14ECA4A-91BC-40B5-9CE9-EBEA9B36CA74}"/>
    <dgm:cxn modelId="{CCAE6294-EA37-4260-A596-BBAD6A1F2E62}" type="presOf" srcId="{2D47D3EA-DCA1-497A-9416-98B448E44F44}" destId="{A01992A2-6F03-4A6A-B7DF-8D184AC2CC50}" srcOrd="0" destOrd="0" presId="urn:microsoft.com/office/officeart/2005/8/layout/orgChart1"/>
    <dgm:cxn modelId="{60B62880-F953-4DD6-ADE7-5350232944FB}" type="presOf" srcId="{C1AEA9D3-83FB-4812-BC7C-D3BAC8A7B423}" destId="{039ADD71-62C2-4275-AB4A-FFCD352FEC47}" srcOrd="0" destOrd="0" presId="urn:microsoft.com/office/officeart/2005/8/layout/orgChart1"/>
    <dgm:cxn modelId="{B2273B14-0A9E-48F4-A608-C14256C48F96}" type="presOf" srcId="{6ABA47F8-137D-46C0-BCE0-8651DBA9DDD8}" destId="{CB4A20ED-072A-4C8D-9849-4908DDAF5C18}" srcOrd="0" destOrd="0" presId="urn:microsoft.com/office/officeart/2005/8/layout/orgChart1"/>
    <dgm:cxn modelId="{362BF67E-BF35-4C28-97C9-344FF7913F15}" type="presOf" srcId="{6ABA47F8-137D-46C0-BCE0-8651DBA9DDD8}" destId="{F07F6B79-628A-4A30-9B46-8A464B8A00F0}" srcOrd="1" destOrd="0" presId="urn:microsoft.com/office/officeart/2005/8/layout/orgChart1"/>
    <dgm:cxn modelId="{1C0E1A9B-5610-4D47-AA51-06FB63F14897}" type="presOf" srcId="{BC0E0731-AAC2-4BFC-AAFE-7F23361608EC}" destId="{163EE330-EEA3-40E4-8781-94673B162CAB}" srcOrd="0" destOrd="0" presId="urn:microsoft.com/office/officeart/2005/8/layout/orgChart1"/>
    <dgm:cxn modelId="{B6FC61EA-6836-4713-A536-CEC11294A17D}" type="presOf" srcId="{21B7AEB7-9DCC-410B-9B9C-825E068074A9}" destId="{DFE447F3-36E2-439C-A84D-402D6E51CBA1}" srcOrd="0" destOrd="0" presId="urn:microsoft.com/office/officeart/2005/8/layout/orgChart1"/>
    <dgm:cxn modelId="{8CA6AF18-6C61-44DE-977D-F9C4D9EFDEE7}" type="presOf" srcId="{21B7AEB7-9DCC-410B-9B9C-825E068074A9}" destId="{765CAE07-F202-420D-B86F-7F954B7772C9}" srcOrd="1" destOrd="0" presId="urn:microsoft.com/office/officeart/2005/8/layout/orgChart1"/>
    <dgm:cxn modelId="{ADA441F9-DB34-4AEA-8D7E-D60ED486CD84}" type="presOf" srcId="{ACFFF2FD-D7DD-4FA6-8946-80498B72073A}" destId="{474EE08B-4064-44B7-8817-EA24A8248330}" srcOrd="0" destOrd="0" presId="urn:microsoft.com/office/officeart/2005/8/layout/orgChart1"/>
    <dgm:cxn modelId="{DEFF43EE-361F-4A9D-9555-5B07F87427D4}" srcId="{6ABA47F8-137D-46C0-BCE0-8651DBA9DDD8}" destId="{ACFFF2FD-D7DD-4FA6-8946-80498B72073A}" srcOrd="0" destOrd="0" parTransId="{2D47D3EA-DCA1-497A-9416-98B448E44F44}" sibTransId="{54129DA7-7F81-41D3-8BC7-BBD92EFD2C9E}"/>
    <dgm:cxn modelId="{5519E0A2-709C-4819-ACDC-156943562EE7}" srcId="{6ABA47F8-137D-46C0-BCE0-8651DBA9DDD8}" destId="{21B7AEB7-9DCC-410B-9B9C-825E068074A9}" srcOrd="1" destOrd="0" parTransId="{C1AEA9D3-83FB-4812-BC7C-D3BAC8A7B423}" sibTransId="{E769339E-4E68-42CA-AD4E-05E88EF6ABF9}"/>
    <dgm:cxn modelId="{3251E0CD-86BF-44F7-AB36-E2154029C547}" type="presParOf" srcId="{163EE330-EEA3-40E4-8781-94673B162CAB}" destId="{558CB6B5-7462-40B4-84C9-904245647F21}" srcOrd="0" destOrd="0" presId="urn:microsoft.com/office/officeart/2005/8/layout/orgChart1"/>
    <dgm:cxn modelId="{ED9467BB-EADD-4C6D-B336-E1D5F6167F8E}" type="presParOf" srcId="{558CB6B5-7462-40B4-84C9-904245647F21}" destId="{916879CD-FA38-41A9-AF1E-CC92D3B527C3}" srcOrd="0" destOrd="0" presId="urn:microsoft.com/office/officeart/2005/8/layout/orgChart1"/>
    <dgm:cxn modelId="{2317DA15-5129-4D4C-9D55-B68E3B527AC7}" type="presParOf" srcId="{916879CD-FA38-41A9-AF1E-CC92D3B527C3}" destId="{CB4A20ED-072A-4C8D-9849-4908DDAF5C18}" srcOrd="0" destOrd="0" presId="urn:microsoft.com/office/officeart/2005/8/layout/orgChart1"/>
    <dgm:cxn modelId="{DC2206C7-21A5-4E90-8088-0320947CBF06}" type="presParOf" srcId="{916879CD-FA38-41A9-AF1E-CC92D3B527C3}" destId="{F07F6B79-628A-4A30-9B46-8A464B8A00F0}" srcOrd="1" destOrd="0" presId="urn:microsoft.com/office/officeart/2005/8/layout/orgChart1"/>
    <dgm:cxn modelId="{DDBFFA50-A69C-4900-BEA5-82071583806C}" type="presParOf" srcId="{558CB6B5-7462-40B4-84C9-904245647F21}" destId="{C81BAC58-6574-4822-BCBF-9E7AF3014433}" srcOrd="1" destOrd="0" presId="urn:microsoft.com/office/officeart/2005/8/layout/orgChart1"/>
    <dgm:cxn modelId="{742A028F-2753-417A-8C91-96C5F5573C45}" type="presParOf" srcId="{C81BAC58-6574-4822-BCBF-9E7AF3014433}" destId="{A01992A2-6F03-4A6A-B7DF-8D184AC2CC50}" srcOrd="0" destOrd="0" presId="urn:microsoft.com/office/officeart/2005/8/layout/orgChart1"/>
    <dgm:cxn modelId="{AF350CBA-4708-408A-BD7C-B78BB13C779C}" type="presParOf" srcId="{C81BAC58-6574-4822-BCBF-9E7AF3014433}" destId="{9EB56590-6D9D-43FA-82F6-51DB6F97DF3C}" srcOrd="1" destOrd="0" presId="urn:microsoft.com/office/officeart/2005/8/layout/orgChart1"/>
    <dgm:cxn modelId="{15206DA1-16A7-47FA-BD0C-511E5234CA7D}" type="presParOf" srcId="{9EB56590-6D9D-43FA-82F6-51DB6F97DF3C}" destId="{9EFEB905-7141-4A5C-8213-B341DE6273BB}" srcOrd="0" destOrd="0" presId="urn:microsoft.com/office/officeart/2005/8/layout/orgChart1"/>
    <dgm:cxn modelId="{4EE4B151-8F20-4D71-AAA2-42219D18A496}" type="presParOf" srcId="{9EFEB905-7141-4A5C-8213-B341DE6273BB}" destId="{474EE08B-4064-44B7-8817-EA24A8248330}" srcOrd="0" destOrd="0" presId="urn:microsoft.com/office/officeart/2005/8/layout/orgChart1"/>
    <dgm:cxn modelId="{0398F034-8FAE-4CFB-ADBC-9F5895BF658B}" type="presParOf" srcId="{9EFEB905-7141-4A5C-8213-B341DE6273BB}" destId="{276C7890-3742-488F-86FA-6C3FFB882FD5}" srcOrd="1" destOrd="0" presId="urn:microsoft.com/office/officeart/2005/8/layout/orgChart1"/>
    <dgm:cxn modelId="{72DA80E1-DCC7-44CC-BE19-DB29E9BBEB81}" type="presParOf" srcId="{9EB56590-6D9D-43FA-82F6-51DB6F97DF3C}" destId="{0848AF7B-A040-4C33-85BD-61FB35FED953}" srcOrd="1" destOrd="0" presId="urn:microsoft.com/office/officeart/2005/8/layout/orgChart1"/>
    <dgm:cxn modelId="{0B45E36D-AF5A-422D-AE52-6D8EFAB5A648}" type="presParOf" srcId="{9EB56590-6D9D-43FA-82F6-51DB6F97DF3C}" destId="{FC71324B-8D80-4FAB-845B-6A9694F433A2}" srcOrd="2" destOrd="0" presId="urn:microsoft.com/office/officeart/2005/8/layout/orgChart1"/>
    <dgm:cxn modelId="{9B128375-369B-4F53-8664-15B03A3AF204}" type="presParOf" srcId="{C81BAC58-6574-4822-BCBF-9E7AF3014433}" destId="{039ADD71-62C2-4275-AB4A-FFCD352FEC47}" srcOrd="2" destOrd="0" presId="urn:microsoft.com/office/officeart/2005/8/layout/orgChart1"/>
    <dgm:cxn modelId="{FB8BADB8-AA50-40E0-BBAF-9F9DC26BA103}" type="presParOf" srcId="{C81BAC58-6574-4822-BCBF-9E7AF3014433}" destId="{4CCE534D-218F-4753-82BA-0DAE20F8CF50}" srcOrd="3" destOrd="0" presId="urn:microsoft.com/office/officeart/2005/8/layout/orgChart1"/>
    <dgm:cxn modelId="{25191DA0-485B-4A79-956D-969674EB9E5C}" type="presParOf" srcId="{4CCE534D-218F-4753-82BA-0DAE20F8CF50}" destId="{BB970503-2A06-44F9-8C64-98A3BEEF6A57}" srcOrd="0" destOrd="0" presId="urn:microsoft.com/office/officeart/2005/8/layout/orgChart1"/>
    <dgm:cxn modelId="{D5E7E276-A034-4053-BDBC-FBFF1A7BD085}" type="presParOf" srcId="{BB970503-2A06-44F9-8C64-98A3BEEF6A57}" destId="{DFE447F3-36E2-439C-A84D-402D6E51CBA1}" srcOrd="0" destOrd="0" presId="urn:microsoft.com/office/officeart/2005/8/layout/orgChart1"/>
    <dgm:cxn modelId="{E4DB382E-1934-4226-9AD9-AFCA9A6F6BA6}" type="presParOf" srcId="{BB970503-2A06-44F9-8C64-98A3BEEF6A57}" destId="{765CAE07-F202-420D-B86F-7F954B7772C9}" srcOrd="1" destOrd="0" presId="urn:microsoft.com/office/officeart/2005/8/layout/orgChart1"/>
    <dgm:cxn modelId="{D7BFB27A-DBDA-41B9-8E14-B20742DFB466}" type="presParOf" srcId="{4CCE534D-218F-4753-82BA-0DAE20F8CF50}" destId="{1B08E917-B07C-4235-A2EB-8BC763EB7CA0}" srcOrd="1" destOrd="0" presId="urn:microsoft.com/office/officeart/2005/8/layout/orgChart1"/>
    <dgm:cxn modelId="{C1EB9D03-0C17-4967-912B-78EB514DAEFE}" type="presParOf" srcId="{4CCE534D-218F-4753-82BA-0DAE20F8CF50}" destId="{2AE36B1E-305A-43D6-8DCA-868C5FE9982C}" srcOrd="2" destOrd="0" presId="urn:microsoft.com/office/officeart/2005/8/layout/orgChart1"/>
    <dgm:cxn modelId="{916B2F52-0D08-4BBB-AAE2-E6D8EB046179}" type="presParOf" srcId="{558CB6B5-7462-40B4-84C9-904245647F21}" destId="{6AC831E0-2084-486C-9519-B40DB4480F7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0E0731-AAC2-4BFC-AAFE-7F23361608EC}"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tr-TR"/>
        </a:p>
      </dgm:t>
    </dgm:pt>
    <dgm:pt modelId="{6ABA47F8-137D-46C0-BCE0-8651DBA9DDD8}">
      <dgm:prSet phldrT="[Metin]"/>
      <dgm:spPr/>
      <dgm:t>
        <a:bodyPr/>
        <a:lstStyle/>
        <a:p>
          <a:r>
            <a:rPr lang="tr-TR" b="1" dirty="0"/>
            <a:t>Literatür Değerlendirmesinde Antalya için doğal ve kültürel miras alanları ile kıyılar ve dağlar öne çıkıyor</a:t>
          </a:r>
        </a:p>
      </dgm:t>
    </dgm:pt>
    <dgm:pt modelId="{D76EFEA3-DF58-404B-AAF4-925C3874EDA7}" type="parTrans" cxnId="{ECEFC702-90B7-4A71-9A9F-577257A89A88}">
      <dgm:prSet/>
      <dgm:spPr/>
      <dgm:t>
        <a:bodyPr/>
        <a:lstStyle/>
        <a:p>
          <a:endParaRPr lang="tr-TR"/>
        </a:p>
      </dgm:t>
    </dgm:pt>
    <dgm:pt modelId="{C14ECA4A-91BC-40B5-9CE9-EBEA9B36CA74}" type="sibTrans" cxnId="{ECEFC702-90B7-4A71-9A9F-577257A89A88}">
      <dgm:prSet/>
      <dgm:spPr/>
      <dgm:t>
        <a:bodyPr/>
        <a:lstStyle/>
        <a:p>
          <a:endParaRPr lang="tr-TR"/>
        </a:p>
      </dgm:t>
    </dgm:pt>
    <dgm:pt modelId="{ACFFF2FD-D7DD-4FA6-8946-80498B72073A}">
      <dgm:prSet phldrT="[Metin]"/>
      <dgm:spPr/>
      <dgm:t>
        <a:bodyPr/>
        <a:lstStyle/>
        <a:p>
          <a:r>
            <a:rPr lang="tr-TR" b="1" dirty="0"/>
            <a:t>İklim Değişikliğinin Dağlık Alanlara ve Kış Turizmine Etkisi</a:t>
          </a:r>
        </a:p>
      </dgm:t>
    </dgm:pt>
    <dgm:pt modelId="{2D47D3EA-DCA1-497A-9416-98B448E44F44}" type="parTrans" cxnId="{DEFF43EE-361F-4A9D-9555-5B07F87427D4}">
      <dgm:prSet/>
      <dgm:spPr/>
      <dgm:t>
        <a:bodyPr/>
        <a:lstStyle/>
        <a:p>
          <a:endParaRPr lang="tr-TR"/>
        </a:p>
      </dgm:t>
    </dgm:pt>
    <dgm:pt modelId="{54129DA7-7F81-41D3-8BC7-BBD92EFD2C9E}" type="sibTrans" cxnId="{DEFF43EE-361F-4A9D-9555-5B07F87427D4}">
      <dgm:prSet/>
      <dgm:spPr/>
      <dgm:t>
        <a:bodyPr/>
        <a:lstStyle/>
        <a:p>
          <a:endParaRPr lang="tr-TR"/>
        </a:p>
      </dgm:t>
    </dgm:pt>
    <dgm:pt modelId="{21B7AEB7-9DCC-410B-9B9C-825E068074A9}">
      <dgm:prSet phldrT="[Metin]"/>
      <dgm:spPr/>
      <dgm:t>
        <a:bodyPr/>
        <a:lstStyle/>
        <a:p>
          <a:r>
            <a:rPr lang="tr-TR" b="1" dirty="0"/>
            <a:t>İklim Değişikliğinin Kıyılara Etkisi</a:t>
          </a:r>
        </a:p>
      </dgm:t>
    </dgm:pt>
    <dgm:pt modelId="{C1AEA9D3-83FB-4812-BC7C-D3BAC8A7B423}" type="parTrans" cxnId="{5519E0A2-709C-4819-ACDC-156943562EE7}">
      <dgm:prSet/>
      <dgm:spPr/>
      <dgm:t>
        <a:bodyPr/>
        <a:lstStyle/>
        <a:p>
          <a:endParaRPr lang="tr-TR"/>
        </a:p>
      </dgm:t>
    </dgm:pt>
    <dgm:pt modelId="{E769339E-4E68-42CA-AD4E-05E88EF6ABF9}" type="sibTrans" cxnId="{5519E0A2-709C-4819-ACDC-156943562EE7}">
      <dgm:prSet/>
      <dgm:spPr/>
      <dgm:t>
        <a:bodyPr/>
        <a:lstStyle/>
        <a:p>
          <a:endParaRPr lang="tr-TR"/>
        </a:p>
      </dgm:t>
    </dgm:pt>
    <dgm:pt modelId="{163EE330-EEA3-40E4-8781-94673B162CAB}" type="pres">
      <dgm:prSet presAssocID="{BC0E0731-AAC2-4BFC-AAFE-7F23361608EC}" presName="hierChild1" presStyleCnt="0">
        <dgm:presLayoutVars>
          <dgm:orgChart val="1"/>
          <dgm:chPref val="1"/>
          <dgm:dir/>
          <dgm:animOne val="branch"/>
          <dgm:animLvl val="lvl"/>
          <dgm:resizeHandles/>
        </dgm:presLayoutVars>
      </dgm:prSet>
      <dgm:spPr/>
      <dgm:t>
        <a:bodyPr/>
        <a:lstStyle/>
        <a:p>
          <a:endParaRPr lang="tr-TR"/>
        </a:p>
      </dgm:t>
    </dgm:pt>
    <dgm:pt modelId="{558CB6B5-7462-40B4-84C9-904245647F21}" type="pres">
      <dgm:prSet presAssocID="{6ABA47F8-137D-46C0-BCE0-8651DBA9DDD8}" presName="hierRoot1" presStyleCnt="0">
        <dgm:presLayoutVars>
          <dgm:hierBranch val="init"/>
        </dgm:presLayoutVars>
      </dgm:prSet>
      <dgm:spPr/>
    </dgm:pt>
    <dgm:pt modelId="{916879CD-FA38-41A9-AF1E-CC92D3B527C3}" type="pres">
      <dgm:prSet presAssocID="{6ABA47F8-137D-46C0-BCE0-8651DBA9DDD8}" presName="rootComposite1" presStyleCnt="0"/>
      <dgm:spPr/>
    </dgm:pt>
    <dgm:pt modelId="{CB4A20ED-072A-4C8D-9849-4908DDAF5C18}" type="pres">
      <dgm:prSet presAssocID="{6ABA47F8-137D-46C0-BCE0-8651DBA9DDD8}" presName="rootText1" presStyleLbl="node0" presStyleIdx="0" presStyleCnt="1" custScaleX="318807">
        <dgm:presLayoutVars>
          <dgm:chPref val="3"/>
        </dgm:presLayoutVars>
      </dgm:prSet>
      <dgm:spPr/>
      <dgm:t>
        <a:bodyPr/>
        <a:lstStyle/>
        <a:p>
          <a:endParaRPr lang="tr-TR"/>
        </a:p>
      </dgm:t>
    </dgm:pt>
    <dgm:pt modelId="{F07F6B79-628A-4A30-9B46-8A464B8A00F0}" type="pres">
      <dgm:prSet presAssocID="{6ABA47F8-137D-46C0-BCE0-8651DBA9DDD8}" presName="rootConnector1" presStyleLbl="node1" presStyleIdx="0" presStyleCnt="0"/>
      <dgm:spPr/>
      <dgm:t>
        <a:bodyPr/>
        <a:lstStyle/>
        <a:p>
          <a:endParaRPr lang="tr-TR"/>
        </a:p>
      </dgm:t>
    </dgm:pt>
    <dgm:pt modelId="{C81BAC58-6574-4822-BCBF-9E7AF3014433}" type="pres">
      <dgm:prSet presAssocID="{6ABA47F8-137D-46C0-BCE0-8651DBA9DDD8}" presName="hierChild2" presStyleCnt="0"/>
      <dgm:spPr/>
    </dgm:pt>
    <dgm:pt modelId="{A01992A2-6F03-4A6A-B7DF-8D184AC2CC50}" type="pres">
      <dgm:prSet presAssocID="{2D47D3EA-DCA1-497A-9416-98B448E44F44}" presName="Name37" presStyleLbl="parChTrans1D2" presStyleIdx="0" presStyleCnt="2"/>
      <dgm:spPr/>
      <dgm:t>
        <a:bodyPr/>
        <a:lstStyle/>
        <a:p>
          <a:endParaRPr lang="tr-TR"/>
        </a:p>
      </dgm:t>
    </dgm:pt>
    <dgm:pt modelId="{9EB56590-6D9D-43FA-82F6-51DB6F97DF3C}" type="pres">
      <dgm:prSet presAssocID="{ACFFF2FD-D7DD-4FA6-8946-80498B72073A}" presName="hierRoot2" presStyleCnt="0">
        <dgm:presLayoutVars>
          <dgm:hierBranch val="init"/>
        </dgm:presLayoutVars>
      </dgm:prSet>
      <dgm:spPr/>
    </dgm:pt>
    <dgm:pt modelId="{9EFEB905-7141-4A5C-8213-B341DE6273BB}" type="pres">
      <dgm:prSet presAssocID="{ACFFF2FD-D7DD-4FA6-8946-80498B72073A}" presName="rootComposite" presStyleCnt="0"/>
      <dgm:spPr/>
    </dgm:pt>
    <dgm:pt modelId="{474EE08B-4064-44B7-8817-EA24A8248330}" type="pres">
      <dgm:prSet presAssocID="{ACFFF2FD-D7DD-4FA6-8946-80498B72073A}" presName="rootText" presStyleLbl="node2" presStyleIdx="0" presStyleCnt="2" custLinFactX="-23187" custLinFactNeighborX="-100000" custLinFactNeighborY="96">
        <dgm:presLayoutVars>
          <dgm:chPref val="3"/>
        </dgm:presLayoutVars>
      </dgm:prSet>
      <dgm:spPr/>
      <dgm:t>
        <a:bodyPr/>
        <a:lstStyle/>
        <a:p>
          <a:endParaRPr lang="tr-TR"/>
        </a:p>
      </dgm:t>
    </dgm:pt>
    <dgm:pt modelId="{276C7890-3742-488F-86FA-6C3FFB882FD5}" type="pres">
      <dgm:prSet presAssocID="{ACFFF2FD-D7DD-4FA6-8946-80498B72073A}" presName="rootConnector" presStyleLbl="node2" presStyleIdx="0" presStyleCnt="2"/>
      <dgm:spPr/>
      <dgm:t>
        <a:bodyPr/>
        <a:lstStyle/>
        <a:p>
          <a:endParaRPr lang="tr-TR"/>
        </a:p>
      </dgm:t>
    </dgm:pt>
    <dgm:pt modelId="{0848AF7B-A040-4C33-85BD-61FB35FED953}" type="pres">
      <dgm:prSet presAssocID="{ACFFF2FD-D7DD-4FA6-8946-80498B72073A}" presName="hierChild4" presStyleCnt="0"/>
      <dgm:spPr/>
    </dgm:pt>
    <dgm:pt modelId="{FC71324B-8D80-4FAB-845B-6A9694F433A2}" type="pres">
      <dgm:prSet presAssocID="{ACFFF2FD-D7DD-4FA6-8946-80498B72073A}" presName="hierChild5" presStyleCnt="0"/>
      <dgm:spPr/>
    </dgm:pt>
    <dgm:pt modelId="{039ADD71-62C2-4275-AB4A-FFCD352FEC47}" type="pres">
      <dgm:prSet presAssocID="{C1AEA9D3-83FB-4812-BC7C-D3BAC8A7B423}" presName="Name37" presStyleLbl="parChTrans1D2" presStyleIdx="1" presStyleCnt="2"/>
      <dgm:spPr/>
      <dgm:t>
        <a:bodyPr/>
        <a:lstStyle/>
        <a:p>
          <a:endParaRPr lang="tr-TR"/>
        </a:p>
      </dgm:t>
    </dgm:pt>
    <dgm:pt modelId="{4CCE534D-218F-4753-82BA-0DAE20F8CF50}" type="pres">
      <dgm:prSet presAssocID="{21B7AEB7-9DCC-410B-9B9C-825E068074A9}" presName="hierRoot2" presStyleCnt="0">
        <dgm:presLayoutVars>
          <dgm:hierBranch val="init"/>
        </dgm:presLayoutVars>
      </dgm:prSet>
      <dgm:spPr/>
    </dgm:pt>
    <dgm:pt modelId="{BB970503-2A06-44F9-8C64-98A3BEEF6A57}" type="pres">
      <dgm:prSet presAssocID="{21B7AEB7-9DCC-410B-9B9C-825E068074A9}" presName="rootComposite" presStyleCnt="0"/>
      <dgm:spPr/>
    </dgm:pt>
    <dgm:pt modelId="{DFE447F3-36E2-439C-A84D-402D6E51CBA1}" type="pres">
      <dgm:prSet presAssocID="{21B7AEB7-9DCC-410B-9B9C-825E068074A9}" presName="rootText" presStyleLbl="node2" presStyleIdx="1" presStyleCnt="2" custLinFactX="26956" custLinFactNeighborX="100000" custLinFactNeighborY="96">
        <dgm:presLayoutVars>
          <dgm:chPref val="3"/>
        </dgm:presLayoutVars>
      </dgm:prSet>
      <dgm:spPr/>
      <dgm:t>
        <a:bodyPr/>
        <a:lstStyle/>
        <a:p>
          <a:endParaRPr lang="tr-TR"/>
        </a:p>
      </dgm:t>
    </dgm:pt>
    <dgm:pt modelId="{765CAE07-F202-420D-B86F-7F954B7772C9}" type="pres">
      <dgm:prSet presAssocID="{21B7AEB7-9DCC-410B-9B9C-825E068074A9}" presName="rootConnector" presStyleLbl="node2" presStyleIdx="1" presStyleCnt="2"/>
      <dgm:spPr/>
      <dgm:t>
        <a:bodyPr/>
        <a:lstStyle/>
        <a:p>
          <a:endParaRPr lang="tr-TR"/>
        </a:p>
      </dgm:t>
    </dgm:pt>
    <dgm:pt modelId="{1B08E917-B07C-4235-A2EB-8BC763EB7CA0}" type="pres">
      <dgm:prSet presAssocID="{21B7AEB7-9DCC-410B-9B9C-825E068074A9}" presName="hierChild4" presStyleCnt="0"/>
      <dgm:spPr/>
    </dgm:pt>
    <dgm:pt modelId="{2AE36B1E-305A-43D6-8DCA-868C5FE9982C}" type="pres">
      <dgm:prSet presAssocID="{21B7AEB7-9DCC-410B-9B9C-825E068074A9}" presName="hierChild5" presStyleCnt="0"/>
      <dgm:spPr/>
    </dgm:pt>
    <dgm:pt modelId="{6AC831E0-2084-486C-9519-B40DB4480F72}" type="pres">
      <dgm:prSet presAssocID="{6ABA47F8-137D-46C0-BCE0-8651DBA9DDD8}" presName="hierChild3" presStyleCnt="0"/>
      <dgm:spPr/>
    </dgm:pt>
  </dgm:ptLst>
  <dgm:cxnLst>
    <dgm:cxn modelId="{BEDC4A68-7D7E-48AB-BF37-5B58A971EF6A}" type="presOf" srcId="{ACFFF2FD-D7DD-4FA6-8946-80498B72073A}" destId="{276C7890-3742-488F-86FA-6C3FFB882FD5}" srcOrd="1" destOrd="0" presId="urn:microsoft.com/office/officeart/2005/8/layout/orgChart1"/>
    <dgm:cxn modelId="{ECEFC702-90B7-4A71-9A9F-577257A89A88}" srcId="{BC0E0731-AAC2-4BFC-AAFE-7F23361608EC}" destId="{6ABA47F8-137D-46C0-BCE0-8651DBA9DDD8}" srcOrd="0" destOrd="0" parTransId="{D76EFEA3-DF58-404B-AAF4-925C3874EDA7}" sibTransId="{C14ECA4A-91BC-40B5-9CE9-EBEA9B36CA74}"/>
    <dgm:cxn modelId="{CCAE6294-EA37-4260-A596-BBAD6A1F2E62}" type="presOf" srcId="{2D47D3EA-DCA1-497A-9416-98B448E44F44}" destId="{A01992A2-6F03-4A6A-B7DF-8D184AC2CC50}" srcOrd="0" destOrd="0" presId="urn:microsoft.com/office/officeart/2005/8/layout/orgChart1"/>
    <dgm:cxn modelId="{60B62880-F953-4DD6-ADE7-5350232944FB}" type="presOf" srcId="{C1AEA9D3-83FB-4812-BC7C-D3BAC8A7B423}" destId="{039ADD71-62C2-4275-AB4A-FFCD352FEC47}" srcOrd="0" destOrd="0" presId="urn:microsoft.com/office/officeart/2005/8/layout/orgChart1"/>
    <dgm:cxn modelId="{B2273B14-0A9E-48F4-A608-C14256C48F96}" type="presOf" srcId="{6ABA47F8-137D-46C0-BCE0-8651DBA9DDD8}" destId="{CB4A20ED-072A-4C8D-9849-4908DDAF5C18}" srcOrd="0" destOrd="0" presId="urn:microsoft.com/office/officeart/2005/8/layout/orgChart1"/>
    <dgm:cxn modelId="{362BF67E-BF35-4C28-97C9-344FF7913F15}" type="presOf" srcId="{6ABA47F8-137D-46C0-BCE0-8651DBA9DDD8}" destId="{F07F6B79-628A-4A30-9B46-8A464B8A00F0}" srcOrd="1" destOrd="0" presId="urn:microsoft.com/office/officeart/2005/8/layout/orgChart1"/>
    <dgm:cxn modelId="{1C0E1A9B-5610-4D47-AA51-06FB63F14897}" type="presOf" srcId="{BC0E0731-AAC2-4BFC-AAFE-7F23361608EC}" destId="{163EE330-EEA3-40E4-8781-94673B162CAB}" srcOrd="0" destOrd="0" presId="urn:microsoft.com/office/officeart/2005/8/layout/orgChart1"/>
    <dgm:cxn modelId="{B6FC61EA-6836-4713-A536-CEC11294A17D}" type="presOf" srcId="{21B7AEB7-9DCC-410B-9B9C-825E068074A9}" destId="{DFE447F3-36E2-439C-A84D-402D6E51CBA1}" srcOrd="0" destOrd="0" presId="urn:microsoft.com/office/officeart/2005/8/layout/orgChart1"/>
    <dgm:cxn modelId="{8CA6AF18-6C61-44DE-977D-F9C4D9EFDEE7}" type="presOf" srcId="{21B7AEB7-9DCC-410B-9B9C-825E068074A9}" destId="{765CAE07-F202-420D-B86F-7F954B7772C9}" srcOrd="1" destOrd="0" presId="urn:microsoft.com/office/officeart/2005/8/layout/orgChart1"/>
    <dgm:cxn modelId="{ADA441F9-DB34-4AEA-8D7E-D60ED486CD84}" type="presOf" srcId="{ACFFF2FD-D7DD-4FA6-8946-80498B72073A}" destId="{474EE08B-4064-44B7-8817-EA24A8248330}" srcOrd="0" destOrd="0" presId="urn:microsoft.com/office/officeart/2005/8/layout/orgChart1"/>
    <dgm:cxn modelId="{DEFF43EE-361F-4A9D-9555-5B07F87427D4}" srcId="{6ABA47F8-137D-46C0-BCE0-8651DBA9DDD8}" destId="{ACFFF2FD-D7DD-4FA6-8946-80498B72073A}" srcOrd="0" destOrd="0" parTransId="{2D47D3EA-DCA1-497A-9416-98B448E44F44}" sibTransId="{54129DA7-7F81-41D3-8BC7-BBD92EFD2C9E}"/>
    <dgm:cxn modelId="{5519E0A2-709C-4819-ACDC-156943562EE7}" srcId="{6ABA47F8-137D-46C0-BCE0-8651DBA9DDD8}" destId="{21B7AEB7-9DCC-410B-9B9C-825E068074A9}" srcOrd="1" destOrd="0" parTransId="{C1AEA9D3-83FB-4812-BC7C-D3BAC8A7B423}" sibTransId="{E769339E-4E68-42CA-AD4E-05E88EF6ABF9}"/>
    <dgm:cxn modelId="{3251E0CD-86BF-44F7-AB36-E2154029C547}" type="presParOf" srcId="{163EE330-EEA3-40E4-8781-94673B162CAB}" destId="{558CB6B5-7462-40B4-84C9-904245647F21}" srcOrd="0" destOrd="0" presId="urn:microsoft.com/office/officeart/2005/8/layout/orgChart1"/>
    <dgm:cxn modelId="{ED9467BB-EADD-4C6D-B336-E1D5F6167F8E}" type="presParOf" srcId="{558CB6B5-7462-40B4-84C9-904245647F21}" destId="{916879CD-FA38-41A9-AF1E-CC92D3B527C3}" srcOrd="0" destOrd="0" presId="urn:microsoft.com/office/officeart/2005/8/layout/orgChart1"/>
    <dgm:cxn modelId="{2317DA15-5129-4D4C-9D55-B68E3B527AC7}" type="presParOf" srcId="{916879CD-FA38-41A9-AF1E-CC92D3B527C3}" destId="{CB4A20ED-072A-4C8D-9849-4908DDAF5C18}" srcOrd="0" destOrd="0" presId="urn:microsoft.com/office/officeart/2005/8/layout/orgChart1"/>
    <dgm:cxn modelId="{DC2206C7-21A5-4E90-8088-0320947CBF06}" type="presParOf" srcId="{916879CD-FA38-41A9-AF1E-CC92D3B527C3}" destId="{F07F6B79-628A-4A30-9B46-8A464B8A00F0}" srcOrd="1" destOrd="0" presId="urn:microsoft.com/office/officeart/2005/8/layout/orgChart1"/>
    <dgm:cxn modelId="{DDBFFA50-A69C-4900-BEA5-82071583806C}" type="presParOf" srcId="{558CB6B5-7462-40B4-84C9-904245647F21}" destId="{C81BAC58-6574-4822-BCBF-9E7AF3014433}" srcOrd="1" destOrd="0" presId="urn:microsoft.com/office/officeart/2005/8/layout/orgChart1"/>
    <dgm:cxn modelId="{742A028F-2753-417A-8C91-96C5F5573C45}" type="presParOf" srcId="{C81BAC58-6574-4822-BCBF-9E7AF3014433}" destId="{A01992A2-6F03-4A6A-B7DF-8D184AC2CC50}" srcOrd="0" destOrd="0" presId="urn:microsoft.com/office/officeart/2005/8/layout/orgChart1"/>
    <dgm:cxn modelId="{AF350CBA-4708-408A-BD7C-B78BB13C779C}" type="presParOf" srcId="{C81BAC58-6574-4822-BCBF-9E7AF3014433}" destId="{9EB56590-6D9D-43FA-82F6-51DB6F97DF3C}" srcOrd="1" destOrd="0" presId="urn:microsoft.com/office/officeart/2005/8/layout/orgChart1"/>
    <dgm:cxn modelId="{15206DA1-16A7-47FA-BD0C-511E5234CA7D}" type="presParOf" srcId="{9EB56590-6D9D-43FA-82F6-51DB6F97DF3C}" destId="{9EFEB905-7141-4A5C-8213-B341DE6273BB}" srcOrd="0" destOrd="0" presId="urn:microsoft.com/office/officeart/2005/8/layout/orgChart1"/>
    <dgm:cxn modelId="{4EE4B151-8F20-4D71-AAA2-42219D18A496}" type="presParOf" srcId="{9EFEB905-7141-4A5C-8213-B341DE6273BB}" destId="{474EE08B-4064-44B7-8817-EA24A8248330}" srcOrd="0" destOrd="0" presId="urn:microsoft.com/office/officeart/2005/8/layout/orgChart1"/>
    <dgm:cxn modelId="{0398F034-8FAE-4CFB-ADBC-9F5895BF658B}" type="presParOf" srcId="{9EFEB905-7141-4A5C-8213-B341DE6273BB}" destId="{276C7890-3742-488F-86FA-6C3FFB882FD5}" srcOrd="1" destOrd="0" presId="urn:microsoft.com/office/officeart/2005/8/layout/orgChart1"/>
    <dgm:cxn modelId="{72DA80E1-DCC7-44CC-BE19-DB29E9BBEB81}" type="presParOf" srcId="{9EB56590-6D9D-43FA-82F6-51DB6F97DF3C}" destId="{0848AF7B-A040-4C33-85BD-61FB35FED953}" srcOrd="1" destOrd="0" presId="urn:microsoft.com/office/officeart/2005/8/layout/orgChart1"/>
    <dgm:cxn modelId="{0B45E36D-AF5A-422D-AE52-6D8EFAB5A648}" type="presParOf" srcId="{9EB56590-6D9D-43FA-82F6-51DB6F97DF3C}" destId="{FC71324B-8D80-4FAB-845B-6A9694F433A2}" srcOrd="2" destOrd="0" presId="urn:microsoft.com/office/officeart/2005/8/layout/orgChart1"/>
    <dgm:cxn modelId="{9B128375-369B-4F53-8664-15B03A3AF204}" type="presParOf" srcId="{C81BAC58-6574-4822-BCBF-9E7AF3014433}" destId="{039ADD71-62C2-4275-AB4A-FFCD352FEC47}" srcOrd="2" destOrd="0" presId="urn:microsoft.com/office/officeart/2005/8/layout/orgChart1"/>
    <dgm:cxn modelId="{FB8BADB8-AA50-40E0-BBAF-9F9DC26BA103}" type="presParOf" srcId="{C81BAC58-6574-4822-BCBF-9E7AF3014433}" destId="{4CCE534D-218F-4753-82BA-0DAE20F8CF50}" srcOrd="3" destOrd="0" presId="urn:microsoft.com/office/officeart/2005/8/layout/orgChart1"/>
    <dgm:cxn modelId="{25191DA0-485B-4A79-956D-969674EB9E5C}" type="presParOf" srcId="{4CCE534D-218F-4753-82BA-0DAE20F8CF50}" destId="{BB970503-2A06-44F9-8C64-98A3BEEF6A57}" srcOrd="0" destOrd="0" presId="urn:microsoft.com/office/officeart/2005/8/layout/orgChart1"/>
    <dgm:cxn modelId="{D5E7E276-A034-4053-BDBC-FBFF1A7BD085}" type="presParOf" srcId="{BB970503-2A06-44F9-8C64-98A3BEEF6A57}" destId="{DFE447F3-36E2-439C-A84D-402D6E51CBA1}" srcOrd="0" destOrd="0" presId="urn:microsoft.com/office/officeart/2005/8/layout/orgChart1"/>
    <dgm:cxn modelId="{E4DB382E-1934-4226-9AD9-AFCA9A6F6BA6}" type="presParOf" srcId="{BB970503-2A06-44F9-8C64-98A3BEEF6A57}" destId="{765CAE07-F202-420D-B86F-7F954B7772C9}" srcOrd="1" destOrd="0" presId="urn:microsoft.com/office/officeart/2005/8/layout/orgChart1"/>
    <dgm:cxn modelId="{D7BFB27A-DBDA-41B9-8E14-B20742DFB466}" type="presParOf" srcId="{4CCE534D-218F-4753-82BA-0DAE20F8CF50}" destId="{1B08E917-B07C-4235-A2EB-8BC763EB7CA0}" srcOrd="1" destOrd="0" presId="urn:microsoft.com/office/officeart/2005/8/layout/orgChart1"/>
    <dgm:cxn modelId="{C1EB9D03-0C17-4967-912B-78EB514DAEFE}" type="presParOf" srcId="{4CCE534D-218F-4753-82BA-0DAE20F8CF50}" destId="{2AE36B1E-305A-43D6-8DCA-868C5FE9982C}" srcOrd="2" destOrd="0" presId="urn:microsoft.com/office/officeart/2005/8/layout/orgChart1"/>
    <dgm:cxn modelId="{916B2F52-0D08-4BBB-AAE2-E6D8EB046179}" type="presParOf" srcId="{558CB6B5-7462-40B4-84C9-904245647F21}" destId="{6AC831E0-2084-486C-9519-B40DB4480F7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E5F99-18D0-4CDD-BEB0-21749248894E}">
      <dsp:nvSpPr>
        <dsp:cNvPr id="0" name=""/>
        <dsp:cNvSpPr/>
      </dsp:nvSpPr>
      <dsp:spPr>
        <a:xfrm>
          <a:off x="2519064" y="2435035"/>
          <a:ext cx="1896070" cy="18960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tr-TR" sz="2100" kern="1200" dirty="0">
              <a:latin typeface="Calibri" pitchFamily="34" charset="0"/>
            </a:rPr>
            <a:t>Yaratıcı Turizm</a:t>
          </a:r>
        </a:p>
        <a:p>
          <a:pPr lvl="0" algn="ctr" defTabSz="933450">
            <a:lnSpc>
              <a:spcPct val="90000"/>
            </a:lnSpc>
            <a:spcBef>
              <a:spcPct val="0"/>
            </a:spcBef>
            <a:spcAft>
              <a:spcPct val="35000"/>
            </a:spcAft>
          </a:pPr>
          <a:r>
            <a:rPr lang="tr-TR" sz="2100" kern="1200" dirty="0">
              <a:latin typeface="Calibri" pitchFamily="34" charset="0"/>
            </a:rPr>
            <a:t>Kültürel turizm?</a:t>
          </a:r>
        </a:p>
      </dsp:txBody>
      <dsp:txXfrm>
        <a:off x="2796737" y="2712708"/>
        <a:ext cx="1340724" cy="1340724"/>
      </dsp:txXfrm>
    </dsp:sp>
    <dsp:sp modelId="{147BFC5B-6D5A-4425-B96C-1ED2A7C50C60}">
      <dsp:nvSpPr>
        <dsp:cNvPr id="0" name=""/>
        <dsp:cNvSpPr/>
      </dsp:nvSpPr>
      <dsp:spPr>
        <a:xfrm rot="16284960">
          <a:off x="3385581" y="2303143"/>
          <a:ext cx="215210" cy="49218"/>
        </a:xfrm>
        <a:custGeom>
          <a:avLst/>
          <a:gdLst/>
          <a:ahLst/>
          <a:cxnLst/>
          <a:rect l="0" t="0" r="0" b="0"/>
          <a:pathLst>
            <a:path>
              <a:moveTo>
                <a:pt x="0" y="24609"/>
              </a:moveTo>
              <a:lnTo>
                <a:pt x="215210" y="246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487806" y="2322372"/>
        <a:ext cx="10760" cy="10760"/>
      </dsp:txXfrm>
    </dsp:sp>
    <dsp:sp modelId="{E68EC5BC-A538-4451-978C-4E166C43159A}">
      <dsp:nvSpPr>
        <dsp:cNvPr id="0" name=""/>
        <dsp:cNvSpPr/>
      </dsp:nvSpPr>
      <dsp:spPr>
        <a:xfrm>
          <a:off x="2569562" y="460006"/>
          <a:ext cx="1896070" cy="17604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tr-TR" sz="2600" kern="1200" dirty="0">
              <a:latin typeface="Calibri" pitchFamily="34" charset="0"/>
            </a:rPr>
            <a:t>Kitle Turizmi</a:t>
          </a:r>
        </a:p>
      </dsp:txBody>
      <dsp:txXfrm>
        <a:off x="2847235" y="717811"/>
        <a:ext cx="1340724" cy="1244796"/>
      </dsp:txXfrm>
    </dsp:sp>
    <dsp:sp modelId="{4807C46E-9341-4A58-8D6C-61ED6F0E6C8B}">
      <dsp:nvSpPr>
        <dsp:cNvPr id="0" name=""/>
        <dsp:cNvSpPr/>
      </dsp:nvSpPr>
      <dsp:spPr>
        <a:xfrm rot="1800000">
          <a:off x="4249907" y="3975098"/>
          <a:ext cx="570477" cy="49218"/>
        </a:xfrm>
        <a:custGeom>
          <a:avLst/>
          <a:gdLst/>
          <a:ahLst/>
          <a:cxnLst/>
          <a:rect l="0" t="0" r="0" b="0"/>
          <a:pathLst>
            <a:path>
              <a:moveTo>
                <a:pt x="0" y="24609"/>
              </a:moveTo>
              <a:lnTo>
                <a:pt x="570477" y="246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20884" y="3985445"/>
        <a:ext cx="28523" cy="28523"/>
      </dsp:txXfrm>
    </dsp:sp>
    <dsp:sp modelId="{33DF8AE0-45B2-4C41-84D0-7BA10FAA5968}">
      <dsp:nvSpPr>
        <dsp:cNvPr id="0" name=""/>
        <dsp:cNvSpPr/>
      </dsp:nvSpPr>
      <dsp:spPr>
        <a:xfrm>
          <a:off x="4655157" y="3668309"/>
          <a:ext cx="1896070" cy="18960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tr-TR" sz="2600" kern="1200" dirty="0">
              <a:latin typeface="Calibri" pitchFamily="34" charset="0"/>
            </a:rPr>
            <a:t>Bireysel Turizm</a:t>
          </a:r>
        </a:p>
      </dsp:txBody>
      <dsp:txXfrm>
        <a:off x="4932830" y="3945982"/>
        <a:ext cx="1340724" cy="1340724"/>
      </dsp:txXfrm>
    </dsp:sp>
    <dsp:sp modelId="{B6337656-547E-44C9-A4C0-3406B7C904E0}">
      <dsp:nvSpPr>
        <dsp:cNvPr id="0" name=""/>
        <dsp:cNvSpPr/>
      </dsp:nvSpPr>
      <dsp:spPr>
        <a:xfrm rot="9000000">
          <a:off x="2113814" y="3975098"/>
          <a:ext cx="570477" cy="49218"/>
        </a:xfrm>
        <a:custGeom>
          <a:avLst/>
          <a:gdLst/>
          <a:ahLst/>
          <a:cxnLst/>
          <a:rect l="0" t="0" r="0" b="0"/>
          <a:pathLst>
            <a:path>
              <a:moveTo>
                <a:pt x="0" y="24609"/>
              </a:moveTo>
              <a:lnTo>
                <a:pt x="570477" y="246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rot="10800000">
        <a:off x="2384791" y="3985445"/>
        <a:ext cx="28523" cy="28523"/>
      </dsp:txXfrm>
    </dsp:sp>
    <dsp:sp modelId="{773D3EB0-D4CD-4D44-8E34-EE4F44A3D259}">
      <dsp:nvSpPr>
        <dsp:cNvPr id="0" name=""/>
        <dsp:cNvSpPr/>
      </dsp:nvSpPr>
      <dsp:spPr>
        <a:xfrm>
          <a:off x="382971" y="3668309"/>
          <a:ext cx="1896070" cy="18960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tr-TR" sz="2600" kern="1200" dirty="0">
              <a:latin typeface="Calibri" pitchFamily="34" charset="0"/>
            </a:rPr>
            <a:t>Alternatif Turizm</a:t>
          </a:r>
        </a:p>
      </dsp:txBody>
      <dsp:txXfrm>
        <a:off x="660644" y="3945982"/>
        <a:ext cx="1340724" cy="1340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ADD71-62C2-4275-AB4A-FFCD352FEC47}">
      <dsp:nvSpPr>
        <dsp:cNvPr id="0" name=""/>
        <dsp:cNvSpPr/>
      </dsp:nvSpPr>
      <dsp:spPr>
        <a:xfrm>
          <a:off x="8039100" y="2552396"/>
          <a:ext cx="6188691" cy="387987"/>
        </a:xfrm>
        <a:custGeom>
          <a:avLst/>
          <a:gdLst/>
          <a:ahLst/>
          <a:cxnLst/>
          <a:rect l="0" t="0" r="0" b="0"/>
          <a:pathLst>
            <a:path>
              <a:moveTo>
                <a:pt x="0" y="0"/>
              </a:moveTo>
              <a:lnTo>
                <a:pt x="0" y="61349"/>
              </a:lnTo>
              <a:lnTo>
                <a:pt x="6188691" y="61349"/>
              </a:lnTo>
              <a:lnTo>
                <a:pt x="6188691" y="38798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1992A2-6F03-4A6A-B7DF-8D184AC2CC50}">
      <dsp:nvSpPr>
        <dsp:cNvPr id="0" name=""/>
        <dsp:cNvSpPr/>
      </dsp:nvSpPr>
      <dsp:spPr>
        <a:xfrm>
          <a:off x="1848634" y="2552396"/>
          <a:ext cx="6190465" cy="387987"/>
        </a:xfrm>
        <a:custGeom>
          <a:avLst/>
          <a:gdLst/>
          <a:ahLst/>
          <a:cxnLst/>
          <a:rect l="0" t="0" r="0" b="0"/>
          <a:pathLst>
            <a:path>
              <a:moveTo>
                <a:pt x="6190465" y="0"/>
              </a:moveTo>
              <a:lnTo>
                <a:pt x="6190465" y="61349"/>
              </a:lnTo>
              <a:lnTo>
                <a:pt x="0" y="61349"/>
              </a:lnTo>
              <a:lnTo>
                <a:pt x="0" y="38798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4A20ED-072A-4C8D-9849-4908DDAF5C18}">
      <dsp:nvSpPr>
        <dsp:cNvPr id="0" name=""/>
        <dsp:cNvSpPr/>
      </dsp:nvSpPr>
      <dsp:spPr>
        <a:xfrm>
          <a:off x="429550" y="265513"/>
          <a:ext cx="15219099" cy="22868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tr-TR" sz="3200" b="1" kern="1200" dirty="0">
              <a:solidFill>
                <a:srgbClr val="FF0000"/>
              </a:solidFill>
            </a:rPr>
            <a:t>Kıyılara ve dağlara dikkat etmeli miyiz?</a:t>
          </a:r>
        </a:p>
        <a:p>
          <a:pPr lvl="0" algn="ctr" defTabSz="1422400">
            <a:lnSpc>
              <a:spcPct val="90000"/>
            </a:lnSpc>
            <a:spcBef>
              <a:spcPct val="0"/>
            </a:spcBef>
            <a:spcAft>
              <a:spcPct val="35000"/>
            </a:spcAft>
          </a:pPr>
          <a:r>
            <a:rPr lang="tr-TR" sz="3200" b="1" kern="1200" dirty="0">
              <a:solidFill>
                <a:srgbClr val="FF0000"/>
              </a:solidFill>
            </a:rPr>
            <a:t>Doğal ve Kültürel mirası nasıl etkiler?</a:t>
          </a:r>
        </a:p>
      </dsp:txBody>
      <dsp:txXfrm>
        <a:off x="429550" y="265513"/>
        <a:ext cx="15219099" cy="2286882"/>
      </dsp:txXfrm>
    </dsp:sp>
    <dsp:sp modelId="{474EE08B-4064-44B7-8817-EA24A8248330}">
      <dsp:nvSpPr>
        <dsp:cNvPr id="0" name=""/>
        <dsp:cNvSpPr/>
      </dsp:nvSpPr>
      <dsp:spPr>
        <a:xfrm>
          <a:off x="293218" y="2940383"/>
          <a:ext cx="3110833" cy="155541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tr-TR" sz="3200" kern="1200" dirty="0"/>
            <a:t>İklim Değişikliğinin Turizm Arzına Etkileri</a:t>
          </a:r>
        </a:p>
      </dsp:txBody>
      <dsp:txXfrm>
        <a:off x="293218" y="2940383"/>
        <a:ext cx="3110833" cy="1555416"/>
      </dsp:txXfrm>
    </dsp:sp>
    <dsp:sp modelId="{DFE447F3-36E2-439C-A84D-402D6E51CBA1}">
      <dsp:nvSpPr>
        <dsp:cNvPr id="0" name=""/>
        <dsp:cNvSpPr/>
      </dsp:nvSpPr>
      <dsp:spPr>
        <a:xfrm>
          <a:off x="12672375" y="2940383"/>
          <a:ext cx="3110833" cy="155541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tr-TR" sz="3200" kern="1200" dirty="0"/>
            <a:t>İklim Değişikliğinin Turizm Talebine Etkileri</a:t>
          </a:r>
        </a:p>
      </dsp:txBody>
      <dsp:txXfrm>
        <a:off x="12672375" y="2940383"/>
        <a:ext cx="3110833" cy="15554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ADD71-62C2-4275-AB4A-FFCD352FEC47}">
      <dsp:nvSpPr>
        <dsp:cNvPr id="0" name=""/>
        <dsp:cNvSpPr/>
      </dsp:nvSpPr>
      <dsp:spPr>
        <a:xfrm>
          <a:off x="8305800" y="1763120"/>
          <a:ext cx="6544163" cy="741371"/>
        </a:xfrm>
        <a:custGeom>
          <a:avLst/>
          <a:gdLst/>
          <a:ahLst/>
          <a:cxnLst/>
          <a:rect l="0" t="0" r="0" b="0"/>
          <a:pathLst>
            <a:path>
              <a:moveTo>
                <a:pt x="0" y="0"/>
              </a:moveTo>
              <a:lnTo>
                <a:pt x="0" y="371427"/>
              </a:lnTo>
              <a:lnTo>
                <a:pt x="6544163" y="371427"/>
              </a:lnTo>
              <a:lnTo>
                <a:pt x="6544163" y="74137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1992A2-6F03-4A6A-B7DF-8D184AC2CC50}">
      <dsp:nvSpPr>
        <dsp:cNvPr id="0" name=""/>
        <dsp:cNvSpPr/>
      </dsp:nvSpPr>
      <dsp:spPr>
        <a:xfrm>
          <a:off x="1834004" y="1763120"/>
          <a:ext cx="6471795" cy="741371"/>
        </a:xfrm>
        <a:custGeom>
          <a:avLst/>
          <a:gdLst/>
          <a:ahLst/>
          <a:cxnLst/>
          <a:rect l="0" t="0" r="0" b="0"/>
          <a:pathLst>
            <a:path>
              <a:moveTo>
                <a:pt x="6471795" y="0"/>
              </a:moveTo>
              <a:lnTo>
                <a:pt x="6471795" y="371427"/>
              </a:lnTo>
              <a:lnTo>
                <a:pt x="0" y="371427"/>
              </a:lnTo>
              <a:lnTo>
                <a:pt x="0" y="74137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4A20ED-072A-4C8D-9849-4908DDAF5C18}">
      <dsp:nvSpPr>
        <dsp:cNvPr id="0" name=""/>
        <dsp:cNvSpPr/>
      </dsp:nvSpPr>
      <dsp:spPr>
        <a:xfrm>
          <a:off x="2689579" y="1483"/>
          <a:ext cx="11232441" cy="176163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tr-TR" sz="3400" b="1" kern="1200" dirty="0"/>
            <a:t>Literatür Değerlendirmesinde Antalya için doğal ve kültürel miras alanları ile kıyılar ve dağlar öne çıkıyor</a:t>
          </a:r>
        </a:p>
      </dsp:txBody>
      <dsp:txXfrm>
        <a:off x="2689579" y="1483"/>
        <a:ext cx="11232441" cy="1761636"/>
      </dsp:txXfrm>
    </dsp:sp>
    <dsp:sp modelId="{474EE08B-4064-44B7-8817-EA24A8248330}">
      <dsp:nvSpPr>
        <dsp:cNvPr id="0" name=""/>
        <dsp:cNvSpPr/>
      </dsp:nvSpPr>
      <dsp:spPr>
        <a:xfrm>
          <a:off x="72368" y="2504491"/>
          <a:ext cx="3523273" cy="176163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tr-TR" sz="3400" b="1" kern="1200" dirty="0"/>
            <a:t>İklim Değişikliğinin Dağlık Alanlara ve Kış Turizmine Etkisi</a:t>
          </a:r>
        </a:p>
      </dsp:txBody>
      <dsp:txXfrm>
        <a:off x="72368" y="2504491"/>
        <a:ext cx="3523273" cy="1761636"/>
      </dsp:txXfrm>
    </dsp:sp>
    <dsp:sp modelId="{DFE447F3-36E2-439C-A84D-402D6E51CBA1}">
      <dsp:nvSpPr>
        <dsp:cNvPr id="0" name=""/>
        <dsp:cNvSpPr/>
      </dsp:nvSpPr>
      <dsp:spPr>
        <a:xfrm>
          <a:off x="13088326" y="2504491"/>
          <a:ext cx="3523273" cy="176163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tr-TR" sz="3400" b="1" kern="1200" dirty="0"/>
            <a:t>İklim Değişikliğinin Kıyılara Etkisi</a:t>
          </a:r>
        </a:p>
      </dsp:txBody>
      <dsp:txXfrm>
        <a:off x="13088326" y="2504491"/>
        <a:ext cx="3523273" cy="176163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A345E-B314-49ED-81EF-BA44A8679250}"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0F7E74-EC48-4897-A912-40979B4F638B}" type="slidenum">
              <a:rPr lang="en-US" smtClean="0"/>
              <a:t>‹#›</a:t>
            </a:fld>
            <a:endParaRPr lang="en-US"/>
          </a:p>
        </p:txBody>
      </p:sp>
    </p:spTree>
    <p:extLst>
      <p:ext uri="{BB962C8B-B14F-4D97-AF65-F5344CB8AC3E}">
        <p14:creationId xmlns:p14="http://schemas.microsoft.com/office/powerpoint/2010/main" val="279545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0F7E74-EC48-4897-A912-40979B4F638B}" type="slidenum">
              <a:rPr lang="en-US" smtClean="0"/>
              <a:t>15</a:t>
            </a:fld>
            <a:endParaRPr lang="en-US"/>
          </a:p>
        </p:txBody>
      </p:sp>
    </p:spTree>
    <p:extLst>
      <p:ext uri="{BB962C8B-B14F-4D97-AF65-F5344CB8AC3E}">
        <p14:creationId xmlns:p14="http://schemas.microsoft.com/office/powerpoint/2010/main" val="3309689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0E987-6D15-9FD6-26CA-B767C7814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61CE7-F02D-A355-66FF-F3E946328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ED67DB-326B-AFA4-81C9-B4E585C109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0F2C7A-D321-10F3-3C8C-84C5565E06FE}"/>
              </a:ext>
            </a:extLst>
          </p:cNvPr>
          <p:cNvSpPr>
            <a:spLocks noGrp="1"/>
          </p:cNvSpPr>
          <p:nvPr>
            <p:ph type="sldNum" sz="quarter" idx="5"/>
          </p:nvPr>
        </p:nvSpPr>
        <p:spPr/>
        <p:txBody>
          <a:bodyPr/>
          <a:lstStyle/>
          <a:p>
            <a:fld id="{DA0F7E74-EC48-4897-A912-40979B4F638B}" type="slidenum">
              <a:rPr lang="en-US" smtClean="0"/>
              <a:t>42</a:t>
            </a:fld>
            <a:endParaRPr lang="en-US"/>
          </a:p>
        </p:txBody>
      </p:sp>
    </p:spTree>
    <p:extLst>
      <p:ext uri="{BB962C8B-B14F-4D97-AF65-F5344CB8AC3E}">
        <p14:creationId xmlns:p14="http://schemas.microsoft.com/office/powerpoint/2010/main" val="2772135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E3AA5-E74C-287F-F834-7B25040AF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85237-BB28-00CE-1C40-9D78A69A27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3F124-C30F-5998-A42F-4A8D71BDB5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EC99A0-1DB6-6148-8851-730B82B6DE24}"/>
              </a:ext>
            </a:extLst>
          </p:cNvPr>
          <p:cNvSpPr>
            <a:spLocks noGrp="1"/>
          </p:cNvSpPr>
          <p:nvPr>
            <p:ph type="sldNum" sz="quarter" idx="5"/>
          </p:nvPr>
        </p:nvSpPr>
        <p:spPr/>
        <p:txBody>
          <a:bodyPr/>
          <a:lstStyle/>
          <a:p>
            <a:fld id="{DA0F7E74-EC48-4897-A912-40979B4F638B}" type="slidenum">
              <a:rPr lang="en-US" smtClean="0"/>
              <a:t>43</a:t>
            </a:fld>
            <a:endParaRPr lang="en-US"/>
          </a:p>
        </p:txBody>
      </p:sp>
    </p:spTree>
    <p:extLst>
      <p:ext uri="{BB962C8B-B14F-4D97-AF65-F5344CB8AC3E}">
        <p14:creationId xmlns:p14="http://schemas.microsoft.com/office/powerpoint/2010/main" val="1028696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35D69-AAB1-EFB4-FCA9-8B9C5209B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9AECC-B810-D7AF-CDC5-2FD3FA6B8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B61E4A-86F9-55F0-E3A8-5F9B0F7E47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8A77C9-B418-7F5F-A5A3-B6EA3AEFC9A1}"/>
              </a:ext>
            </a:extLst>
          </p:cNvPr>
          <p:cNvSpPr>
            <a:spLocks noGrp="1"/>
          </p:cNvSpPr>
          <p:nvPr>
            <p:ph type="sldNum" sz="quarter" idx="5"/>
          </p:nvPr>
        </p:nvSpPr>
        <p:spPr/>
        <p:txBody>
          <a:bodyPr/>
          <a:lstStyle/>
          <a:p>
            <a:fld id="{DA0F7E74-EC48-4897-A912-40979B4F638B}" type="slidenum">
              <a:rPr lang="en-US" smtClean="0"/>
              <a:t>44</a:t>
            </a:fld>
            <a:endParaRPr lang="en-US"/>
          </a:p>
        </p:txBody>
      </p:sp>
    </p:spTree>
    <p:extLst>
      <p:ext uri="{BB962C8B-B14F-4D97-AF65-F5344CB8AC3E}">
        <p14:creationId xmlns:p14="http://schemas.microsoft.com/office/powerpoint/2010/main" val="44587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43515-FEAF-7C6E-98C9-9B4BE78EA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E0134-7FDA-BB5D-5207-D233C1045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5DA63-366B-8F3A-2E72-CDB274E9AE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6417BF-C7FE-35CD-5FE9-C159B929ED12}"/>
              </a:ext>
            </a:extLst>
          </p:cNvPr>
          <p:cNvSpPr>
            <a:spLocks noGrp="1"/>
          </p:cNvSpPr>
          <p:nvPr>
            <p:ph type="sldNum" sz="quarter" idx="5"/>
          </p:nvPr>
        </p:nvSpPr>
        <p:spPr/>
        <p:txBody>
          <a:bodyPr/>
          <a:lstStyle/>
          <a:p>
            <a:fld id="{DA0F7E74-EC48-4897-A912-40979B4F638B}" type="slidenum">
              <a:rPr lang="en-US" smtClean="0"/>
              <a:t>45</a:t>
            </a:fld>
            <a:endParaRPr lang="en-US"/>
          </a:p>
        </p:txBody>
      </p:sp>
    </p:spTree>
    <p:extLst>
      <p:ext uri="{BB962C8B-B14F-4D97-AF65-F5344CB8AC3E}">
        <p14:creationId xmlns:p14="http://schemas.microsoft.com/office/powerpoint/2010/main" val="173477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FFB3A-0126-D6D8-24BA-2A79F008A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8CA1A-E87C-4E4B-4F4E-5ED118B95A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ED354-7642-CFB0-CDAF-89AFF5C9F5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97BFFD-6B1F-0CF2-3BC2-30AE3A5F2594}"/>
              </a:ext>
            </a:extLst>
          </p:cNvPr>
          <p:cNvSpPr>
            <a:spLocks noGrp="1"/>
          </p:cNvSpPr>
          <p:nvPr>
            <p:ph type="sldNum" sz="quarter" idx="5"/>
          </p:nvPr>
        </p:nvSpPr>
        <p:spPr/>
        <p:txBody>
          <a:bodyPr/>
          <a:lstStyle/>
          <a:p>
            <a:fld id="{DA0F7E74-EC48-4897-A912-40979B4F638B}" type="slidenum">
              <a:rPr lang="en-US" smtClean="0"/>
              <a:t>46</a:t>
            </a:fld>
            <a:endParaRPr lang="en-US"/>
          </a:p>
        </p:txBody>
      </p:sp>
    </p:spTree>
    <p:extLst>
      <p:ext uri="{BB962C8B-B14F-4D97-AF65-F5344CB8AC3E}">
        <p14:creationId xmlns:p14="http://schemas.microsoft.com/office/powerpoint/2010/main" val="794734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8B68E-F3CF-2676-A628-5AEA50928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54C62-AED3-1CD7-D1BE-B10560397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3D84A-D2EB-6691-D6F4-D9DD873733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F63B81-66FB-30C6-4794-7A5245B1EEE0}"/>
              </a:ext>
            </a:extLst>
          </p:cNvPr>
          <p:cNvSpPr>
            <a:spLocks noGrp="1"/>
          </p:cNvSpPr>
          <p:nvPr>
            <p:ph type="sldNum" sz="quarter" idx="5"/>
          </p:nvPr>
        </p:nvSpPr>
        <p:spPr/>
        <p:txBody>
          <a:bodyPr/>
          <a:lstStyle/>
          <a:p>
            <a:fld id="{DA0F7E74-EC48-4897-A912-40979B4F638B}" type="slidenum">
              <a:rPr lang="en-US" smtClean="0"/>
              <a:t>47</a:t>
            </a:fld>
            <a:endParaRPr lang="en-US"/>
          </a:p>
        </p:txBody>
      </p:sp>
    </p:spTree>
    <p:extLst>
      <p:ext uri="{BB962C8B-B14F-4D97-AF65-F5344CB8AC3E}">
        <p14:creationId xmlns:p14="http://schemas.microsoft.com/office/powerpoint/2010/main" val="3693830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3C08F-6280-80D3-A3AD-E0665C901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6B08C-7BB7-97B8-E03E-1E24E59E5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D4177-DE51-B765-1000-6F0998A63C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A19AB5-54DA-EFD9-3883-66984BA5E0BB}"/>
              </a:ext>
            </a:extLst>
          </p:cNvPr>
          <p:cNvSpPr>
            <a:spLocks noGrp="1"/>
          </p:cNvSpPr>
          <p:nvPr>
            <p:ph type="sldNum" sz="quarter" idx="5"/>
          </p:nvPr>
        </p:nvSpPr>
        <p:spPr/>
        <p:txBody>
          <a:bodyPr/>
          <a:lstStyle/>
          <a:p>
            <a:fld id="{DA0F7E74-EC48-4897-A912-40979B4F638B}" type="slidenum">
              <a:rPr lang="en-US" smtClean="0"/>
              <a:t>48</a:t>
            </a:fld>
            <a:endParaRPr lang="en-US"/>
          </a:p>
        </p:txBody>
      </p:sp>
    </p:spTree>
    <p:extLst>
      <p:ext uri="{BB962C8B-B14F-4D97-AF65-F5344CB8AC3E}">
        <p14:creationId xmlns:p14="http://schemas.microsoft.com/office/powerpoint/2010/main" val="2995702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693A8-B409-C952-E100-1FFD0EDF4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63995-8BAB-DE60-8DC4-A334F05D8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C4B94F-2E8C-D6A5-D006-C181299F63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E2E8E1-D25D-82C4-EBD0-387206C5B0C7}"/>
              </a:ext>
            </a:extLst>
          </p:cNvPr>
          <p:cNvSpPr>
            <a:spLocks noGrp="1"/>
          </p:cNvSpPr>
          <p:nvPr>
            <p:ph type="sldNum" sz="quarter" idx="5"/>
          </p:nvPr>
        </p:nvSpPr>
        <p:spPr/>
        <p:txBody>
          <a:bodyPr/>
          <a:lstStyle/>
          <a:p>
            <a:fld id="{DA0F7E74-EC48-4897-A912-40979B4F638B}" type="slidenum">
              <a:rPr lang="en-US" smtClean="0"/>
              <a:t>49</a:t>
            </a:fld>
            <a:endParaRPr lang="en-US"/>
          </a:p>
        </p:txBody>
      </p:sp>
    </p:spTree>
    <p:extLst>
      <p:ext uri="{BB962C8B-B14F-4D97-AF65-F5344CB8AC3E}">
        <p14:creationId xmlns:p14="http://schemas.microsoft.com/office/powerpoint/2010/main" val="3973678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0F7E74-EC48-4897-A912-40979B4F638B}" type="slidenum">
              <a:rPr lang="en-US" smtClean="0"/>
              <a:t>23</a:t>
            </a:fld>
            <a:endParaRPr lang="en-US"/>
          </a:p>
        </p:txBody>
      </p:sp>
    </p:spTree>
    <p:extLst>
      <p:ext uri="{BB962C8B-B14F-4D97-AF65-F5344CB8AC3E}">
        <p14:creationId xmlns:p14="http://schemas.microsoft.com/office/powerpoint/2010/main" val="135916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0F7E74-EC48-4897-A912-40979B4F638B}" type="slidenum">
              <a:rPr lang="en-US" smtClean="0"/>
              <a:t>34</a:t>
            </a:fld>
            <a:endParaRPr lang="en-US"/>
          </a:p>
        </p:txBody>
      </p:sp>
    </p:spTree>
    <p:extLst>
      <p:ext uri="{BB962C8B-B14F-4D97-AF65-F5344CB8AC3E}">
        <p14:creationId xmlns:p14="http://schemas.microsoft.com/office/powerpoint/2010/main" val="46605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882EF-02FD-8904-927B-1872E389D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524BA-B06D-D90E-B44B-433FD1785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2545E-BB77-7334-D6D2-B1C231EFD0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ADEFD2-2329-C95D-257D-AB6684B71658}"/>
              </a:ext>
            </a:extLst>
          </p:cNvPr>
          <p:cNvSpPr>
            <a:spLocks noGrp="1"/>
          </p:cNvSpPr>
          <p:nvPr>
            <p:ph type="sldNum" sz="quarter" idx="5"/>
          </p:nvPr>
        </p:nvSpPr>
        <p:spPr/>
        <p:txBody>
          <a:bodyPr/>
          <a:lstStyle/>
          <a:p>
            <a:fld id="{DA0F7E74-EC48-4897-A912-40979B4F638B}" type="slidenum">
              <a:rPr lang="en-US" smtClean="0"/>
              <a:t>35</a:t>
            </a:fld>
            <a:endParaRPr lang="en-US"/>
          </a:p>
        </p:txBody>
      </p:sp>
    </p:spTree>
    <p:extLst>
      <p:ext uri="{BB962C8B-B14F-4D97-AF65-F5344CB8AC3E}">
        <p14:creationId xmlns:p14="http://schemas.microsoft.com/office/powerpoint/2010/main" val="370814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8C436-7F32-4712-BEBF-70D1A2BF0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741E0-BB04-DAC8-4D4B-3268F6E51C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35CDF-BB01-530E-621A-DC6692AA6E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31C5EE-B2E8-1D2E-347A-8D7EDBA6A901}"/>
              </a:ext>
            </a:extLst>
          </p:cNvPr>
          <p:cNvSpPr>
            <a:spLocks noGrp="1"/>
          </p:cNvSpPr>
          <p:nvPr>
            <p:ph type="sldNum" sz="quarter" idx="5"/>
          </p:nvPr>
        </p:nvSpPr>
        <p:spPr/>
        <p:txBody>
          <a:bodyPr/>
          <a:lstStyle/>
          <a:p>
            <a:fld id="{DA0F7E74-EC48-4897-A912-40979B4F638B}" type="slidenum">
              <a:rPr lang="en-US" smtClean="0"/>
              <a:t>36</a:t>
            </a:fld>
            <a:endParaRPr lang="en-US"/>
          </a:p>
        </p:txBody>
      </p:sp>
    </p:spTree>
    <p:extLst>
      <p:ext uri="{BB962C8B-B14F-4D97-AF65-F5344CB8AC3E}">
        <p14:creationId xmlns:p14="http://schemas.microsoft.com/office/powerpoint/2010/main" val="2551926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7B817-8627-C767-335E-E42BCC6FB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E79C7-2042-4ED2-4B07-2EA9C5843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B0CE9-4638-7AC1-DA4E-AC6DFD51F8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D96B07-D0ED-AD75-770B-752447B64C63}"/>
              </a:ext>
            </a:extLst>
          </p:cNvPr>
          <p:cNvSpPr>
            <a:spLocks noGrp="1"/>
          </p:cNvSpPr>
          <p:nvPr>
            <p:ph type="sldNum" sz="quarter" idx="5"/>
          </p:nvPr>
        </p:nvSpPr>
        <p:spPr/>
        <p:txBody>
          <a:bodyPr/>
          <a:lstStyle/>
          <a:p>
            <a:fld id="{DA0F7E74-EC48-4897-A912-40979B4F638B}" type="slidenum">
              <a:rPr lang="en-US" smtClean="0"/>
              <a:t>38</a:t>
            </a:fld>
            <a:endParaRPr lang="en-US"/>
          </a:p>
        </p:txBody>
      </p:sp>
    </p:spTree>
    <p:extLst>
      <p:ext uri="{BB962C8B-B14F-4D97-AF65-F5344CB8AC3E}">
        <p14:creationId xmlns:p14="http://schemas.microsoft.com/office/powerpoint/2010/main" val="220332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58518-06E4-C09F-5E06-F50A8D2F6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196DA-72B2-1235-7D66-1E6425B84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F38B1-6FE0-E9CC-002C-1C567D3787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2CB86E-4323-5542-1E4A-46ADF2F78808}"/>
              </a:ext>
            </a:extLst>
          </p:cNvPr>
          <p:cNvSpPr>
            <a:spLocks noGrp="1"/>
          </p:cNvSpPr>
          <p:nvPr>
            <p:ph type="sldNum" sz="quarter" idx="5"/>
          </p:nvPr>
        </p:nvSpPr>
        <p:spPr/>
        <p:txBody>
          <a:bodyPr/>
          <a:lstStyle/>
          <a:p>
            <a:fld id="{DA0F7E74-EC48-4897-A912-40979B4F638B}" type="slidenum">
              <a:rPr lang="en-US" smtClean="0"/>
              <a:t>39</a:t>
            </a:fld>
            <a:endParaRPr lang="en-US"/>
          </a:p>
        </p:txBody>
      </p:sp>
    </p:spTree>
    <p:extLst>
      <p:ext uri="{BB962C8B-B14F-4D97-AF65-F5344CB8AC3E}">
        <p14:creationId xmlns:p14="http://schemas.microsoft.com/office/powerpoint/2010/main" val="405280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E2D3-7FD7-4FF5-970F-6EE134FEF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AB540-ED41-AE4A-0A45-1096447B3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DD383-3937-46A2-D1F3-CC19992976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01485E-122A-3539-D6A4-344B7533481D}"/>
              </a:ext>
            </a:extLst>
          </p:cNvPr>
          <p:cNvSpPr>
            <a:spLocks noGrp="1"/>
          </p:cNvSpPr>
          <p:nvPr>
            <p:ph type="sldNum" sz="quarter" idx="5"/>
          </p:nvPr>
        </p:nvSpPr>
        <p:spPr/>
        <p:txBody>
          <a:bodyPr/>
          <a:lstStyle/>
          <a:p>
            <a:fld id="{DA0F7E74-EC48-4897-A912-40979B4F638B}" type="slidenum">
              <a:rPr lang="en-US" smtClean="0"/>
              <a:t>40</a:t>
            </a:fld>
            <a:endParaRPr lang="en-US"/>
          </a:p>
        </p:txBody>
      </p:sp>
    </p:spTree>
    <p:extLst>
      <p:ext uri="{BB962C8B-B14F-4D97-AF65-F5344CB8AC3E}">
        <p14:creationId xmlns:p14="http://schemas.microsoft.com/office/powerpoint/2010/main" val="153294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B62E0-9AE2-8433-ECA3-B371D2D1E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D4A50-3A3B-4A5F-8676-84B874585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A5C07-6C30-BEF7-7877-3B5C3D806F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A78608-269E-1E76-4368-C655A15B4E43}"/>
              </a:ext>
            </a:extLst>
          </p:cNvPr>
          <p:cNvSpPr>
            <a:spLocks noGrp="1"/>
          </p:cNvSpPr>
          <p:nvPr>
            <p:ph type="sldNum" sz="quarter" idx="5"/>
          </p:nvPr>
        </p:nvSpPr>
        <p:spPr/>
        <p:txBody>
          <a:bodyPr/>
          <a:lstStyle/>
          <a:p>
            <a:fld id="{DA0F7E74-EC48-4897-A912-40979B4F638B}" type="slidenum">
              <a:rPr lang="en-US" smtClean="0"/>
              <a:t>41</a:t>
            </a:fld>
            <a:endParaRPr lang="en-US"/>
          </a:p>
        </p:txBody>
      </p:sp>
    </p:spTree>
    <p:extLst>
      <p:ext uri="{BB962C8B-B14F-4D97-AF65-F5344CB8AC3E}">
        <p14:creationId xmlns:p14="http://schemas.microsoft.com/office/powerpoint/2010/main" val="2679698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sv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p:cNvGrpSpPr/>
        <p:nvPr/>
      </p:nvGrpSpPr>
      <p:grpSpPr>
        <a:xfrm>
          <a:off x="0" y="0"/>
          <a:ext cx="0" cy="0"/>
          <a:chOff x="0" y="0"/>
          <a:chExt cx="0" cy="0"/>
        </a:xfrm>
      </p:grpSpPr>
      <p:sp>
        <p:nvSpPr>
          <p:cNvPr id="4" name="Freeform 4"/>
          <p:cNvSpPr/>
          <p:nvPr/>
        </p:nvSpPr>
        <p:spPr>
          <a:xfrm>
            <a:off x="-9911986" y="-3622493"/>
            <a:ext cx="17531986" cy="17531986"/>
          </a:xfrm>
          <a:custGeom>
            <a:avLst/>
            <a:gdLst/>
            <a:ahLst/>
            <a:cxnLst/>
            <a:rect l="l" t="t" r="r" b="b"/>
            <a:pathLst>
              <a:path w="17531986" h="17531986">
                <a:moveTo>
                  <a:pt x="0" y="0"/>
                </a:moveTo>
                <a:lnTo>
                  <a:pt x="17531986" y="0"/>
                </a:lnTo>
                <a:lnTo>
                  <a:pt x="17531986" y="17531986"/>
                </a:lnTo>
                <a:lnTo>
                  <a:pt x="0" y="175319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3" name="Picture 12">
            <a:extLst>
              <a:ext uri="{FF2B5EF4-FFF2-40B4-BE49-F238E27FC236}">
                <a16:creationId xmlns:a16="http://schemas.microsoft.com/office/drawing/2014/main" id="{2B97C6DE-98CD-48B3-DCC0-49194D1B461D}"/>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0" y="-80876"/>
            <a:ext cx="18296021" cy="10367877"/>
          </a:xfrm>
          <a:prstGeom prst="rect">
            <a:avLst/>
          </a:prstGeom>
        </p:spPr>
      </p:pic>
      <p:pic>
        <p:nvPicPr>
          <p:cNvPr id="7" name="Picture 4" descr="Açıklama: C:\Users\ozer\Desktop\İsimsiz.png">
            <a:extLst>
              <a:ext uri="{FF2B5EF4-FFF2-40B4-BE49-F238E27FC236}">
                <a16:creationId xmlns:a16="http://schemas.microsoft.com/office/drawing/2014/main" id="{548B4281-4561-CAC2-77EF-A29B3FE68306}"/>
              </a:ext>
            </a:extLst>
          </p:cNvPr>
          <p:cNvPicPr>
            <a:picLocks noChangeAspect="1" noChangeArrowheads="1"/>
          </p:cNvPicPr>
          <p:nvPr/>
        </p:nvPicPr>
        <p:blipFill>
          <a:blip r:embed="rId5" cstate="print"/>
          <a:srcRect/>
          <a:stretch>
            <a:fillRect/>
          </a:stretch>
        </p:blipFill>
        <p:spPr bwMode="auto">
          <a:xfrm>
            <a:off x="241970" y="38100"/>
            <a:ext cx="2501230" cy="2463183"/>
          </a:xfrm>
          <a:prstGeom prst="rect">
            <a:avLst/>
          </a:prstGeom>
          <a:noFill/>
          <a:ln w="9525">
            <a:noFill/>
            <a:miter lim="800000"/>
            <a:headEnd/>
            <a:tailEnd/>
          </a:ln>
        </p:spPr>
      </p:pic>
      <p:pic>
        <p:nvPicPr>
          <p:cNvPr id="9" name="Picture 8">
            <a:extLst>
              <a:ext uri="{FF2B5EF4-FFF2-40B4-BE49-F238E27FC236}">
                <a16:creationId xmlns:a16="http://schemas.microsoft.com/office/drawing/2014/main" id="{67785DCF-876F-06E8-0977-CCF4F09834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86770" y="16042"/>
            <a:ext cx="2501230" cy="2490113"/>
          </a:xfrm>
          <a:prstGeom prst="rect">
            <a:avLst/>
          </a:prstGeom>
        </p:spPr>
      </p:pic>
      <p:sp>
        <p:nvSpPr>
          <p:cNvPr id="10" name="1 Başlık">
            <a:extLst>
              <a:ext uri="{FF2B5EF4-FFF2-40B4-BE49-F238E27FC236}">
                <a16:creationId xmlns:a16="http://schemas.microsoft.com/office/drawing/2014/main" id="{E60E16A2-D472-679B-F53E-5F58E938F52D}"/>
              </a:ext>
            </a:extLst>
          </p:cNvPr>
          <p:cNvSpPr txBox="1">
            <a:spLocks/>
          </p:cNvSpPr>
          <p:nvPr/>
        </p:nvSpPr>
        <p:spPr>
          <a:xfrm>
            <a:off x="2992665" y="-80876"/>
            <a:ext cx="12649200" cy="684560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a:latin typeface="The Youngest Serif" panose="020B0604020202020204" charset="-94"/>
                <a:cs typeface="Arial" panose="020B0604020202020204" pitchFamily="34" charset="0"/>
              </a:rPr>
              <a:t/>
            </a:r>
            <a:br>
              <a:rPr lang="tr-TR" dirty="0">
                <a:latin typeface="The Youngest Serif" panose="020B0604020202020204" charset="-94"/>
                <a:cs typeface="Arial" panose="020B0604020202020204" pitchFamily="34" charset="0"/>
              </a:rPr>
            </a:br>
            <a:r>
              <a:rPr lang="tr-TR" sz="1400" dirty="0">
                <a:latin typeface="The Youngest Serif" panose="020B0604020202020204" charset="-94"/>
                <a:cs typeface="Arial" panose="020B0604020202020204" pitchFamily="34" charset="0"/>
              </a:rPr>
              <a:t/>
            </a:r>
            <a:br>
              <a:rPr lang="tr-TR" sz="1400" dirty="0">
                <a:latin typeface="The Youngest Serif" panose="020B0604020202020204" charset="-94"/>
                <a:cs typeface="Arial" panose="020B0604020202020204" pitchFamily="34" charset="0"/>
              </a:rPr>
            </a:br>
            <a:r>
              <a:rPr lang="tr-TR" sz="7000" b="1" dirty="0">
                <a:latin typeface="The Youngest Serif" panose="020B0604020202020204" charset="-94"/>
                <a:cs typeface="Arial" panose="020B0604020202020204" pitchFamily="34" charset="0"/>
              </a:rPr>
              <a:t>YAŞADIĞIMIZ COĞRAFYAYI ANLAMAK: ANTALYA TURİZMİ NEREYE  GİDİYOR?</a:t>
            </a:r>
            <a:r>
              <a:rPr lang="tr-TR" sz="4000" b="1" dirty="0">
                <a:latin typeface="The Youngest Serif" panose="020B0604020202020204" charset="-94"/>
                <a:cs typeface="Arial" panose="020B0604020202020204" pitchFamily="34" charset="0"/>
              </a:rPr>
              <a:t/>
            </a:r>
            <a:br>
              <a:rPr lang="tr-TR" sz="4000" b="1" dirty="0">
                <a:latin typeface="The Youngest Serif" panose="020B0604020202020204" charset="-94"/>
                <a:cs typeface="Arial" panose="020B0604020202020204" pitchFamily="34" charset="0"/>
              </a:rPr>
            </a:br>
            <a:r>
              <a:rPr lang="tr-TR" sz="4000" b="1" dirty="0">
                <a:latin typeface="The Youngest Serif" panose="020B0604020202020204" charset="-94"/>
                <a:cs typeface="Arial" panose="020B0604020202020204" pitchFamily="34" charset="0"/>
              </a:rPr>
              <a:t/>
            </a:r>
            <a:br>
              <a:rPr lang="tr-TR" sz="4000" b="1" dirty="0">
                <a:latin typeface="The Youngest Serif" panose="020B0604020202020204" charset="-94"/>
                <a:cs typeface="Arial" panose="020B0604020202020204" pitchFamily="34" charset="0"/>
              </a:rPr>
            </a:br>
            <a:r>
              <a:rPr lang="tr-TR" sz="3000" b="1" dirty="0">
                <a:latin typeface="The Youngest Serif" panose="020B0604020202020204" charset="-94"/>
                <a:cs typeface="Arial" panose="020B0604020202020204" pitchFamily="34" charset="0"/>
              </a:rPr>
              <a:t>+0,5OC AKDENİZ’İN GELECEĞİ </a:t>
            </a:r>
            <a:br>
              <a:rPr lang="tr-TR" sz="3000" b="1" dirty="0">
                <a:latin typeface="The Youngest Serif" panose="020B0604020202020204" charset="-94"/>
                <a:cs typeface="Arial" panose="020B0604020202020204" pitchFamily="34" charset="0"/>
              </a:rPr>
            </a:br>
            <a:r>
              <a:rPr lang="tr-TR" sz="3000" b="1" dirty="0">
                <a:latin typeface="The Youngest Serif" panose="020B0604020202020204" charset="-94"/>
                <a:cs typeface="Arial" panose="020B0604020202020204" pitchFamily="34" charset="0"/>
              </a:rPr>
              <a:t>ANTALYA 2050 İKLİM SENARYOLARI</a:t>
            </a:r>
            <a:br>
              <a:rPr lang="tr-TR" sz="3000" b="1" dirty="0">
                <a:latin typeface="The Youngest Serif" panose="020B0604020202020204" charset="-94"/>
                <a:cs typeface="Arial" panose="020B0604020202020204" pitchFamily="34" charset="0"/>
              </a:rPr>
            </a:br>
            <a:r>
              <a:rPr lang="tr-TR" sz="3000" b="1" dirty="0">
                <a:latin typeface="The Youngest Serif" panose="020B0604020202020204" charset="-94"/>
                <a:cs typeface="Arial" panose="020B0604020202020204" pitchFamily="34" charset="0"/>
              </a:rPr>
              <a:t/>
            </a:r>
            <a:br>
              <a:rPr lang="tr-TR" sz="3000" b="1" dirty="0">
                <a:latin typeface="The Youngest Serif" panose="020B0604020202020204" charset="-94"/>
                <a:cs typeface="Arial" panose="020B0604020202020204" pitchFamily="34" charset="0"/>
              </a:rPr>
            </a:br>
            <a:r>
              <a:rPr lang="tr-TR" sz="3000" b="1" dirty="0">
                <a:latin typeface="The Youngest Serif" panose="020B0604020202020204" charset="-94"/>
                <a:cs typeface="Arial" panose="020B0604020202020204" pitchFamily="34" charset="0"/>
              </a:rPr>
              <a:t>25 YIL ÖNCE ANTALYA 25 YIL SONRA  İKLİM SENARYOLARI</a:t>
            </a:r>
            <a:br>
              <a:rPr lang="tr-TR" sz="3000" b="1" dirty="0">
                <a:latin typeface="The Youngest Serif" panose="020B0604020202020204" charset="-94"/>
                <a:cs typeface="Arial" panose="020B0604020202020204" pitchFamily="34" charset="0"/>
              </a:rPr>
            </a:br>
            <a:r>
              <a:rPr lang="tr-TR" sz="3000" b="1" dirty="0">
                <a:latin typeface="The Youngest Serif" panose="020B0604020202020204" charset="-94"/>
                <a:cs typeface="Arial" panose="020B0604020202020204" pitchFamily="34" charset="0"/>
              </a:rPr>
              <a:t> 6-7 Aralık 2024</a:t>
            </a:r>
            <a:br>
              <a:rPr lang="tr-TR" sz="3000" b="1" dirty="0">
                <a:latin typeface="The Youngest Serif" panose="020B0604020202020204" charset="-94"/>
                <a:cs typeface="Arial" panose="020B0604020202020204" pitchFamily="34" charset="0"/>
              </a:rPr>
            </a:br>
            <a:r>
              <a:rPr lang="tr-TR" sz="3000" b="1" dirty="0">
                <a:latin typeface="The Youngest Serif" panose="020B0604020202020204" charset="-94"/>
                <a:cs typeface="Arial" panose="020B0604020202020204" pitchFamily="34" charset="0"/>
              </a:rPr>
              <a:t>Muratpaşa Belediyesi, Antalya</a:t>
            </a:r>
            <a:endParaRPr lang="tr-TR" sz="3000" dirty="0">
              <a:latin typeface="The Youngest Serif" panose="020B0604020202020204" charset="-94"/>
              <a:cs typeface="Arial" panose="020B0604020202020204" pitchFamily="34" charset="0"/>
            </a:endParaRPr>
          </a:p>
        </p:txBody>
      </p:sp>
      <p:sp>
        <p:nvSpPr>
          <p:cNvPr id="11" name="2 Alt Başlık">
            <a:extLst>
              <a:ext uri="{FF2B5EF4-FFF2-40B4-BE49-F238E27FC236}">
                <a16:creationId xmlns:a16="http://schemas.microsoft.com/office/drawing/2014/main" id="{6F6238ED-D3AD-AC05-C179-8509F28C215D}"/>
              </a:ext>
            </a:extLst>
          </p:cNvPr>
          <p:cNvSpPr txBox="1">
            <a:spLocks/>
          </p:cNvSpPr>
          <p:nvPr/>
        </p:nvSpPr>
        <p:spPr>
          <a:xfrm>
            <a:off x="10972800" y="7133307"/>
            <a:ext cx="8208912" cy="139256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tr-TR" sz="3000" b="1" dirty="0"/>
          </a:p>
          <a:p>
            <a:pPr algn="ctr"/>
            <a:endParaRPr lang="tr-TR" sz="3000" dirty="0"/>
          </a:p>
          <a:p>
            <a:pPr algn="ctr"/>
            <a:endParaRPr lang="tr-TR" sz="3000" dirty="0"/>
          </a:p>
          <a:p>
            <a:pPr algn="ctr"/>
            <a:r>
              <a:rPr lang="tr-TR" sz="3000" b="1" dirty="0"/>
              <a:t>Prof. Dr. Gözde EMEKLİ</a:t>
            </a:r>
          </a:p>
          <a:p>
            <a:pPr algn="ctr"/>
            <a:r>
              <a:rPr lang="tr-TR" sz="3000" b="1" dirty="0"/>
              <a:t>Ege Üniversitesi Coğrafya Bölümü</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7B17E499-34B7-6507-0D63-B4925B74CBF7}"/>
            </a:ext>
          </a:extLst>
        </p:cNvPr>
        <p:cNvGrpSpPr/>
        <p:nvPr/>
      </p:nvGrpSpPr>
      <p:grpSpPr>
        <a:xfrm>
          <a:off x="0" y="0"/>
          <a:ext cx="0" cy="0"/>
          <a:chOff x="0" y="0"/>
          <a:chExt cx="0" cy="0"/>
        </a:xfrm>
      </p:grpSpPr>
      <p:pic>
        <p:nvPicPr>
          <p:cNvPr id="12" name="Picture 2" descr="Tahtali 2365m">
            <a:extLst>
              <a:ext uri="{FF2B5EF4-FFF2-40B4-BE49-F238E27FC236}">
                <a16:creationId xmlns:a16="http://schemas.microsoft.com/office/drawing/2014/main" id="{ED351D1E-18AE-0082-00C5-6D47C50A6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7639" y="3496107"/>
            <a:ext cx="9777409" cy="664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www.tahtali.com/bilder/galerie/seilbahn/fotogalerie_06.jpg">
            <a:extLst>
              <a:ext uri="{FF2B5EF4-FFF2-40B4-BE49-F238E27FC236}">
                <a16:creationId xmlns:a16="http://schemas.microsoft.com/office/drawing/2014/main" id="{B7FD0FF4-0B1E-906A-038F-98A7EDA32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5381"/>
          <a:stretch>
            <a:fillRect/>
          </a:stretch>
        </p:blipFill>
        <p:spPr bwMode="auto">
          <a:xfrm>
            <a:off x="8497640" y="109403"/>
            <a:ext cx="9777408" cy="484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
            <a:extLst>
              <a:ext uri="{FF2B5EF4-FFF2-40B4-BE49-F238E27FC236}">
                <a16:creationId xmlns:a16="http://schemas.microsoft.com/office/drawing/2014/main" id="{7CEE85D7-FDF8-D9B6-1435-5E98116316D2}"/>
              </a:ext>
            </a:extLst>
          </p:cNvPr>
          <p:cNvPicPr>
            <a:picLocks noChangeAspect="1"/>
          </p:cNvPicPr>
          <p:nvPr/>
        </p:nvPicPr>
        <p:blipFill>
          <a:blip r:embed="rId4"/>
          <a:stretch>
            <a:fillRect/>
          </a:stretch>
        </p:blipFill>
        <p:spPr>
          <a:xfrm>
            <a:off x="-561702" y="109403"/>
            <a:ext cx="9059342" cy="5501558"/>
          </a:xfrm>
          <a:prstGeom prst="rect">
            <a:avLst/>
          </a:prstGeom>
        </p:spPr>
      </p:pic>
      <p:sp>
        <p:nvSpPr>
          <p:cNvPr id="2" name="Freeform 2">
            <a:extLst>
              <a:ext uri="{FF2B5EF4-FFF2-40B4-BE49-F238E27FC236}">
                <a16:creationId xmlns:a16="http://schemas.microsoft.com/office/drawing/2014/main" id="{E964410B-3A29-97FA-7C4C-F5E88B624AE5}"/>
              </a:ext>
            </a:extLst>
          </p:cNvPr>
          <p:cNvSpPr/>
          <p:nvPr/>
        </p:nvSpPr>
        <p:spPr>
          <a:xfrm>
            <a:off x="1434741" y="0"/>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8" name="Picture 6" descr="http://www.tahtali.com/bilder/tahtali_wegbeschreibung.JPG">
            <a:extLst>
              <a:ext uri="{FF2B5EF4-FFF2-40B4-BE49-F238E27FC236}">
                <a16:creationId xmlns:a16="http://schemas.microsoft.com/office/drawing/2014/main" id="{3D744C62-3CFF-C99A-9189-DFD74071CD03}"/>
              </a:ext>
            </a:extLst>
          </p:cNvPr>
          <p:cNvPicPr>
            <a:picLocks noChangeAspect="1" noChangeArrowheads="1"/>
          </p:cNvPicPr>
          <p:nvPr/>
        </p:nvPicPr>
        <p:blipFill>
          <a:blip r:embed="rId7">
            <a:lum contrast="10000"/>
            <a:extLst>
              <a:ext uri="{28A0092B-C50C-407E-A947-70E740481C1C}">
                <a14:useLocalDpi xmlns:a14="http://schemas.microsoft.com/office/drawing/2010/main" val="0"/>
              </a:ext>
            </a:extLst>
          </a:blip>
          <a:srcRect/>
          <a:stretch>
            <a:fillRect/>
          </a:stretch>
        </p:blipFill>
        <p:spPr bwMode="auto">
          <a:xfrm>
            <a:off x="-779216" y="4941638"/>
            <a:ext cx="10569578" cy="523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6">
            <a:extLst>
              <a:ext uri="{FF2B5EF4-FFF2-40B4-BE49-F238E27FC236}">
                <a16:creationId xmlns:a16="http://schemas.microsoft.com/office/drawing/2014/main" id="{F819C248-0B5B-2344-0AEE-EE2D4601A1BE}"/>
              </a:ext>
            </a:extLst>
          </p:cNvPr>
          <p:cNvSpPr txBox="1"/>
          <p:nvPr/>
        </p:nvSpPr>
        <p:spPr>
          <a:xfrm>
            <a:off x="66157" y="27041"/>
            <a:ext cx="17678400" cy="2784608"/>
          </a:xfrm>
          <a:prstGeom prst="rect">
            <a:avLst/>
          </a:prstGeom>
          <a:ln w="38100">
            <a:solidFill>
              <a:schemeClr val="bg1"/>
            </a:solidFill>
          </a:ln>
        </p:spPr>
        <p:txBody>
          <a:bodyPr wrap="square" lIns="0" tIns="0" rIns="0" bIns="0" rtlCol="0" anchor="t">
            <a:spAutoFit/>
          </a:bodyPr>
          <a:lstStyle/>
          <a:p>
            <a:pPr marL="0" lvl="0" indent="0" algn="ctr">
              <a:lnSpc>
                <a:spcPts val="11440"/>
              </a:lnSpc>
            </a:pPr>
            <a:r>
              <a:rPr lang="en-US" sz="5500" b="1" dirty="0">
                <a:solidFill>
                  <a:schemeClr val="bg1"/>
                </a:solidFill>
                <a:latin typeface="The Youngest Serif"/>
                <a:ea typeface="The Youngest Serif"/>
                <a:cs typeface="The Youngest Serif"/>
                <a:sym typeface="The Youngest Serif"/>
              </a:rPr>
              <a:t>OLYMPOS TELEFERİK: AKDENİZDEN TAHTALI DAĞLARINA (2365 m)</a:t>
            </a:r>
          </a:p>
        </p:txBody>
      </p:sp>
    </p:spTree>
    <p:extLst>
      <p:ext uri="{BB962C8B-B14F-4D97-AF65-F5344CB8AC3E}">
        <p14:creationId xmlns:p14="http://schemas.microsoft.com/office/powerpoint/2010/main" val="37448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6D5DAE8D-4DF9-B5F8-E1C5-59C82396A9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2A4C0B-47F8-66F4-FC12-FC6B527D34A6}"/>
              </a:ext>
            </a:extLst>
          </p:cNvPr>
          <p:cNvSpPr/>
          <p:nvPr/>
        </p:nvSpPr>
        <p:spPr>
          <a:xfrm>
            <a:off x="-5981244" y="-837744"/>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5" name="Group 5">
            <a:extLst>
              <a:ext uri="{FF2B5EF4-FFF2-40B4-BE49-F238E27FC236}">
                <a16:creationId xmlns:a16="http://schemas.microsoft.com/office/drawing/2014/main" id="{C6F7838C-D9DF-3044-AF4E-2959A16578B4}"/>
              </a:ext>
            </a:extLst>
          </p:cNvPr>
          <p:cNvGrpSpPr/>
          <p:nvPr/>
        </p:nvGrpSpPr>
        <p:grpSpPr>
          <a:xfrm>
            <a:off x="914400" y="1104900"/>
            <a:ext cx="7825115" cy="8075195"/>
            <a:chOff x="0" y="95250"/>
            <a:chExt cx="10433487" cy="10766928"/>
          </a:xfrm>
        </p:grpSpPr>
        <p:sp>
          <p:nvSpPr>
            <p:cNvPr id="6" name="TextBox 6">
              <a:extLst>
                <a:ext uri="{FF2B5EF4-FFF2-40B4-BE49-F238E27FC236}">
                  <a16:creationId xmlns:a16="http://schemas.microsoft.com/office/drawing/2014/main" id="{E5C416E6-CFE2-A1E7-B95F-357CD89F37B2}"/>
                </a:ext>
              </a:extLst>
            </p:cNvPr>
            <p:cNvSpPr txBox="1"/>
            <p:nvPr/>
          </p:nvSpPr>
          <p:spPr>
            <a:xfrm>
              <a:off x="0" y="95250"/>
              <a:ext cx="10390708" cy="7797007"/>
            </a:xfrm>
            <a:prstGeom prst="rect">
              <a:avLst/>
            </a:prstGeom>
          </p:spPr>
          <p:txBody>
            <a:bodyPr lIns="0" tIns="0" rIns="0" bIns="0" rtlCol="0" anchor="t">
              <a:spAutoFit/>
            </a:bodyPr>
            <a:lstStyle/>
            <a:p>
              <a:pPr marL="0" lvl="0" indent="0" algn="l">
                <a:lnSpc>
                  <a:spcPts val="11440"/>
                </a:lnSpc>
              </a:pPr>
              <a:r>
                <a:rPr lang="en-US" sz="10400" dirty="0">
                  <a:solidFill>
                    <a:srgbClr val="13110F"/>
                  </a:solidFill>
                  <a:latin typeface="The Youngest Serif"/>
                  <a:ea typeface="The Youngest Serif"/>
                  <a:cs typeface="The Youngest Serif"/>
                  <a:sym typeface="The Youngest Serif"/>
                </a:rPr>
                <a:t>SAKLIKENT KAYAK MERKEZİ-ANTALYA</a:t>
              </a:r>
            </a:p>
          </p:txBody>
        </p:sp>
        <p:sp>
          <p:nvSpPr>
            <p:cNvPr id="7" name="TextBox 7">
              <a:extLst>
                <a:ext uri="{FF2B5EF4-FFF2-40B4-BE49-F238E27FC236}">
                  <a16:creationId xmlns:a16="http://schemas.microsoft.com/office/drawing/2014/main" id="{CDC8171E-6463-54E2-FDE0-AC883677BA21}"/>
                </a:ext>
              </a:extLst>
            </p:cNvPr>
            <p:cNvSpPr txBox="1"/>
            <p:nvPr/>
          </p:nvSpPr>
          <p:spPr>
            <a:xfrm>
              <a:off x="42779" y="8468360"/>
              <a:ext cx="10390708" cy="2393818"/>
            </a:xfrm>
            <a:prstGeom prst="rect">
              <a:avLst/>
            </a:prstGeom>
          </p:spPr>
          <p:txBody>
            <a:bodyPr lIns="0" tIns="0" rIns="0" bIns="0" rtlCol="0" anchor="t">
              <a:spAutoFit/>
            </a:bodyPr>
            <a:lstStyle/>
            <a:p>
              <a:pPr marL="0" lvl="0" indent="0" algn="l">
                <a:lnSpc>
                  <a:spcPts val="3520"/>
                </a:lnSpc>
              </a:pPr>
              <a:r>
                <a:rPr lang="en-US" sz="3200" u="none" dirty="0" err="1">
                  <a:solidFill>
                    <a:srgbClr val="13110F"/>
                  </a:solidFill>
                  <a:latin typeface="Open Sauce"/>
                  <a:ea typeface="Open Sauce"/>
                  <a:cs typeface="Open Sauce"/>
                  <a:sym typeface="Open Sauce"/>
                </a:rPr>
                <a:t>Antalya’nın</a:t>
              </a:r>
              <a:r>
                <a:rPr lang="en-US" sz="3200" u="none" dirty="0">
                  <a:solidFill>
                    <a:srgbClr val="13110F"/>
                  </a:solidFill>
                  <a:latin typeface="Open Sauce"/>
                  <a:ea typeface="Open Sauce"/>
                  <a:cs typeface="Open Sauce"/>
                  <a:sym typeface="Open Sauce"/>
                </a:rPr>
                <a:t> </a:t>
              </a:r>
              <a:r>
                <a:rPr lang="en-US" sz="3200" u="none" dirty="0" err="1">
                  <a:solidFill>
                    <a:srgbClr val="13110F"/>
                  </a:solidFill>
                  <a:latin typeface="Open Sauce"/>
                  <a:ea typeface="Open Sauce"/>
                  <a:cs typeface="Open Sauce"/>
                  <a:sym typeface="Open Sauce"/>
                </a:rPr>
                <a:t>batısında</a:t>
              </a:r>
              <a:r>
                <a:rPr lang="en-US" sz="3200" u="none" dirty="0">
                  <a:solidFill>
                    <a:srgbClr val="13110F"/>
                  </a:solidFill>
                  <a:latin typeface="Open Sauce"/>
                  <a:ea typeface="Open Sauce"/>
                  <a:cs typeface="Open Sauce"/>
                  <a:sym typeface="Open Sauce"/>
                </a:rPr>
                <a:t> Bey </a:t>
              </a:r>
              <a:r>
                <a:rPr lang="en-US" sz="3200" u="none" dirty="0" err="1">
                  <a:solidFill>
                    <a:srgbClr val="13110F"/>
                  </a:solidFill>
                  <a:latin typeface="Open Sauce"/>
                  <a:ea typeface="Open Sauce"/>
                  <a:cs typeface="Open Sauce"/>
                  <a:sym typeface="Open Sauce"/>
                </a:rPr>
                <a:t>Dağları</a:t>
              </a:r>
              <a:r>
                <a:rPr lang="en-US" sz="3200" u="none" dirty="0">
                  <a:solidFill>
                    <a:srgbClr val="13110F"/>
                  </a:solidFill>
                  <a:latin typeface="Open Sauce"/>
                  <a:ea typeface="Open Sauce"/>
                  <a:cs typeface="Open Sauce"/>
                  <a:sym typeface="Open Sauce"/>
                </a:rPr>
                <a:t> </a:t>
              </a:r>
              <a:r>
                <a:rPr lang="en-US" sz="3200" u="none" dirty="0" err="1">
                  <a:solidFill>
                    <a:srgbClr val="13110F"/>
                  </a:solidFill>
                  <a:latin typeface="Open Sauce"/>
                  <a:ea typeface="Open Sauce"/>
                  <a:cs typeface="Open Sauce"/>
                  <a:sym typeface="Open Sauce"/>
                </a:rPr>
                <a:t>üzerinde</a:t>
              </a:r>
              <a:r>
                <a:rPr lang="en-US" sz="3200" u="none" dirty="0">
                  <a:solidFill>
                    <a:srgbClr val="13110F"/>
                  </a:solidFill>
                  <a:latin typeface="Open Sauce"/>
                  <a:ea typeface="Open Sauce"/>
                  <a:cs typeface="Open Sauce"/>
                  <a:sym typeface="Open Sauce"/>
                </a:rPr>
                <a:t>, Antalya </a:t>
              </a:r>
              <a:r>
                <a:rPr lang="en-US" sz="3200" u="none" dirty="0" err="1">
                  <a:solidFill>
                    <a:srgbClr val="13110F"/>
                  </a:solidFill>
                  <a:latin typeface="Open Sauce"/>
                  <a:ea typeface="Open Sauce"/>
                  <a:cs typeface="Open Sauce"/>
                  <a:sym typeface="Open Sauce"/>
                </a:rPr>
                <a:t>kent</a:t>
              </a:r>
              <a:r>
                <a:rPr lang="en-US" sz="3200" u="none" dirty="0">
                  <a:solidFill>
                    <a:srgbClr val="13110F"/>
                  </a:solidFill>
                  <a:latin typeface="Open Sauce"/>
                  <a:ea typeface="Open Sauce"/>
                  <a:cs typeface="Open Sauce"/>
                  <a:sym typeface="Open Sauce"/>
                </a:rPr>
                <a:t> </a:t>
              </a:r>
              <a:r>
                <a:rPr lang="en-US" sz="3200" u="none" dirty="0" err="1">
                  <a:solidFill>
                    <a:srgbClr val="13110F"/>
                  </a:solidFill>
                  <a:latin typeface="Open Sauce"/>
                  <a:ea typeface="Open Sauce"/>
                  <a:cs typeface="Open Sauce"/>
                  <a:sym typeface="Open Sauce"/>
                </a:rPr>
                <a:t>merkezine</a:t>
              </a:r>
              <a:r>
                <a:rPr lang="en-US" sz="3200" u="none" dirty="0">
                  <a:solidFill>
                    <a:srgbClr val="13110F"/>
                  </a:solidFill>
                  <a:latin typeface="Open Sauce"/>
                  <a:ea typeface="Open Sauce"/>
                  <a:cs typeface="Open Sauce"/>
                  <a:sym typeface="Open Sauce"/>
                </a:rPr>
                <a:t> 50 km. </a:t>
              </a:r>
              <a:r>
                <a:rPr lang="en-US" sz="3200" u="none" dirty="0" err="1">
                  <a:solidFill>
                    <a:srgbClr val="13110F"/>
                  </a:solidFill>
                  <a:latin typeface="Open Sauce"/>
                  <a:ea typeface="Open Sauce"/>
                  <a:cs typeface="Open Sauce"/>
                  <a:sym typeface="Open Sauce"/>
                </a:rPr>
                <a:t>uzaklıktadır</a:t>
              </a:r>
              <a:r>
                <a:rPr lang="en-US" sz="3200" u="none" dirty="0">
                  <a:solidFill>
                    <a:srgbClr val="13110F"/>
                  </a:solidFill>
                  <a:latin typeface="Open Sauce"/>
                  <a:ea typeface="Open Sauce"/>
                  <a:cs typeface="Open Sauce"/>
                  <a:sym typeface="Open Sauce"/>
                </a:rPr>
                <a:t>. </a:t>
              </a:r>
              <a:br>
                <a:rPr lang="en-US" sz="3200" u="none" dirty="0">
                  <a:solidFill>
                    <a:srgbClr val="13110F"/>
                  </a:solidFill>
                  <a:latin typeface="Open Sauce"/>
                  <a:ea typeface="Open Sauce"/>
                  <a:cs typeface="Open Sauce"/>
                  <a:sym typeface="Open Sauce"/>
                </a:rPr>
              </a:br>
              <a:endParaRPr lang="en-US" sz="3200" b="1" u="none" dirty="0">
                <a:solidFill>
                  <a:srgbClr val="13110F"/>
                </a:solidFill>
                <a:latin typeface="Open Sauce Heavy"/>
                <a:ea typeface="Open Sauce Heavy"/>
                <a:cs typeface="Open Sauce Heavy"/>
                <a:sym typeface="Open Sauce Heavy"/>
              </a:endParaRPr>
            </a:p>
          </p:txBody>
        </p:sp>
      </p:grpSp>
      <p:pic>
        <p:nvPicPr>
          <p:cNvPr id="49155" name="Picture 4" descr="http://www.antalyarezervasyon.com/otelresimleri/b/saklikent-kayak-merkezi_saklikent_kayak_merkezi.jpg"/>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12099760" y="4337680"/>
            <a:ext cx="6188240" cy="594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5">
            <a:extLst>
              <a:ext uri="{FF2B5EF4-FFF2-40B4-BE49-F238E27FC236}">
                <a16:creationId xmlns:a16="http://schemas.microsoft.com/office/drawing/2014/main" id="{4A40E540-A18A-EFF0-F344-3439C4B6B7F3}"/>
              </a:ext>
            </a:extLst>
          </p:cNvPr>
          <p:cNvPicPr>
            <a:picLocks noChangeAspect="1"/>
          </p:cNvPicPr>
          <p:nvPr/>
        </p:nvPicPr>
        <p:blipFill>
          <a:blip r:embed="rId5"/>
          <a:stretch>
            <a:fillRect/>
          </a:stretch>
        </p:blipFill>
        <p:spPr>
          <a:xfrm>
            <a:off x="8718886" y="-159876"/>
            <a:ext cx="6884189" cy="6090828"/>
          </a:xfrm>
          <a:prstGeom prst="rect">
            <a:avLst/>
          </a:prstGeom>
        </p:spPr>
      </p:pic>
    </p:spTree>
    <p:extLst>
      <p:ext uri="{BB962C8B-B14F-4D97-AF65-F5344CB8AC3E}">
        <p14:creationId xmlns:p14="http://schemas.microsoft.com/office/powerpoint/2010/main" val="195838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p:cNvGrpSpPr/>
        <p:nvPr/>
      </p:nvGrpSpPr>
      <p:grpSpPr>
        <a:xfrm>
          <a:off x="0" y="0"/>
          <a:ext cx="0" cy="0"/>
          <a:chOff x="0" y="0"/>
          <a:chExt cx="0" cy="0"/>
        </a:xfrm>
      </p:grpSpPr>
      <p:sp>
        <p:nvSpPr>
          <p:cNvPr id="2" name="Freeform 2"/>
          <p:cNvSpPr/>
          <p:nvPr/>
        </p:nvSpPr>
        <p:spPr>
          <a:xfrm>
            <a:off x="-5981244" y="-837744"/>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914400" y="1790305"/>
            <a:ext cx="7793031" cy="2923877"/>
          </a:xfrm>
          <a:prstGeom prst="rect">
            <a:avLst/>
          </a:prstGeom>
        </p:spPr>
        <p:txBody>
          <a:bodyPr lIns="0" tIns="0" rIns="0" bIns="0" rtlCol="0" anchor="t">
            <a:spAutoFit/>
          </a:bodyPr>
          <a:lstStyle/>
          <a:p>
            <a:pPr marL="0" lvl="0" indent="0" algn="l">
              <a:lnSpc>
                <a:spcPts val="11440"/>
              </a:lnSpc>
            </a:pPr>
            <a:r>
              <a:rPr lang="en-US" sz="10400" dirty="0">
                <a:solidFill>
                  <a:srgbClr val="13110F"/>
                </a:solidFill>
                <a:latin typeface="The Youngest Serif"/>
                <a:ea typeface="The Youngest Serif"/>
                <a:cs typeface="The Youngest Serif"/>
                <a:sym typeface="The Youngest Serif"/>
              </a:rPr>
              <a:t>OLİMPOS TELEFERİK</a:t>
            </a:r>
          </a:p>
        </p:txBody>
      </p:sp>
      <p:pic>
        <p:nvPicPr>
          <p:cNvPr id="12" name="Picture 2" descr="http://www.tahtali.com/bilder/galerie/naturpark/harita.jpg">
            <a:extLst>
              <a:ext uri="{FF2B5EF4-FFF2-40B4-BE49-F238E27FC236}">
                <a16:creationId xmlns:a16="http://schemas.microsoft.com/office/drawing/2014/main" id="{7BA8449F-FBAF-E5CD-257A-AEBE638FA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1742"/>
          <a:stretch>
            <a:fillRect/>
          </a:stretch>
        </p:blipFill>
        <p:spPr bwMode="auto">
          <a:xfrm>
            <a:off x="8915401" y="16351"/>
            <a:ext cx="9372600" cy="102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çerik Yer Tutucusu 10">
            <a:extLst>
              <a:ext uri="{FF2B5EF4-FFF2-40B4-BE49-F238E27FC236}">
                <a16:creationId xmlns:a16="http://schemas.microsoft.com/office/drawing/2014/main" id="{81B3161C-CA9F-3B54-E610-8E4519E23175}"/>
              </a:ext>
            </a:extLst>
          </p:cNvPr>
          <p:cNvPicPr>
            <a:picLocks noChangeAspect="1"/>
          </p:cNvPicPr>
          <p:nvPr/>
        </p:nvPicPr>
        <p:blipFill>
          <a:blip r:embed="rId5"/>
          <a:stretch>
            <a:fillRect/>
          </a:stretch>
        </p:blipFill>
        <p:spPr>
          <a:xfrm>
            <a:off x="0" y="6142033"/>
            <a:ext cx="5537200" cy="4130930"/>
          </a:xfrm>
          <a:prstGeom prst="rect">
            <a:avLst/>
          </a:prstGeom>
        </p:spPr>
      </p:pic>
      <p:pic>
        <p:nvPicPr>
          <p:cNvPr id="14" name="Resim 11">
            <a:extLst>
              <a:ext uri="{FF2B5EF4-FFF2-40B4-BE49-F238E27FC236}">
                <a16:creationId xmlns:a16="http://schemas.microsoft.com/office/drawing/2014/main" id="{91D63E53-6C7A-BA30-ABFB-4306354357DF}"/>
              </a:ext>
            </a:extLst>
          </p:cNvPr>
          <p:cNvPicPr>
            <a:picLocks noChangeAspect="1"/>
          </p:cNvPicPr>
          <p:nvPr/>
        </p:nvPicPr>
        <p:blipFill>
          <a:blip r:embed="rId6"/>
          <a:stretch>
            <a:fillRect/>
          </a:stretch>
        </p:blipFill>
        <p:spPr>
          <a:xfrm>
            <a:off x="5520322" y="6142032"/>
            <a:ext cx="5757278" cy="41309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7613B943-21B5-E1C4-669F-72EED75CAFC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D23F1EE-96FC-29DE-B53A-E46A469FADB7}"/>
              </a:ext>
            </a:extLst>
          </p:cNvPr>
          <p:cNvSpPr txBox="1"/>
          <p:nvPr/>
        </p:nvSpPr>
        <p:spPr>
          <a:xfrm>
            <a:off x="522603" y="433091"/>
            <a:ext cx="17242794" cy="1795363"/>
          </a:xfrm>
          <a:prstGeom prst="rect">
            <a:avLst/>
          </a:prstGeom>
        </p:spPr>
        <p:txBody>
          <a:bodyPr wrap="square" lIns="0" tIns="0" rIns="0" bIns="0" rtlCol="0" anchor="t">
            <a:spAutoFit/>
          </a:bodyPr>
          <a:lstStyle/>
          <a:p>
            <a:pPr marL="0" lvl="0" indent="0" algn="l">
              <a:lnSpc>
                <a:spcPts val="7039"/>
              </a:lnSpc>
            </a:pPr>
            <a:r>
              <a:rPr lang="sv-SE" sz="6399" u="none" dirty="0">
                <a:solidFill>
                  <a:srgbClr val="13110F"/>
                </a:solidFill>
                <a:latin typeface="The Youngest Serif"/>
                <a:ea typeface="The Youngest Serif"/>
                <a:cs typeface="The Youngest Serif"/>
                <a:sym typeface="The Youngest Serif"/>
              </a:rPr>
              <a:t>Antalya Müze ve ören yeri ziyaretleri:3.5 milyona yaklaşıyor </a:t>
            </a:r>
          </a:p>
        </p:txBody>
      </p:sp>
      <p:sp>
        <p:nvSpPr>
          <p:cNvPr id="5" name="AutoShape 14">
            <a:extLst>
              <a:ext uri="{FF2B5EF4-FFF2-40B4-BE49-F238E27FC236}">
                <a16:creationId xmlns:a16="http://schemas.microsoft.com/office/drawing/2014/main" id="{8E444D22-B1C8-D499-4897-67E076941F0D}"/>
              </a:ext>
            </a:extLst>
          </p:cNvPr>
          <p:cNvSpPr/>
          <p:nvPr/>
        </p:nvSpPr>
        <p:spPr>
          <a:xfrm>
            <a:off x="0" y="2781300"/>
            <a:ext cx="18288000" cy="0"/>
          </a:xfrm>
          <a:prstGeom prst="line">
            <a:avLst/>
          </a:prstGeom>
          <a:ln w="19050" cap="rnd">
            <a:solidFill>
              <a:srgbClr val="463F3A"/>
            </a:solidFill>
            <a:prstDash val="solid"/>
            <a:headEnd type="none" w="sm" len="sm"/>
            <a:tailEnd type="none" w="sm" len="sm"/>
          </a:ln>
        </p:spPr>
      </p:sp>
      <p:pic>
        <p:nvPicPr>
          <p:cNvPr id="9" name="Picture 4" descr="müze1">
            <a:extLst>
              <a:ext uri="{FF2B5EF4-FFF2-40B4-BE49-F238E27FC236}">
                <a16:creationId xmlns:a16="http://schemas.microsoft.com/office/drawing/2014/main" id="{DE51148A-6E16-E992-B45B-9F268CEA8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5062833"/>
            <a:ext cx="5478379" cy="514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
            <a:extLst>
              <a:ext uri="{FF2B5EF4-FFF2-40B4-BE49-F238E27FC236}">
                <a16:creationId xmlns:a16="http://schemas.microsoft.com/office/drawing/2014/main" id="{644A5C65-DA81-2369-C242-F38125F04983}"/>
              </a:ext>
            </a:extLst>
          </p:cNvPr>
          <p:cNvPicPr>
            <a:picLocks noChangeAspect="1"/>
          </p:cNvPicPr>
          <p:nvPr/>
        </p:nvPicPr>
        <p:blipFill>
          <a:blip r:embed="rId3"/>
          <a:stretch>
            <a:fillRect/>
          </a:stretch>
        </p:blipFill>
        <p:spPr>
          <a:xfrm>
            <a:off x="12344400" y="3051567"/>
            <a:ext cx="5787326" cy="4484976"/>
          </a:xfrm>
          <a:prstGeom prst="rect">
            <a:avLst/>
          </a:prstGeom>
        </p:spPr>
      </p:pic>
      <p:sp>
        <p:nvSpPr>
          <p:cNvPr id="12" name="TextBox 11">
            <a:extLst>
              <a:ext uri="{FF2B5EF4-FFF2-40B4-BE49-F238E27FC236}">
                <a16:creationId xmlns:a16="http://schemas.microsoft.com/office/drawing/2014/main" id="{7A43B9CF-ED6F-24F1-FCBB-9772B3EBD8E9}"/>
              </a:ext>
            </a:extLst>
          </p:cNvPr>
          <p:cNvSpPr txBox="1"/>
          <p:nvPr/>
        </p:nvSpPr>
        <p:spPr>
          <a:xfrm>
            <a:off x="655436" y="3633320"/>
            <a:ext cx="9645887" cy="707886"/>
          </a:xfrm>
          <a:prstGeom prst="rect">
            <a:avLst/>
          </a:prstGeom>
          <a:noFill/>
        </p:spPr>
        <p:txBody>
          <a:bodyPr wrap="square">
            <a:spAutoFit/>
          </a:bodyPr>
          <a:lstStyle/>
          <a:p>
            <a:pPr eaLnBrk="1" hangingPunct="1">
              <a:lnSpc>
                <a:spcPct val="80000"/>
              </a:lnSpc>
              <a:defRPr/>
            </a:pPr>
            <a:r>
              <a:rPr lang="tr-TR" sz="2500" b="1" dirty="0">
                <a:effectLst/>
                <a:latin typeface="Open Sauce" panose="020B0604020202020204" charset="-94"/>
                <a:cs typeface="Tahoma" pitchFamily="34" charset="0"/>
              </a:rPr>
              <a:t>Antalya Müzesi 1988 yılında “Avrupa Konseyi Özel </a:t>
            </a:r>
            <a:r>
              <a:rPr lang="tr-TR" sz="2500" b="1" dirty="0" err="1">
                <a:effectLst/>
                <a:latin typeface="Open Sauce" panose="020B0604020202020204" charset="-94"/>
                <a:cs typeface="Tahoma" pitchFamily="34" charset="0"/>
              </a:rPr>
              <a:t>Ödülü”nü</a:t>
            </a:r>
            <a:r>
              <a:rPr lang="tr-TR" sz="2500" b="1" dirty="0">
                <a:effectLst/>
                <a:latin typeface="Open Sauce" panose="020B0604020202020204" charset="-94"/>
                <a:cs typeface="Tahoma" pitchFamily="34" charset="0"/>
              </a:rPr>
              <a:t> almıştır. </a:t>
            </a:r>
          </a:p>
        </p:txBody>
      </p:sp>
      <p:sp>
        <p:nvSpPr>
          <p:cNvPr id="13" name="Metin kutusu 2">
            <a:extLst>
              <a:ext uri="{FF2B5EF4-FFF2-40B4-BE49-F238E27FC236}">
                <a16:creationId xmlns:a16="http://schemas.microsoft.com/office/drawing/2014/main" id="{83ACF264-AC23-7356-AC9C-7701C64F7E5D}"/>
              </a:ext>
            </a:extLst>
          </p:cNvPr>
          <p:cNvSpPr txBox="1"/>
          <p:nvPr/>
        </p:nvSpPr>
        <p:spPr>
          <a:xfrm>
            <a:off x="1066800" y="4540110"/>
            <a:ext cx="7045260" cy="1708160"/>
          </a:xfrm>
          <a:prstGeom prst="rect">
            <a:avLst/>
          </a:prstGeom>
          <a:noFill/>
        </p:spPr>
        <p:txBody>
          <a:bodyPr wrap="square" rtlCol="0">
            <a:spAutoFit/>
          </a:bodyPr>
          <a:lstStyle/>
          <a:p>
            <a:r>
              <a:rPr lang="tr-TR" sz="2100" dirty="0">
                <a:latin typeface="Open Sauce" panose="020B0604020202020204" charset="-94"/>
              </a:rPr>
              <a:t>Suna-İnan KIRAÇ Müzesi: korunması gerekli kültür varlığı olarak tescilli iki binada yer almaktadır. Bu iki bina 1993–1995 yıllarında onarılarak müzeye dönüştürülmüştür.</a:t>
            </a:r>
            <a:br>
              <a:rPr lang="tr-TR" sz="2100" dirty="0">
                <a:latin typeface="Open Sauce" panose="020B0604020202020204" charset="-94"/>
              </a:rPr>
            </a:br>
            <a:endParaRPr lang="tr-TR" sz="2100" dirty="0">
              <a:latin typeface="Open Sauce" panose="020B0604020202020204" charset="-94"/>
            </a:endParaRPr>
          </a:p>
        </p:txBody>
      </p:sp>
    </p:spTree>
    <p:extLst>
      <p:ext uri="{BB962C8B-B14F-4D97-AF65-F5344CB8AC3E}">
        <p14:creationId xmlns:p14="http://schemas.microsoft.com/office/powerpoint/2010/main" val="1385416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94F7133B-BB05-BF26-87DA-C91AC086E406}"/>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A8A59AB-799A-7686-2CA7-14D576D590AF}"/>
              </a:ext>
            </a:extLst>
          </p:cNvPr>
          <p:cNvSpPr txBox="1"/>
          <p:nvPr/>
        </p:nvSpPr>
        <p:spPr>
          <a:xfrm>
            <a:off x="874295" y="926902"/>
            <a:ext cx="17221200" cy="897682"/>
          </a:xfrm>
          <a:prstGeom prst="rect">
            <a:avLst/>
          </a:prstGeom>
        </p:spPr>
        <p:txBody>
          <a:bodyPr wrap="square" lIns="0" tIns="0" rIns="0" bIns="0" rtlCol="0" anchor="t">
            <a:spAutoFit/>
          </a:bodyPr>
          <a:lstStyle/>
          <a:p>
            <a:pPr marL="0" lvl="0" indent="0" algn="l">
              <a:lnSpc>
                <a:spcPts val="7039"/>
              </a:lnSpc>
            </a:pPr>
            <a:r>
              <a:rPr lang="tr-TR" sz="6400" dirty="0">
                <a:latin typeface="The Youngest Serif" panose="020B0604020202020204" charset="-94"/>
              </a:rPr>
              <a:t>ANTALYA’NIN ENLERİ</a:t>
            </a:r>
            <a:endParaRPr lang="en-US" sz="6400" u="none" dirty="0">
              <a:solidFill>
                <a:srgbClr val="13110F"/>
              </a:solidFill>
              <a:latin typeface="The Youngest Serif" panose="020B0604020202020204" charset="-94"/>
              <a:ea typeface="The Youngest Serif"/>
              <a:cs typeface="The Youngest Serif"/>
              <a:sym typeface="The Youngest Serif"/>
            </a:endParaRPr>
          </a:p>
        </p:txBody>
      </p:sp>
      <p:sp>
        <p:nvSpPr>
          <p:cNvPr id="11" name="AutoShape 14">
            <a:extLst>
              <a:ext uri="{FF2B5EF4-FFF2-40B4-BE49-F238E27FC236}">
                <a16:creationId xmlns:a16="http://schemas.microsoft.com/office/drawing/2014/main" id="{CEAC3B90-F803-1EA2-A409-53DCD35730A4}"/>
              </a:ext>
            </a:extLst>
          </p:cNvPr>
          <p:cNvSpPr/>
          <p:nvPr/>
        </p:nvSpPr>
        <p:spPr>
          <a:xfrm>
            <a:off x="0" y="2032155"/>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2" name="İçerik Yer Tutucusu 3">
            <a:extLst>
              <a:ext uri="{FF2B5EF4-FFF2-40B4-BE49-F238E27FC236}">
                <a16:creationId xmlns:a16="http://schemas.microsoft.com/office/drawing/2014/main" id="{00623F52-D4FC-1E0B-477A-C87D33DA2813}"/>
              </a:ext>
            </a:extLst>
          </p:cNvPr>
          <p:cNvSpPr txBox="1">
            <a:spLocks/>
          </p:cNvSpPr>
          <p:nvPr/>
        </p:nvSpPr>
        <p:spPr>
          <a:xfrm>
            <a:off x="874295" y="2476500"/>
            <a:ext cx="7536734"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solidFill>
                  <a:schemeClr val="accent4">
                    <a:lumMod val="10000"/>
                  </a:schemeClr>
                </a:solidFill>
                <a:latin typeface="Open Sauce" panose="020B0604020202020204" charset="-94"/>
              </a:rPr>
              <a:t>Türkiye’nin turizm başkenti Antalya’nın Akdeniz Havzası’nın en gözde destinasyonlarından biri olması, yüksek derecede dış talebi çekmesi.</a:t>
            </a:r>
          </a:p>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Kültürel marka değerler, birbirine zıt kültürel çekicilikler: antik dönem, Türk-İslam eserleri, </a:t>
            </a:r>
            <a:r>
              <a:rPr lang="tr-TR" sz="2100" dirty="0" err="1">
                <a:solidFill>
                  <a:schemeClr val="accent4">
                    <a:lumMod val="10000"/>
                  </a:schemeClr>
                </a:solidFill>
                <a:latin typeface="Open Sauce" panose="020B0604020202020204" charset="-94"/>
              </a:rPr>
              <a:t>hıristiyanlık</a:t>
            </a:r>
            <a:r>
              <a:rPr lang="tr-TR" sz="2100" dirty="0">
                <a:solidFill>
                  <a:schemeClr val="accent4">
                    <a:lumMod val="10000"/>
                  </a:schemeClr>
                </a:solidFill>
                <a:latin typeface="Open Sauce" panose="020B0604020202020204" charset="-94"/>
              </a:rPr>
              <a:t> kutsal mekanları, kırsal kültür-dağ ve yayla kültürü, mutfak, festivaller…</a:t>
            </a:r>
          </a:p>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Havayolu direkt ulaşım bağlantıları, kıyıyı takip eden karayolu, yat limanlarının varlığı.</a:t>
            </a:r>
          </a:p>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Yüksek düzeyde gelişmiş turistik hizmetler ve farklı seçenekler: modern konaklama, yeme-içme, eğlence tesisleri vb.</a:t>
            </a:r>
          </a:p>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Dört mevsim turizm  olanağı,</a:t>
            </a:r>
          </a:p>
          <a:p>
            <a:pPr algn="just"/>
            <a:endParaRPr lang="tr-TR" sz="2100" dirty="0">
              <a:solidFill>
                <a:schemeClr val="accent4">
                  <a:lumMod val="10000"/>
                </a:schemeClr>
              </a:solidFill>
              <a:latin typeface="Open Sauce" panose="020B0604020202020204" charset="-94"/>
            </a:endParaRPr>
          </a:p>
          <a:p>
            <a:pPr marL="0" indent="0" algn="just">
              <a:buNone/>
            </a:pPr>
            <a:endParaRPr lang="tr-TR" sz="2100" dirty="0">
              <a:solidFill>
                <a:schemeClr val="accent4">
                  <a:lumMod val="10000"/>
                </a:schemeClr>
              </a:solidFill>
              <a:latin typeface="Open Sauce" panose="020B0604020202020204" charset="-94"/>
            </a:endParaRPr>
          </a:p>
        </p:txBody>
      </p:sp>
      <p:sp>
        <p:nvSpPr>
          <p:cNvPr id="3" name="İçerik Yer Tutucusu 6">
            <a:extLst>
              <a:ext uri="{FF2B5EF4-FFF2-40B4-BE49-F238E27FC236}">
                <a16:creationId xmlns:a16="http://schemas.microsoft.com/office/drawing/2014/main" id="{0D0D2AA8-5C26-97B6-5CF4-9B275F0C6901}"/>
              </a:ext>
            </a:extLst>
          </p:cNvPr>
          <p:cNvSpPr txBox="1">
            <a:spLocks/>
          </p:cNvSpPr>
          <p:nvPr/>
        </p:nvSpPr>
        <p:spPr>
          <a:xfrm>
            <a:off x="9484895" y="2174289"/>
            <a:ext cx="8084648" cy="51303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Uzun kıyılarda deniz, kara ve hava sporlarını, uygulayabilme fırsatı, </a:t>
            </a:r>
          </a:p>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Dağlarda ve yaylalarda birçok turizm türünü uygulayabilme fırsatı,</a:t>
            </a:r>
          </a:p>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Yerel kültürel çekiciliklerden yararlanabilme fırsatı,</a:t>
            </a:r>
          </a:p>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Çok sayıda kıyı yerleşmeleri, planlama sonucu gelişmiş turistik merkezler.</a:t>
            </a:r>
          </a:p>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Turistik hizmette kalite ve profesyonelleşme…</a:t>
            </a:r>
          </a:p>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Çeşitli türde konaklama olanakları</a:t>
            </a:r>
          </a:p>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Güçlü tur bağlantıları</a:t>
            </a:r>
          </a:p>
          <a:p>
            <a:pPr algn="just"/>
            <a:endParaRPr lang="tr-TR" sz="2100" dirty="0">
              <a:solidFill>
                <a:schemeClr val="accent4">
                  <a:lumMod val="10000"/>
                </a:schemeClr>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Etkili promosyonel çalışmalar</a:t>
            </a:r>
          </a:p>
          <a:p>
            <a:endParaRPr lang="tr-TR" sz="2100" dirty="0">
              <a:solidFill>
                <a:schemeClr val="accent4">
                  <a:lumMod val="10000"/>
                </a:schemeClr>
              </a:solidFill>
              <a:latin typeface="Open Sauce" panose="020B0604020202020204" charset="-94"/>
            </a:endParaRPr>
          </a:p>
          <a:p>
            <a:endParaRPr lang="tr-TR" sz="2100" dirty="0">
              <a:latin typeface="Open Sauce" panose="020B0604020202020204" charset="-94"/>
            </a:endParaRPr>
          </a:p>
          <a:p>
            <a:endParaRPr lang="tr-TR" sz="2100" dirty="0">
              <a:latin typeface="Open Sauce" panose="020B0604020202020204" charset="-94"/>
            </a:endParaRPr>
          </a:p>
        </p:txBody>
      </p:sp>
    </p:spTree>
    <p:extLst>
      <p:ext uri="{BB962C8B-B14F-4D97-AF65-F5344CB8AC3E}">
        <p14:creationId xmlns:p14="http://schemas.microsoft.com/office/powerpoint/2010/main" val="596628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3AB5EF62-E1E4-482C-2364-BF9C656C809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E452F44-4C59-8D18-4CC8-81DB3B2FEAED}"/>
              </a:ext>
            </a:extLst>
          </p:cNvPr>
          <p:cNvSpPr txBox="1"/>
          <p:nvPr/>
        </p:nvSpPr>
        <p:spPr>
          <a:xfrm>
            <a:off x="910003" y="877432"/>
            <a:ext cx="16467994" cy="897682"/>
          </a:xfrm>
          <a:prstGeom prst="rect">
            <a:avLst/>
          </a:prstGeom>
        </p:spPr>
        <p:txBody>
          <a:bodyPr lIns="0" tIns="0" rIns="0" bIns="0" rtlCol="0" anchor="t">
            <a:spAutoFit/>
          </a:bodyPr>
          <a:lstStyle/>
          <a:p>
            <a:pPr marL="0" lvl="0" indent="0" algn="l">
              <a:lnSpc>
                <a:spcPts val="7039"/>
              </a:lnSpc>
            </a:pPr>
            <a:r>
              <a:rPr lang="tr-TR" altLang="tr-TR" sz="6500" b="1" dirty="0">
                <a:solidFill>
                  <a:srgbClr val="000000"/>
                </a:solidFill>
                <a:effectLst/>
                <a:latin typeface="The Youngest Serif" panose="020B0604020202020204" charset="-94"/>
              </a:rPr>
              <a:t>Riskler ve Sorunlar</a:t>
            </a:r>
            <a:endParaRPr lang="en-US" sz="6500" u="none" dirty="0">
              <a:solidFill>
                <a:srgbClr val="13110F"/>
              </a:solidFill>
              <a:latin typeface="The Youngest Serif" panose="020B0604020202020204" charset="-94"/>
              <a:ea typeface="The Youngest Serif"/>
              <a:cs typeface="The Youngest Serif"/>
              <a:sym typeface="The Youngest Serif"/>
            </a:endParaRPr>
          </a:p>
        </p:txBody>
      </p:sp>
      <p:sp>
        <p:nvSpPr>
          <p:cNvPr id="5" name="AutoShape 14">
            <a:extLst>
              <a:ext uri="{FF2B5EF4-FFF2-40B4-BE49-F238E27FC236}">
                <a16:creationId xmlns:a16="http://schemas.microsoft.com/office/drawing/2014/main" id="{839A4DA0-7202-FFE6-6425-12D8511DC0E5}"/>
              </a:ext>
            </a:extLst>
          </p:cNvPr>
          <p:cNvSpPr/>
          <p:nvPr/>
        </p:nvSpPr>
        <p:spPr>
          <a:xfrm>
            <a:off x="0" y="2171700"/>
            <a:ext cx="18288000" cy="0"/>
          </a:xfrm>
          <a:prstGeom prst="line">
            <a:avLst/>
          </a:prstGeom>
          <a:ln w="19050" cap="rnd">
            <a:solidFill>
              <a:srgbClr val="463F3A"/>
            </a:solidFill>
            <a:prstDash val="solid"/>
            <a:headEnd type="none" w="sm" len="sm"/>
            <a:tailEnd type="none" w="sm" len="sm"/>
          </a:ln>
        </p:spPr>
        <p:txBody>
          <a:bodyPr/>
          <a:lstStyle/>
          <a:p>
            <a:endParaRPr lang="en-US" dirty="0"/>
          </a:p>
        </p:txBody>
      </p:sp>
      <p:pic>
        <p:nvPicPr>
          <p:cNvPr id="10" name="Picture 9">
            <a:extLst>
              <a:ext uri="{FF2B5EF4-FFF2-40B4-BE49-F238E27FC236}">
                <a16:creationId xmlns:a16="http://schemas.microsoft.com/office/drawing/2014/main" id="{42EFCEFC-53C3-2511-7449-E14764B81F5A}"/>
              </a:ext>
            </a:extLst>
          </p:cNvPr>
          <p:cNvPicPr>
            <a:picLocks noChangeAspect="1"/>
          </p:cNvPicPr>
          <p:nvPr/>
        </p:nvPicPr>
        <p:blipFill>
          <a:blip r:embed="rId3"/>
          <a:stretch>
            <a:fillRect/>
          </a:stretch>
        </p:blipFill>
        <p:spPr>
          <a:xfrm>
            <a:off x="2321509" y="2400300"/>
            <a:ext cx="13644982" cy="7712698"/>
          </a:xfrm>
          <a:prstGeom prst="rect">
            <a:avLst/>
          </a:prstGeom>
        </p:spPr>
      </p:pic>
    </p:spTree>
    <p:extLst>
      <p:ext uri="{BB962C8B-B14F-4D97-AF65-F5344CB8AC3E}">
        <p14:creationId xmlns:p14="http://schemas.microsoft.com/office/powerpoint/2010/main" val="378177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AEBC6084-C9BF-C538-E2E8-2BF61C0241A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8FF8B2-7F81-1167-9EBE-2D2A69CA21D5}"/>
              </a:ext>
            </a:extLst>
          </p:cNvPr>
          <p:cNvSpPr/>
          <p:nvPr/>
        </p:nvSpPr>
        <p:spPr>
          <a:xfrm>
            <a:off x="-5981244" y="-837744"/>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5" name="Group 5">
            <a:extLst>
              <a:ext uri="{FF2B5EF4-FFF2-40B4-BE49-F238E27FC236}">
                <a16:creationId xmlns:a16="http://schemas.microsoft.com/office/drawing/2014/main" id="{A26A16CA-3118-1918-1B11-ACCA5D956F25}"/>
              </a:ext>
            </a:extLst>
          </p:cNvPr>
          <p:cNvGrpSpPr/>
          <p:nvPr/>
        </p:nvGrpSpPr>
        <p:grpSpPr>
          <a:xfrm>
            <a:off x="243429" y="-266700"/>
            <a:ext cx="17627476" cy="9832870"/>
            <a:chOff x="-1047027" y="-3829459"/>
            <a:chExt cx="23503302" cy="13110494"/>
          </a:xfrm>
        </p:grpSpPr>
        <p:sp>
          <p:nvSpPr>
            <p:cNvPr id="6" name="TextBox 6">
              <a:extLst>
                <a:ext uri="{FF2B5EF4-FFF2-40B4-BE49-F238E27FC236}">
                  <a16:creationId xmlns:a16="http://schemas.microsoft.com/office/drawing/2014/main" id="{61D93A8D-0B24-6CEB-4B0A-2FCA6ADE3F0E}"/>
                </a:ext>
              </a:extLst>
            </p:cNvPr>
            <p:cNvSpPr txBox="1"/>
            <p:nvPr/>
          </p:nvSpPr>
          <p:spPr>
            <a:xfrm>
              <a:off x="-1047027" y="-3829459"/>
              <a:ext cx="23503302" cy="3669723"/>
            </a:xfrm>
            <a:prstGeom prst="rect">
              <a:avLst/>
            </a:prstGeom>
          </p:spPr>
          <p:txBody>
            <a:bodyPr wrap="square" lIns="0" tIns="0" rIns="0" bIns="0" rtlCol="0" anchor="t">
              <a:spAutoFit/>
            </a:bodyPr>
            <a:lstStyle/>
            <a:p>
              <a:pPr marL="0" lvl="0" indent="0" algn="l">
                <a:lnSpc>
                  <a:spcPts val="11440"/>
                </a:lnSpc>
              </a:pPr>
              <a:r>
                <a:rPr lang="en-US" sz="6000" dirty="0" err="1">
                  <a:solidFill>
                    <a:srgbClr val="13110F"/>
                  </a:solidFill>
                  <a:latin typeface="The Youngest Serif"/>
                  <a:ea typeface="The Youngest Serif"/>
                  <a:cs typeface="The Youngest Serif"/>
                  <a:sym typeface="The Youngest Serif"/>
                </a:rPr>
                <a:t>Turistik</a:t>
              </a:r>
              <a:r>
                <a:rPr lang="en-US" sz="6000" dirty="0">
                  <a:solidFill>
                    <a:srgbClr val="13110F"/>
                  </a:solidFill>
                  <a:latin typeface="The Youngest Serif"/>
                  <a:ea typeface="The Youngest Serif"/>
                  <a:cs typeface="The Youngest Serif"/>
                  <a:sym typeface="The Youngest Serif"/>
                </a:rPr>
                <a:t> </a:t>
              </a:r>
              <a:r>
                <a:rPr lang="en-US" sz="6000" dirty="0" err="1">
                  <a:solidFill>
                    <a:srgbClr val="13110F"/>
                  </a:solidFill>
                  <a:latin typeface="The Youngest Serif"/>
                  <a:ea typeface="The Youngest Serif"/>
                  <a:cs typeface="The Youngest Serif"/>
                  <a:sym typeface="The Youngest Serif"/>
                </a:rPr>
                <a:t>yaşam</a:t>
              </a:r>
              <a:r>
                <a:rPr lang="en-US" sz="6000" dirty="0">
                  <a:solidFill>
                    <a:srgbClr val="13110F"/>
                  </a:solidFill>
                  <a:latin typeface="The Youngest Serif"/>
                  <a:ea typeface="The Youngest Serif"/>
                  <a:cs typeface="The Youngest Serif"/>
                  <a:sym typeface="The Youngest Serif"/>
                </a:rPr>
                <a:t> </a:t>
              </a:r>
              <a:r>
                <a:rPr lang="en-US" sz="6000" dirty="0" err="1">
                  <a:solidFill>
                    <a:srgbClr val="13110F"/>
                  </a:solidFill>
                  <a:latin typeface="The Youngest Serif"/>
                  <a:ea typeface="The Youngest Serif"/>
                  <a:cs typeface="The Youngest Serif"/>
                  <a:sym typeface="The Youngest Serif"/>
                </a:rPr>
                <a:t>döngüsü</a:t>
              </a:r>
              <a:r>
                <a:rPr lang="en-US" sz="6000" dirty="0">
                  <a:solidFill>
                    <a:srgbClr val="13110F"/>
                  </a:solidFill>
                  <a:latin typeface="The Youngest Serif"/>
                  <a:ea typeface="The Youngest Serif"/>
                  <a:cs typeface="The Youngest Serif"/>
                  <a:sym typeface="The Youngest Serif"/>
                </a:rPr>
                <a:t>: ANTALYA NEREDE?</a:t>
              </a:r>
              <a:br>
                <a:rPr lang="en-US" sz="6000" dirty="0">
                  <a:solidFill>
                    <a:srgbClr val="13110F"/>
                  </a:solidFill>
                  <a:latin typeface="The Youngest Serif"/>
                  <a:ea typeface="The Youngest Serif"/>
                  <a:cs typeface="The Youngest Serif"/>
                  <a:sym typeface="The Youngest Serif"/>
                </a:rPr>
              </a:br>
              <a:r>
                <a:rPr lang="en-US" sz="6000" dirty="0">
                  <a:solidFill>
                    <a:srgbClr val="13110F"/>
                  </a:solidFill>
                  <a:latin typeface="The Youngest Serif"/>
                  <a:ea typeface="The Youngest Serif"/>
                  <a:cs typeface="The Youngest Serif"/>
                  <a:sym typeface="The Youngest Serif"/>
                </a:rPr>
                <a:t>YERİMİZİ SAPTAYALIM!</a:t>
              </a:r>
            </a:p>
          </p:txBody>
        </p:sp>
        <p:sp>
          <p:nvSpPr>
            <p:cNvPr id="7" name="TextBox 7">
              <a:extLst>
                <a:ext uri="{FF2B5EF4-FFF2-40B4-BE49-F238E27FC236}">
                  <a16:creationId xmlns:a16="http://schemas.microsoft.com/office/drawing/2014/main" id="{A11E910C-DC64-621E-14ED-D8CFB123F28B}"/>
                </a:ext>
              </a:extLst>
            </p:cNvPr>
            <p:cNvSpPr txBox="1"/>
            <p:nvPr/>
          </p:nvSpPr>
          <p:spPr>
            <a:xfrm>
              <a:off x="-660399" y="371329"/>
              <a:ext cx="13289828" cy="8909706"/>
            </a:xfrm>
            <a:prstGeom prst="rect">
              <a:avLst/>
            </a:prstGeom>
          </p:spPr>
          <p:txBody>
            <a:bodyPr wrap="square" lIns="0" tIns="0" rIns="0" bIns="0" rtlCol="0" anchor="t">
              <a:spAutoFit/>
            </a:bodyPr>
            <a:lstStyle/>
            <a:p>
              <a:pPr marL="342900" lvl="0" indent="-342900" algn="l">
                <a:lnSpc>
                  <a:spcPts val="3520"/>
                </a:lnSpc>
                <a:buAutoNum type="arabicParenR"/>
              </a:pPr>
              <a:r>
                <a:rPr lang="en-US" sz="2100" u="none" dirty="0" err="1">
                  <a:solidFill>
                    <a:srgbClr val="13110F"/>
                  </a:solidFill>
                  <a:latin typeface="Open Sauce"/>
                  <a:ea typeface="Open Sauce"/>
                  <a:cs typeface="Open Sauce"/>
                  <a:sym typeface="Open Sauce"/>
                </a:rPr>
                <a:t>Keşif</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İnsanlar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doğal</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ve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kültürel</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güzelliği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bozulmamış</a:t>
              </a:r>
              <a:r>
                <a:rPr lang="en-US" sz="2100" u="none" dirty="0">
                  <a:solidFill>
                    <a:srgbClr val="13110F"/>
                  </a:solidFill>
                  <a:latin typeface="Open Sauce"/>
                  <a:ea typeface="Open Sauce"/>
                  <a:cs typeface="Open Sauce"/>
                  <a:sym typeface="Open Sauce"/>
                </a:rPr>
                <a:t>, yeni </a:t>
              </a:r>
              <a:r>
                <a:rPr lang="en-US" sz="2100" u="none" dirty="0" err="1">
                  <a:solidFill>
                    <a:srgbClr val="13110F"/>
                  </a:solidFill>
                  <a:latin typeface="Open Sauce"/>
                  <a:ea typeface="Open Sauce"/>
                  <a:cs typeface="Open Sauce"/>
                  <a:sym typeface="Open Sauce"/>
                </a:rPr>
                <a:t>yerler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ararlar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ve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keşif</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başlamış</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olur</a:t>
              </a:r>
              <a:r>
                <a:rPr lang="en-US" sz="2100" u="none" dirty="0">
                  <a:solidFill>
                    <a:srgbClr val="13110F"/>
                  </a:solidFill>
                  <a:latin typeface="Open Sauce"/>
                  <a:ea typeface="Open Sauce"/>
                  <a:cs typeface="Open Sauce"/>
                  <a:sym typeface="Open Sauce"/>
                </a:rPr>
                <a:t>.</a:t>
              </a:r>
              <a:endParaRPr lang="tr-TR" sz="2100" u="none" dirty="0">
                <a:solidFill>
                  <a:srgbClr val="13110F"/>
                </a:solidFill>
                <a:latin typeface="Open Sauce"/>
                <a:ea typeface="Open Sauce"/>
                <a:cs typeface="Open Sauce"/>
                <a:sym typeface="Open Sauce"/>
              </a:endParaRPr>
            </a:p>
            <a:p>
              <a:pPr marL="342900" lvl="0" indent="-342900" algn="l">
                <a:lnSpc>
                  <a:spcPts val="3520"/>
                </a:lnSpc>
                <a:buAutoNum type="arabicParenR"/>
              </a:pPr>
              <a:endParaRPr lang="en-US" sz="2100" u="none" dirty="0">
                <a:solidFill>
                  <a:srgbClr val="13110F"/>
                </a:solidFill>
                <a:latin typeface="Open Sauce"/>
                <a:ea typeface="Open Sauce"/>
                <a:cs typeface="Open Sauce"/>
                <a:sym typeface="Open Sauce"/>
              </a:endParaRPr>
            </a:p>
            <a:p>
              <a:pPr marL="0" lvl="0" indent="0" algn="l">
                <a:lnSpc>
                  <a:spcPts val="3520"/>
                </a:lnSpc>
              </a:pPr>
              <a:r>
                <a:rPr lang="en-US" sz="2100" u="none" dirty="0">
                  <a:solidFill>
                    <a:srgbClr val="13110F"/>
                  </a:solidFill>
                  <a:latin typeface="Open Sauce"/>
                  <a:ea typeface="Open Sauce"/>
                  <a:cs typeface="Open Sauce"/>
                  <a:sym typeface="Open Sauce"/>
                </a:rPr>
                <a:t>2) </a:t>
              </a:r>
              <a:r>
                <a:rPr lang="en-US" sz="2100" u="none" dirty="0" err="1">
                  <a:solidFill>
                    <a:srgbClr val="13110F"/>
                  </a:solidFill>
                  <a:latin typeface="Open Sauce"/>
                  <a:ea typeface="Open Sauce"/>
                  <a:cs typeface="Open Sauce"/>
                  <a:sym typeface="Open Sauce"/>
                </a:rPr>
                <a:t>Katılım</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Yerel</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halk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yaşadığı</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bölgeye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gelen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insanların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sayısının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artmasını</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farkeder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ve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konaklama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ulaşım</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yeme-içme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için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işletmeler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kurulmaya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başlar</a:t>
              </a:r>
              <a:r>
                <a:rPr lang="en-US" sz="2100" u="none" dirty="0">
                  <a:solidFill>
                    <a:srgbClr val="13110F"/>
                  </a:solidFill>
                  <a:latin typeface="Open Sauce"/>
                  <a:ea typeface="Open Sauce"/>
                  <a:cs typeface="Open Sauce"/>
                  <a:sym typeface="Open Sauce"/>
                </a:rPr>
                <a:t>.</a:t>
              </a:r>
              <a:endParaRPr lang="tr-TR" sz="2100" u="none" dirty="0">
                <a:solidFill>
                  <a:srgbClr val="13110F"/>
                </a:solidFill>
                <a:latin typeface="Open Sauce"/>
                <a:ea typeface="Open Sauce"/>
                <a:cs typeface="Open Sauce"/>
                <a:sym typeface="Open Sauce"/>
              </a:endParaRPr>
            </a:p>
            <a:p>
              <a:pPr marL="0" lvl="0" indent="0" algn="l">
                <a:lnSpc>
                  <a:spcPts val="3520"/>
                </a:lnSpc>
              </a:pPr>
              <a:endParaRPr lang="en-US" sz="2100" u="none" dirty="0">
                <a:solidFill>
                  <a:srgbClr val="13110F"/>
                </a:solidFill>
                <a:latin typeface="Open Sauce"/>
                <a:ea typeface="Open Sauce"/>
                <a:cs typeface="Open Sauce"/>
                <a:sym typeface="Open Sauce"/>
              </a:endParaRPr>
            </a:p>
            <a:p>
              <a:pPr marL="0" lvl="0" indent="0" algn="l">
                <a:lnSpc>
                  <a:spcPts val="3520"/>
                </a:lnSpc>
              </a:pPr>
              <a:r>
                <a:rPr lang="en-US" sz="2100" u="none" dirty="0">
                  <a:solidFill>
                    <a:srgbClr val="13110F"/>
                  </a:solidFill>
                  <a:latin typeface="Open Sauce"/>
                  <a:ea typeface="Open Sauce"/>
                  <a:cs typeface="Open Sauce"/>
                  <a:sym typeface="Open Sauce"/>
                </a:rPr>
                <a:t>3) </a:t>
              </a:r>
              <a:r>
                <a:rPr lang="en-US" sz="2100" u="none" dirty="0" err="1">
                  <a:solidFill>
                    <a:srgbClr val="13110F"/>
                  </a:solidFill>
                  <a:latin typeface="Open Sauce"/>
                  <a:ea typeface="Open Sauce"/>
                  <a:cs typeface="Open Sauce"/>
                  <a:sym typeface="Open Sauce"/>
                </a:rPr>
                <a:t>Gelişme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Büyük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şirketler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bölgenin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gelişmekte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olduğunu</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ve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potansiyelini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fartedip</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bölgeye</a:t>
              </a:r>
              <a:r>
                <a:rPr lang="en-US" sz="2100" u="none" dirty="0">
                  <a:solidFill>
                    <a:srgbClr val="13110F"/>
                  </a:solidFill>
                  <a:latin typeface="Open Sauce"/>
                  <a:ea typeface="Open Sauce"/>
                  <a:cs typeface="Open Sauce"/>
                  <a:sym typeface="Open Sauce"/>
                </a:rPr>
                <a:t> yeni </a:t>
              </a:r>
              <a:r>
                <a:rPr lang="en-US" sz="2100" u="none" dirty="0" err="1">
                  <a:solidFill>
                    <a:srgbClr val="13110F"/>
                  </a:solidFill>
                  <a:latin typeface="Open Sauce"/>
                  <a:ea typeface="Open Sauce"/>
                  <a:cs typeface="Open Sauce"/>
                  <a:sym typeface="Open Sauce"/>
                </a:rPr>
                <a:t>yatırımlar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yapmaya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başlarlar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Büyük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otel</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zincirleri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tatil</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paketleri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ortaya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çıkar</a:t>
              </a:r>
              <a:r>
                <a:rPr lang="en-US" sz="2100" u="none" dirty="0">
                  <a:solidFill>
                    <a:srgbClr val="13110F"/>
                  </a:solidFill>
                  <a:latin typeface="Open Sauce"/>
                  <a:ea typeface="Open Sauce"/>
                  <a:cs typeface="Open Sauce"/>
                  <a:sym typeface="Open Sauce"/>
                </a:rPr>
                <a:t>. Bu </a:t>
              </a:r>
              <a:r>
                <a:rPr lang="en-US" sz="2100" u="none" dirty="0" err="1">
                  <a:solidFill>
                    <a:srgbClr val="13110F"/>
                  </a:solidFill>
                  <a:latin typeface="Open Sauce"/>
                  <a:ea typeface="Open Sauce"/>
                  <a:cs typeface="Open Sauce"/>
                  <a:sym typeface="Open Sauce"/>
                </a:rPr>
                <a:t>evrede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turist</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sayısında</a:t>
              </a:r>
              <a:r>
                <a:rPr lang="en-US" sz="2100" u="none" dirty="0">
                  <a:solidFill>
                    <a:srgbClr val="13110F"/>
                  </a:solidFill>
                  <a:latin typeface="Open Sauce"/>
                  <a:ea typeface="Open Sauce"/>
                  <a:cs typeface="Open Sauce"/>
                  <a:sym typeface="Open Sauce"/>
                </a:rPr>
                <a:t> da </a:t>
              </a:r>
              <a:r>
                <a:rPr lang="en-US" sz="2100" u="none" dirty="0" err="1">
                  <a:solidFill>
                    <a:srgbClr val="13110F"/>
                  </a:solidFill>
                  <a:latin typeface="Open Sauce"/>
                  <a:ea typeface="Open Sauce"/>
                  <a:cs typeface="Open Sauce"/>
                  <a:sym typeface="Open Sauce"/>
                </a:rPr>
                <a:t>önemli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oranda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artışlar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gerçekleşir</a:t>
              </a:r>
              <a:r>
                <a:rPr lang="en-US" sz="2100" u="none" dirty="0">
                  <a:solidFill>
                    <a:srgbClr val="13110F"/>
                  </a:solidFill>
                  <a:latin typeface="Open Sauce"/>
                  <a:ea typeface="Open Sauce"/>
                  <a:cs typeface="Open Sauce"/>
                  <a:sym typeface="Open Sauce"/>
                </a:rPr>
                <a:t>. </a:t>
              </a:r>
              <a:endParaRPr lang="tr-TR" sz="2100" u="none" dirty="0">
                <a:solidFill>
                  <a:srgbClr val="13110F"/>
                </a:solidFill>
                <a:latin typeface="Open Sauce"/>
                <a:ea typeface="Open Sauce"/>
                <a:cs typeface="Open Sauce"/>
                <a:sym typeface="Open Sauce"/>
              </a:endParaRPr>
            </a:p>
            <a:p>
              <a:pPr marL="0" lvl="0" indent="0" algn="l">
                <a:lnSpc>
                  <a:spcPts val="3520"/>
                </a:lnSpc>
              </a:pPr>
              <a:endParaRPr lang="en-US" sz="2100" u="none" dirty="0">
                <a:solidFill>
                  <a:srgbClr val="13110F"/>
                </a:solidFill>
                <a:latin typeface="Open Sauce"/>
                <a:ea typeface="Open Sauce"/>
                <a:cs typeface="Open Sauce"/>
                <a:sym typeface="Open Sauce"/>
              </a:endParaRPr>
            </a:p>
            <a:p>
              <a:pPr marL="0" lvl="0" indent="0" algn="l">
                <a:lnSpc>
                  <a:spcPts val="3520"/>
                </a:lnSpc>
              </a:pPr>
              <a:r>
                <a:rPr lang="en-US" sz="2100" u="none" dirty="0">
                  <a:solidFill>
                    <a:srgbClr val="13110F"/>
                  </a:solidFill>
                  <a:latin typeface="Open Sauce"/>
                  <a:ea typeface="Open Sauce"/>
                  <a:cs typeface="Open Sauce"/>
                  <a:sym typeface="Open Sauce"/>
                </a:rPr>
                <a:t>4) </a:t>
              </a:r>
              <a:r>
                <a:rPr lang="en-US" sz="2100" u="none" dirty="0" err="1">
                  <a:solidFill>
                    <a:srgbClr val="13110F"/>
                  </a:solidFill>
                  <a:latin typeface="Open Sauce"/>
                  <a:ea typeface="Open Sauce"/>
                  <a:cs typeface="Open Sauce"/>
                  <a:sym typeface="Open Sauce"/>
                </a:rPr>
                <a:t>Konsolidasyon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Yerel</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ekonomi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turizm</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tarafından</a:t>
              </a:r>
              <a:r>
                <a:rPr lang="en-US" sz="2100" u="none" dirty="0">
                  <a:solidFill>
                    <a:srgbClr val="13110F"/>
                  </a:solidFill>
                  <a:latin typeface="Open Sauce"/>
                  <a:ea typeface="Open Sauce"/>
                  <a:cs typeface="Open Sauce"/>
                  <a:sym typeface="Open Sauce"/>
                </a:rPr>
                <a:t> domine </a:t>
              </a:r>
              <a:r>
                <a:rPr lang="en-US" sz="2100" u="none" dirty="0" err="1">
                  <a:solidFill>
                    <a:srgbClr val="13110F"/>
                  </a:solidFill>
                  <a:latin typeface="Open Sauce"/>
                  <a:ea typeface="Open Sauce"/>
                  <a:cs typeface="Open Sauce"/>
                  <a:sym typeface="Open Sauce"/>
                </a:rPr>
                <a:t>edilir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yerli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halk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parasını</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turizm</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endüstrisinden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kazanır</a:t>
              </a:r>
              <a:r>
                <a:rPr lang="en-US" sz="2100" u="none" dirty="0">
                  <a:solidFill>
                    <a:srgbClr val="13110F"/>
                  </a:solidFill>
                  <a:latin typeface="Open Sauce"/>
                  <a:ea typeface="Open Sauce"/>
                  <a:cs typeface="Open Sauce"/>
                  <a:sym typeface="Open Sauce"/>
                </a:rPr>
                <a:t>. Bu durum </a:t>
              </a:r>
              <a:r>
                <a:rPr lang="en-US" sz="2100" u="none" dirty="0" err="1">
                  <a:solidFill>
                    <a:srgbClr val="13110F"/>
                  </a:solidFill>
                  <a:latin typeface="Open Sauce"/>
                  <a:ea typeface="Open Sauce"/>
                  <a:cs typeface="Open Sauce"/>
                  <a:sym typeface="Open Sauce"/>
                </a:rPr>
                <a:t>tarım</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ve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balıkçılık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gibi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diğer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türlerin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zarar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görmesine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neden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olabilir</a:t>
              </a:r>
              <a:r>
                <a:rPr lang="en-US" sz="2100" u="none" dirty="0">
                  <a:solidFill>
                    <a:srgbClr val="13110F"/>
                  </a:solidFill>
                  <a:latin typeface="Open Sauce"/>
                  <a:ea typeface="Open Sauce"/>
                  <a:cs typeface="Open Sauce"/>
                  <a:sym typeface="Open Sauce"/>
                </a:rPr>
                <a:t>. Bina </a:t>
              </a:r>
              <a:r>
                <a:rPr lang="en-US" sz="2100" u="none" dirty="0" err="1">
                  <a:solidFill>
                    <a:srgbClr val="13110F"/>
                  </a:solidFill>
                  <a:latin typeface="Open Sauce"/>
                  <a:ea typeface="Open Sauce"/>
                  <a:cs typeface="Open Sauce"/>
                  <a:sym typeface="Open Sauce"/>
                </a:rPr>
                <a:t>ve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tesis</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yapımı</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devam</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eder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çevrede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çirkin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bir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görüntü</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oluşur</a:t>
              </a:r>
              <a:r>
                <a:rPr lang="en-US" sz="2100" u="none" dirty="0">
                  <a:solidFill>
                    <a:srgbClr val="13110F"/>
                  </a:solidFill>
                  <a:latin typeface="Open Sauce"/>
                  <a:ea typeface="Open Sauce"/>
                  <a:cs typeface="Open Sauce"/>
                  <a:sym typeface="Open Sauce"/>
                </a:rPr>
                <a:t>.</a:t>
              </a:r>
            </a:p>
          </p:txBody>
        </p:sp>
      </p:grpSp>
      <p:pic>
        <p:nvPicPr>
          <p:cNvPr id="10" name="Picture 2">
            <a:extLst>
              <a:ext uri="{FF2B5EF4-FFF2-40B4-BE49-F238E27FC236}">
                <a16:creationId xmlns:a16="http://schemas.microsoft.com/office/drawing/2014/main" id="{84FE1B77-FD21-9126-0D4A-9738D330D94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11083108" y="3390900"/>
            <a:ext cx="6787797" cy="56682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14">
            <a:extLst>
              <a:ext uri="{FF2B5EF4-FFF2-40B4-BE49-F238E27FC236}">
                <a16:creationId xmlns:a16="http://schemas.microsoft.com/office/drawing/2014/main" id="{742E7FA5-7BF3-95AF-FD29-7EF18B4AFE16}"/>
              </a:ext>
            </a:extLst>
          </p:cNvPr>
          <p:cNvSpPr/>
          <p:nvPr/>
        </p:nvSpPr>
        <p:spPr>
          <a:xfrm>
            <a:off x="-22485" y="2408287"/>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Tree>
    <p:extLst>
      <p:ext uri="{BB962C8B-B14F-4D97-AF65-F5344CB8AC3E}">
        <p14:creationId xmlns:p14="http://schemas.microsoft.com/office/powerpoint/2010/main" val="1567770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69B7C4A7-76B4-1D4D-FD16-9116AD77CB1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D99B3E7-7E0D-89F0-B0C9-64B7C77DFFA1}"/>
              </a:ext>
            </a:extLst>
          </p:cNvPr>
          <p:cNvSpPr/>
          <p:nvPr/>
        </p:nvSpPr>
        <p:spPr>
          <a:xfrm>
            <a:off x="-5981244" y="-837744"/>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5" name="Group 5">
            <a:extLst>
              <a:ext uri="{FF2B5EF4-FFF2-40B4-BE49-F238E27FC236}">
                <a16:creationId xmlns:a16="http://schemas.microsoft.com/office/drawing/2014/main" id="{A8542DD9-C6B5-9A59-33C5-ED18A848B201}"/>
              </a:ext>
            </a:extLst>
          </p:cNvPr>
          <p:cNvGrpSpPr/>
          <p:nvPr/>
        </p:nvGrpSpPr>
        <p:grpSpPr>
          <a:xfrm>
            <a:off x="243429" y="-266700"/>
            <a:ext cx="17627476" cy="8825345"/>
            <a:chOff x="-1047027" y="-3829459"/>
            <a:chExt cx="23503302" cy="11767128"/>
          </a:xfrm>
        </p:grpSpPr>
        <p:sp>
          <p:nvSpPr>
            <p:cNvPr id="6" name="TextBox 6">
              <a:extLst>
                <a:ext uri="{FF2B5EF4-FFF2-40B4-BE49-F238E27FC236}">
                  <a16:creationId xmlns:a16="http://schemas.microsoft.com/office/drawing/2014/main" id="{CDD5F4A6-3CC5-8E9C-D742-FE1D33D25C1E}"/>
                </a:ext>
              </a:extLst>
            </p:cNvPr>
            <p:cNvSpPr txBox="1"/>
            <p:nvPr/>
          </p:nvSpPr>
          <p:spPr>
            <a:xfrm>
              <a:off x="-1047027" y="-3829459"/>
              <a:ext cx="23503302" cy="3669723"/>
            </a:xfrm>
            <a:prstGeom prst="rect">
              <a:avLst/>
            </a:prstGeom>
          </p:spPr>
          <p:txBody>
            <a:bodyPr wrap="square" lIns="0" tIns="0" rIns="0" bIns="0" rtlCol="0" anchor="t">
              <a:spAutoFit/>
            </a:bodyPr>
            <a:lstStyle/>
            <a:p>
              <a:pPr marL="0" lvl="0" indent="0" algn="l">
                <a:lnSpc>
                  <a:spcPts val="11440"/>
                </a:lnSpc>
              </a:pPr>
              <a:r>
                <a:rPr lang="en-US" sz="6000" dirty="0" err="1">
                  <a:solidFill>
                    <a:srgbClr val="13110F"/>
                  </a:solidFill>
                  <a:latin typeface="The Youngest Serif"/>
                  <a:ea typeface="The Youngest Serif"/>
                  <a:cs typeface="The Youngest Serif"/>
                  <a:sym typeface="The Youngest Serif"/>
                </a:rPr>
                <a:t>Turistik</a:t>
              </a:r>
              <a:r>
                <a:rPr lang="en-US" sz="6000" dirty="0">
                  <a:solidFill>
                    <a:srgbClr val="13110F"/>
                  </a:solidFill>
                  <a:latin typeface="The Youngest Serif"/>
                  <a:ea typeface="The Youngest Serif"/>
                  <a:cs typeface="The Youngest Serif"/>
                  <a:sym typeface="The Youngest Serif"/>
                </a:rPr>
                <a:t> </a:t>
              </a:r>
              <a:r>
                <a:rPr lang="en-US" sz="6000" dirty="0" err="1">
                  <a:solidFill>
                    <a:srgbClr val="13110F"/>
                  </a:solidFill>
                  <a:latin typeface="The Youngest Serif"/>
                  <a:ea typeface="The Youngest Serif"/>
                  <a:cs typeface="The Youngest Serif"/>
                  <a:sym typeface="The Youngest Serif"/>
                </a:rPr>
                <a:t>yaşam</a:t>
              </a:r>
              <a:r>
                <a:rPr lang="en-US" sz="6000" dirty="0">
                  <a:solidFill>
                    <a:srgbClr val="13110F"/>
                  </a:solidFill>
                  <a:latin typeface="The Youngest Serif"/>
                  <a:ea typeface="The Youngest Serif"/>
                  <a:cs typeface="The Youngest Serif"/>
                  <a:sym typeface="The Youngest Serif"/>
                </a:rPr>
                <a:t> </a:t>
              </a:r>
              <a:r>
                <a:rPr lang="en-US" sz="6000" dirty="0" err="1">
                  <a:solidFill>
                    <a:srgbClr val="13110F"/>
                  </a:solidFill>
                  <a:latin typeface="The Youngest Serif"/>
                  <a:ea typeface="The Youngest Serif"/>
                  <a:cs typeface="The Youngest Serif"/>
                  <a:sym typeface="The Youngest Serif"/>
                </a:rPr>
                <a:t>döngüsü</a:t>
              </a:r>
              <a:r>
                <a:rPr lang="en-US" sz="6000" dirty="0">
                  <a:solidFill>
                    <a:srgbClr val="13110F"/>
                  </a:solidFill>
                  <a:latin typeface="The Youngest Serif"/>
                  <a:ea typeface="The Youngest Serif"/>
                  <a:cs typeface="The Youngest Serif"/>
                  <a:sym typeface="The Youngest Serif"/>
                </a:rPr>
                <a:t>: ANTALYA NEREDE?</a:t>
              </a:r>
              <a:br>
                <a:rPr lang="en-US" sz="6000" dirty="0">
                  <a:solidFill>
                    <a:srgbClr val="13110F"/>
                  </a:solidFill>
                  <a:latin typeface="The Youngest Serif"/>
                  <a:ea typeface="The Youngest Serif"/>
                  <a:cs typeface="The Youngest Serif"/>
                  <a:sym typeface="The Youngest Serif"/>
                </a:rPr>
              </a:br>
              <a:r>
                <a:rPr lang="en-US" sz="6000" dirty="0">
                  <a:solidFill>
                    <a:srgbClr val="13110F"/>
                  </a:solidFill>
                  <a:latin typeface="The Youngest Serif"/>
                  <a:ea typeface="The Youngest Serif"/>
                  <a:cs typeface="The Youngest Serif"/>
                  <a:sym typeface="The Youngest Serif"/>
                </a:rPr>
                <a:t>YERİMİZİ SAPTAYALIM!</a:t>
              </a:r>
            </a:p>
          </p:txBody>
        </p:sp>
        <p:sp>
          <p:nvSpPr>
            <p:cNvPr id="7" name="TextBox 7">
              <a:extLst>
                <a:ext uri="{FF2B5EF4-FFF2-40B4-BE49-F238E27FC236}">
                  <a16:creationId xmlns:a16="http://schemas.microsoft.com/office/drawing/2014/main" id="{5E765479-0F78-CFFF-B574-6073D16E8811}"/>
                </a:ext>
              </a:extLst>
            </p:cNvPr>
            <p:cNvSpPr txBox="1"/>
            <p:nvPr/>
          </p:nvSpPr>
          <p:spPr>
            <a:xfrm>
              <a:off x="-863599" y="823327"/>
              <a:ext cx="13289828" cy="7114342"/>
            </a:xfrm>
            <a:prstGeom prst="rect">
              <a:avLst/>
            </a:prstGeom>
          </p:spPr>
          <p:txBody>
            <a:bodyPr wrap="square" lIns="0" tIns="0" rIns="0" bIns="0" rtlCol="0" anchor="t">
              <a:spAutoFit/>
            </a:bodyPr>
            <a:lstStyle/>
            <a:p>
              <a:pPr marL="0" lvl="0" indent="0" algn="l">
                <a:lnSpc>
                  <a:spcPts val="3520"/>
                </a:lnSpc>
              </a:pPr>
              <a:r>
                <a:rPr lang="en-US" sz="2100" u="none" dirty="0">
                  <a:solidFill>
                    <a:srgbClr val="13110F"/>
                  </a:solidFill>
                  <a:latin typeface="Open Sauce"/>
                  <a:ea typeface="Open Sauce"/>
                  <a:cs typeface="Open Sauce"/>
                  <a:sym typeface="Open Sauce"/>
                </a:rPr>
                <a:t>5) </a:t>
              </a:r>
              <a:r>
                <a:rPr lang="en-US" sz="2100" u="none" dirty="0" err="1">
                  <a:solidFill>
                    <a:srgbClr val="13110F"/>
                  </a:solidFill>
                  <a:latin typeface="Open Sauce"/>
                  <a:ea typeface="Open Sauce"/>
                  <a:cs typeface="Open Sauce"/>
                  <a:sym typeface="Open Sauce"/>
                </a:rPr>
                <a:t>Durgunluk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Diğer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tatil</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olanaklarıyla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birlikte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artan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rekabet</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ve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ortamın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bozulması</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söz</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konusudur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Örneğin</a:t>
              </a:r>
              <a:r>
                <a:rPr lang="en-US" sz="2100" u="none" dirty="0">
                  <a:solidFill>
                    <a:srgbClr val="13110F"/>
                  </a:solidFill>
                  <a:latin typeface="Open Sauce"/>
                  <a:ea typeface="Open Sauce"/>
                  <a:cs typeface="Open Sauce"/>
                  <a:sym typeface="Open Sauce"/>
                </a:rPr>
                <a:t>; ilk </a:t>
              </a:r>
              <a:r>
                <a:rPr lang="en-US" sz="2100" u="none" dirty="0" err="1">
                  <a:solidFill>
                    <a:srgbClr val="13110F"/>
                  </a:solidFill>
                  <a:latin typeface="Open Sauce"/>
                  <a:ea typeface="Open Sauce"/>
                  <a:cs typeface="Open Sauce"/>
                  <a:sym typeface="Open Sauce"/>
                </a:rPr>
                <a:t>dönemlerde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çok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güzel</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ve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temiz</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plajlara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sahip</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olan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turizm</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bölgesi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bu</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dönemde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bir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çöp</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yığınına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dönüşebilir</a:t>
              </a:r>
              <a:r>
                <a:rPr lang="en-US" sz="2100" u="none" dirty="0">
                  <a:solidFill>
                    <a:srgbClr val="13110F"/>
                  </a:solidFill>
                  <a:latin typeface="Open Sauce"/>
                  <a:ea typeface="Open Sauce"/>
                  <a:cs typeface="Open Sauce"/>
                  <a:sym typeface="Open Sauce"/>
                </a:rPr>
                <a:t>.</a:t>
              </a:r>
              <a:endParaRPr lang="tr-TR" sz="2100" u="none" dirty="0">
                <a:solidFill>
                  <a:srgbClr val="13110F"/>
                </a:solidFill>
                <a:latin typeface="Open Sauce"/>
                <a:ea typeface="Open Sauce"/>
                <a:cs typeface="Open Sauce"/>
                <a:sym typeface="Open Sauce"/>
              </a:endParaRPr>
            </a:p>
            <a:p>
              <a:pPr marL="0" lvl="0" indent="0" algn="l">
                <a:lnSpc>
                  <a:spcPts val="3520"/>
                </a:lnSpc>
              </a:pPr>
              <a:endParaRPr lang="en-US" sz="2100" u="none" dirty="0">
                <a:solidFill>
                  <a:srgbClr val="13110F"/>
                </a:solidFill>
                <a:latin typeface="Open Sauce"/>
                <a:ea typeface="Open Sauce"/>
                <a:cs typeface="Open Sauce"/>
                <a:sym typeface="Open Sauce"/>
              </a:endParaRPr>
            </a:p>
            <a:p>
              <a:pPr marL="0" lvl="0" indent="0" algn="l">
                <a:lnSpc>
                  <a:spcPts val="3520"/>
                </a:lnSpc>
              </a:pPr>
              <a:r>
                <a:rPr lang="en-US" sz="2100" u="none" dirty="0">
                  <a:solidFill>
                    <a:srgbClr val="13110F"/>
                  </a:solidFill>
                  <a:latin typeface="Open Sauce"/>
                  <a:ea typeface="Open Sauce"/>
                  <a:cs typeface="Open Sauce"/>
                  <a:sym typeface="Open Sauce"/>
                </a:rPr>
                <a:t>6) </a:t>
              </a:r>
              <a:r>
                <a:rPr lang="en-US" sz="2100" u="none" dirty="0" err="1">
                  <a:solidFill>
                    <a:srgbClr val="13110F"/>
                  </a:solidFill>
                  <a:latin typeface="Open Sauce"/>
                  <a:ea typeface="Open Sauce"/>
                  <a:cs typeface="Open Sauce"/>
                  <a:sym typeface="Open Sauce"/>
                </a:rPr>
                <a:t>Düşüş</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ya</a:t>
              </a:r>
              <a:r>
                <a:rPr lang="en-US" sz="2100" u="none" dirty="0">
                  <a:solidFill>
                    <a:srgbClr val="13110F"/>
                  </a:solidFill>
                  <a:latin typeface="Open Sauce"/>
                  <a:ea typeface="Open Sauce"/>
                  <a:cs typeface="Open Sauce"/>
                  <a:sym typeface="Open Sauce"/>
                </a:rPr>
                <a:t> da </a:t>
              </a:r>
              <a:r>
                <a:rPr lang="en-US" sz="2100" u="none" dirty="0" err="1">
                  <a:solidFill>
                    <a:srgbClr val="13110F"/>
                  </a:solidFill>
                  <a:latin typeface="Open Sauce"/>
                  <a:ea typeface="Open Sauce"/>
                  <a:cs typeface="Open Sauce"/>
                  <a:sym typeface="Open Sauce"/>
                </a:rPr>
                <a:t>Yeniden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Canlanma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Gençleşme</a:t>
              </a:r>
              <a:r>
                <a:rPr lang="en-US" sz="2100" u="none" dirty="0">
                  <a:solidFill>
                    <a:srgbClr val="13110F"/>
                  </a:solidFill>
                  <a:latin typeface="Open Sauce"/>
                  <a:ea typeface="Open Sauce"/>
                  <a:cs typeface="Open Sauce"/>
                  <a:sym typeface="Open Sauce"/>
                </a:rPr>
                <a:t>): Bu </a:t>
              </a:r>
              <a:r>
                <a:rPr lang="en-US" sz="2100" u="none" dirty="0" err="1">
                  <a:solidFill>
                    <a:srgbClr val="13110F"/>
                  </a:solidFill>
                  <a:latin typeface="Open Sauce"/>
                  <a:ea typeface="Open Sauce"/>
                  <a:cs typeface="Open Sauce"/>
                  <a:sym typeface="Open Sauce"/>
                </a:rPr>
                <a:t>evrede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iki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temel</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olasılık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karşımıza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çıkar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Turizm</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bölgesi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düşüşe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geçip</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turist</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sayıları</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önemli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oranlarda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düşer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ya</a:t>
              </a:r>
              <a:r>
                <a:rPr lang="en-US" sz="2100" u="none" dirty="0">
                  <a:solidFill>
                    <a:srgbClr val="13110F"/>
                  </a:solidFill>
                  <a:latin typeface="Open Sauce"/>
                  <a:ea typeface="Open Sauce"/>
                  <a:cs typeface="Open Sauce"/>
                  <a:sym typeface="Open Sauce"/>
                </a:rPr>
                <a:t> da </a:t>
              </a:r>
              <a:r>
                <a:rPr lang="en-US" sz="2100" u="none" dirty="0" err="1">
                  <a:solidFill>
                    <a:srgbClr val="13110F"/>
                  </a:solidFill>
                  <a:latin typeface="Open Sauce"/>
                  <a:ea typeface="Open Sauce"/>
                  <a:cs typeface="Open Sauce"/>
                  <a:sym typeface="Open Sauce"/>
                </a:rPr>
                <a:t>bölgede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yenileştirme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ve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gençleştirme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çalışmalarıyla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tekrar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bir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hareketlilik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ortaya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çıkar</a:t>
              </a:r>
              <a:r>
                <a:rPr lang="en-US" sz="2100" u="none" dirty="0">
                  <a:solidFill>
                    <a:srgbClr val="13110F"/>
                  </a:solidFill>
                  <a:latin typeface="Open Sauce"/>
                  <a:ea typeface="Open Sauce"/>
                  <a:cs typeface="Open Sauce"/>
                  <a:sym typeface="Open Sauce"/>
                </a:rPr>
                <a:t>.</a:t>
              </a:r>
              <a:endParaRPr lang="tr-TR" sz="2100" u="none" dirty="0">
                <a:solidFill>
                  <a:srgbClr val="13110F"/>
                </a:solidFill>
                <a:latin typeface="Open Sauce"/>
                <a:ea typeface="Open Sauce"/>
                <a:cs typeface="Open Sauce"/>
                <a:sym typeface="Open Sauce"/>
              </a:endParaRPr>
            </a:p>
            <a:p>
              <a:pPr marL="0" lvl="0" indent="0" algn="l">
                <a:lnSpc>
                  <a:spcPts val="3520"/>
                </a:lnSpc>
              </a:pPr>
              <a:endParaRPr lang="en-US" sz="2100" u="none" dirty="0">
                <a:solidFill>
                  <a:srgbClr val="13110F"/>
                </a:solidFill>
                <a:latin typeface="Open Sauce"/>
                <a:ea typeface="Open Sauce"/>
                <a:cs typeface="Open Sauce"/>
                <a:sym typeface="Open Sauce"/>
              </a:endParaRPr>
            </a:p>
            <a:p>
              <a:pPr marL="0" lvl="0" indent="0" algn="l">
                <a:lnSpc>
                  <a:spcPts val="3520"/>
                </a:lnSpc>
              </a:pPr>
              <a:r>
                <a:rPr lang="en-US" sz="2100" u="none" dirty="0">
                  <a:solidFill>
                    <a:srgbClr val="13110F"/>
                  </a:solidFill>
                  <a:latin typeface="Open Sauce"/>
                  <a:ea typeface="Open Sauce"/>
                  <a:cs typeface="Open Sauce"/>
                  <a:sym typeface="Open Sauce"/>
                </a:rPr>
                <a:t>TAŞIMA KAPASİTESİ?</a:t>
              </a:r>
              <a:endParaRPr lang="tr-TR" sz="2100" u="none" dirty="0">
                <a:solidFill>
                  <a:srgbClr val="13110F"/>
                </a:solidFill>
                <a:latin typeface="Open Sauce"/>
                <a:ea typeface="Open Sauce"/>
                <a:cs typeface="Open Sauce"/>
                <a:sym typeface="Open Sauce"/>
              </a:endParaRPr>
            </a:p>
            <a:p>
              <a:pPr marL="0" lvl="0" indent="0" algn="l">
                <a:lnSpc>
                  <a:spcPts val="3520"/>
                </a:lnSpc>
              </a:pPr>
              <a:endParaRPr lang="en-US" sz="2100" u="none" dirty="0">
                <a:solidFill>
                  <a:srgbClr val="13110F"/>
                </a:solidFill>
                <a:latin typeface="Open Sauce"/>
                <a:ea typeface="Open Sauce"/>
                <a:cs typeface="Open Sauce"/>
                <a:sym typeface="Open Sauce"/>
              </a:endParaRPr>
            </a:p>
            <a:p>
              <a:pPr marL="0" lvl="0" indent="0" algn="l">
                <a:lnSpc>
                  <a:spcPts val="3520"/>
                </a:lnSpc>
              </a:pPr>
              <a:r>
                <a:rPr lang="en-US" sz="2100" u="none" dirty="0">
                  <a:solidFill>
                    <a:srgbClr val="13110F"/>
                  </a:solidFill>
                  <a:latin typeface="Open Sauce"/>
                  <a:ea typeface="Open Sauce"/>
                  <a:cs typeface="Open Sauce"/>
                  <a:sym typeface="Open Sauce"/>
                </a:rPr>
                <a:t>AŞIRI TURİZM VAR MI?</a:t>
              </a:r>
            </a:p>
          </p:txBody>
        </p:sp>
      </p:grpSp>
      <p:pic>
        <p:nvPicPr>
          <p:cNvPr id="10" name="Picture 2">
            <a:extLst>
              <a:ext uri="{FF2B5EF4-FFF2-40B4-BE49-F238E27FC236}">
                <a16:creationId xmlns:a16="http://schemas.microsoft.com/office/drawing/2014/main" id="{659945B6-27D5-60BB-1A31-D71C6A0815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11256774" y="3056636"/>
            <a:ext cx="6787797" cy="56682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14">
            <a:extLst>
              <a:ext uri="{FF2B5EF4-FFF2-40B4-BE49-F238E27FC236}">
                <a16:creationId xmlns:a16="http://schemas.microsoft.com/office/drawing/2014/main" id="{E85155A3-30E4-E278-269D-7D71105A4A83}"/>
              </a:ext>
            </a:extLst>
          </p:cNvPr>
          <p:cNvSpPr/>
          <p:nvPr/>
        </p:nvSpPr>
        <p:spPr>
          <a:xfrm>
            <a:off x="-22485" y="2408287"/>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Tree>
    <p:extLst>
      <p:ext uri="{BB962C8B-B14F-4D97-AF65-F5344CB8AC3E}">
        <p14:creationId xmlns:p14="http://schemas.microsoft.com/office/powerpoint/2010/main" val="3796399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902276CE-7537-C5D3-1BFC-CB9416760CF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760D45-3597-7053-A25C-2C7256320AD8}"/>
              </a:ext>
            </a:extLst>
          </p:cNvPr>
          <p:cNvSpPr/>
          <p:nvPr/>
        </p:nvSpPr>
        <p:spPr>
          <a:xfrm>
            <a:off x="-5981244" y="-837744"/>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a:extLst>
              <a:ext uri="{FF2B5EF4-FFF2-40B4-BE49-F238E27FC236}">
                <a16:creationId xmlns:a16="http://schemas.microsoft.com/office/drawing/2014/main" id="{94B8FED3-3139-F0BE-16BF-9E74CE3617AD}"/>
              </a:ext>
            </a:extLst>
          </p:cNvPr>
          <p:cNvSpPr txBox="1"/>
          <p:nvPr/>
        </p:nvSpPr>
        <p:spPr>
          <a:xfrm>
            <a:off x="1028700" y="2676831"/>
            <a:ext cx="7793031" cy="4404043"/>
          </a:xfrm>
          <a:prstGeom prst="rect">
            <a:avLst/>
          </a:prstGeom>
        </p:spPr>
        <p:txBody>
          <a:bodyPr lIns="0" tIns="0" rIns="0" bIns="0" rtlCol="0" anchor="t">
            <a:spAutoFit/>
          </a:bodyPr>
          <a:lstStyle/>
          <a:p>
            <a:pPr marL="0" lvl="0" indent="0" algn="l">
              <a:lnSpc>
                <a:spcPts val="11440"/>
              </a:lnSpc>
            </a:pPr>
            <a:r>
              <a:rPr lang="en-US" sz="10400" dirty="0" err="1">
                <a:solidFill>
                  <a:srgbClr val="13110F"/>
                </a:solidFill>
                <a:latin typeface="The Youngest Serif"/>
                <a:ea typeface="The Youngest Serif"/>
                <a:cs typeface="The Youngest Serif"/>
                <a:sym typeface="The Youngest Serif"/>
              </a:rPr>
              <a:t>Turizm</a:t>
            </a:r>
            <a:r>
              <a:rPr lang="en-US" sz="10400" dirty="0">
                <a:solidFill>
                  <a:srgbClr val="13110F"/>
                </a:solidFill>
                <a:latin typeface="The Youngest Serif"/>
                <a:ea typeface="The Youngest Serif"/>
                <a:cs typeface="The Youngest Serif"/>
                <a:sym typeface="The Youngest Serif"/>
              </a:rPr>
              <a:t> </a:t>
            </a:r>
            <a:r>
              <a:rPr lang="en-US" sz="10400" dirty="0" err="1">
                <a:solidFill>
                  <a:srgbClr val="13110F"/>
                </a:solidFill>
                <a:latin typeface="The Youngest Serif"/>
                <a:ea typeface="The Youngest Serif"/>
                <a:cs typeface="The Youngest Serif"/>
                <a:sym typeface="The Youngest Serif"/>
              </a:rPr>
              <a:t>sektöründe</a:t>
            </a:r>
            <a:r>
              <a:rPr lang="en-US" sz="10400" dirty="0">
                <a:solidFill>
                  <a:srgbClr val="13110F"/>
                </a:solidFill>
                <a:latin typeface="The Youngest Serif"/>
                <a:ea typeface="The Youngest Serif"/>
                <a:cs typeface="The Youngest Serif"/>
                <a:sym typeface="The Youngest Serif"/>
              </a:rPr>
              <a:t> </a:t>
            </a:r>
            <a:r>
              <a:rPr lang="en-US" sz="10400" dirty="0" err="1">
                <a:solidFill>
                  <a:srgbClr val="13110F"/>
                </a:solidFill>
                <a:latin typeface="The Youngest Serif"/>
                <a:ea typeface="The Youngest Serif"/>
                <a:cs typeface="The Youngest Serif"/>
                <a:sym typeface="The Youngest Serif"/>
              </a:rPr>
              <a:t>değişim</a:t>
            </a:r>
            <a:r>
              <a:rPr lang="en-US" sz="10400" dirty="0">
                <a:solidFill>
                  <a:srgbClr val="13110F"/>
                </a:solidFill>
                <a:latin typeface="The Youngest Serif"/>
                <a:ea typeface="The Youngest Serif"/>
                <a:cs typeface="The Youngest Serif"/>
                <a:sym typeface="The Youngest Serif"/>
              </a:rPr>
              <a:t>?</a:t>
            </a:r>
          </a:p>
        </p:txBody>
      </p:sp>
      <p:sp>
        <p:nvSpPr>
          <p:cNvPr id="10" name="Text Box 2">
            <a:extLst>
              <a:ext uri="{FF2B5EF4-FFF2-40B4-BE49-F238E27FC236}">
                <a16:creationId xmlns:a16="http://schemas.microsoft.com/office/drawing/2014/main" id="{F0D953ED-30A3-0C58-A761-54AC6E3490B2}"/>
              </a:ext>
            </a:extLst>
          </p:cNvPr>
          <p:cNvSpPr txBox="1">
            <a:spLocks noChangeArrowheads="1"/>
          </p:cNvSpPr>
          <p:nvPr/>
        </p:nvSpPr>
        <p:spPr bwMode="auto">
          <a:xfrm>
            <a:off x="9144000" y="2247362"/>
            <a:ext cx="8437569" cy="5262979"/>
          </a:xfrm>
          <a:prstGeom prst="rect">
            <a:avLst/>
          </a:prstGeom>
          <a:solidFill>
            <a:srgbClr val="7897A2"/>
          </a:solidFill>
          <a:ln w="9525">
            <a:solidFill>
              <a:srgbClr val="CC3399"/>
            </a:solidFill>
            <a:miter lim="800000"/>
            <a:headEnd/>
            <a:tailEnd/>
          </a:ln>
        </p:spPr>
        <p:txBody>
          <a:bodyPr wrap="square">
            <a:spAutoFit/>
          </a:bodyPr>
          <a:lstStyle/>
          <a:p>
            <a:pPr algn="ctr">
              <a:lnSpc>
                <a:spcPct val="50000"/>
              </a:lnSpc>
              <a:spcBef>
                <a:spcPct val="50000"/>
              </a:spcBef>
              <a:defRPr/>
            </a:pPr>
            <a:endParaRPr lang="tr-TR" sz="3500" dirty="0">
              <a:solidFill>
                <a:srgbClr val="E9DCB9"/>
              </a:solidFill>
              <a:latin typeface="Open Sauce" panose="020B0604020202020204" charset="-94"/>
            </a:endParaRPr>
          </a:p>
          <a:p>
            <a:pPr algn="ctr">
              <a:lnSpc>
                <a:spcPct val="20000"/>
              </a:lnSpc>
              <a:spcBef>
                <a:spcPct val="50000"/>
              </a:spcBef>
              <a:defRPr/>
            </a:pPr>
            <a:r>
              <a:rPr lang="tr-TR" sz="3500" b="1" dirty="0">
                <a:solidFill>
                  <a:srgbClr val="FFFFFF"/>
                </a:solidFill>
                <a:latin typeface="Open Sauce" panose="020B0604020202020204" charset="-94"/>
              </a:rPr>
              <a:t>Ekonomik faktörler</a:t>
            </a:r>
          </a:p>
          <a:p>
            <a:pPr algn="ctr">
              <a:lnSpc>
                <a:spcPct val="20000"/>
              </a:lnSpc>
              <a:spcBef>
                <a:spcPct val="50000"/>
              </a:spcBef>
              <a:defRPr/>
            </a:pPr>
            <a:r>
              <a:rPr lang="tr-TR" sz="3500" b="1" dirty="0">
                <a:solidFill>
                  <a:srgbClr val="FF3399"/>
                </a:solidFill>
                <a:latin typeface="Open Sauce" panose="020B0604020202020204" charset="-94"/>
              </a:rPr>
              <a:t>+</a:t>
            </a:r>
          </a:p>
          <a:p>
            <a:pPr algn="ctr">
              <a:lnSpc>
                <a:spcPct val="20000"/>
              </a:lnSpc>
              <a:spcBef>
                <a:spcPct val="50000"/>
              </a:spcBef>
              <a:defRPr/>
            </a:pPr>
            <a:r>
              <a:rPr lang="tr-TR" sz="3500" b="1" dirty="0">
                <a:solidFill>
                  <a:srgbClr val="FF3399"/>
                </a:solidFill>
                <a:latin typeface="Open Sauce" panose="020B0604020202020204" charset="-94"/>
              </a:rPr>
              <a:t>Çevresel ve sosyokültürel yapı </a:t>
            </a:r>
          </a:p>
          <a:p>
            <a:pPr>
              <a:lnSpc>
                <a:spcPct val="80000"/>
              </a:lnSpc>
              <a:spcBef>
                <a:spcPct val="50000"/>
              </a:spcBef>
              <a:defRPr/>
            </a:pPr>
            <a:r>
              <a:rPr lang="tr-TR" sz="3500" b="1" dirty="0">
                <a:solidFill>
                  <a:srgbClr val="FFFFFF"/>
                </a:solidFill>
                <a:latin typeface="Open Sauce" panose="020B0604020202020204" charset="-94"/>
              </a:rPr>
              <a:t>	Yarara dönüşüp dönüşmediği?</a:t>
            </a:r>
          </a:p>
          <a:p>
            <a:pPr>
              <a:lnSpc>
                <a:spcPct val="60000"/>
              </a:lnSpc>
              <a:spcBef>
                <a:spcPct val="50000"/>
              </a:spcBef>
              <a:defRPr/>
            </a:pPr>
            <a:endParaRPr lang="tr-TR" sz="3500" b="1" dirty="0">
              <a:solidFill>
                <a:srgbClr val="F1ECD8"/>
              </a:solidFill>
              <a:effectLst>
                <a:outerShdw blurRad="38100" dist="38100" dir="2700000" algn="tl">
                  <a:srgbClr val="000000"/>
                </a:outerShdw>
              </a:effectLst>
              <a:latin typeface="Open Sauce" panose="020B0604020202020204" charset="-94"/>
            </a:endParaRPr>
          </a:p>
          <a:p>
            <a:pPr algn="ctr">
              <a:lnSpc>
                <a:spcPct val="60000"/>
              </a:lnSpc>
              <a:spcBef>
                <a:spcPct val="50000"/>
              </a:spcBef>
              <a:defRPr/>
            </a:pPr>
            <a:r>
              <a:rPr lang="tr-TR" sz="3500" b="1" dirty="0">
                <a:solidFill>
                  <a:srgbClr val="FFFFFF"/>
                </a:solidFill>
                <a:effectLst>
                  <a:outerShdw blurRad="38100" dist="38100" dir="2700000" algn="tl">
                    <a:srgbClr val="000000"/>
                  </a:outerShdw>
                </a:effectLst>
                <a:latin typeface="Open Sauce" panose="020B0604020202020204" charset="-94"/>
              </a:rPr>
              <a:t>Çevre korumaya önem veren</a:t>
            </a:r>
            <a:r>
              <a:rPr lang="tr-TR" sz="3500" b="1" dirty="0">
                <a:solidFill>
                  <a:srgbClr val="FFFFFF"/>
                </a:solidFill>
                <a:latin typeface="Open Sauce" panose="020B0604020202020204" charset="-94"/>
              </a:rPr>
              <a:t> </a:t>
            </a:r>
          </a:p>
          <a:p>
            <a:pPr algn="ctr">
              <a:lnSpc>
                <a:spcPct val="60000"/>
              </a:lnSpc>
              <a:spcBef>
                <a:spcPct val="50000"/>
              </a:spcBef>
              <a:defRPr/>
            </a:pPr>
            <a:r>
              <a:rPr lang="tr-TR" sz="3500" b="1" dirty="0">
                <a:solidFill>
                  <a:srgbClr val="FFFFFF"/>
                </a:solidFill>
                <a:latin typeface="Open Sauce" panose="020B0604020202020204" charset="-94"/>
              </a:rPr>
              <a:t>Sürdürülebilirliğe doğru kayan</a:t>
            </a:r>
          </a:p>
          <a:p>
            <a:pPr algn="ctr">
              <a:lnSpc>
                <a:spcPct val="60000"/>
              </a:lnSpc>
              <a:spcBef>
                <a:spcPct val="50000"/>
              </a:spcBef>
              <a:defRPr/>
            </a:pPr>
            <a:endParaRPr lang="tr-TR" sz="3500" b="1" dirty="0">
              <a:solidFill>
                <a:srgbClr val="F1ECD8"/>
              </a:solidFill>
              <a:latin typeface="Open Sauce" panose="020B0604020202020204" charset="-94"/>
            </a:endParaRPr>
          </a:p>
          <a:p>
            <a:pPr algn="ctr">
              <a:lnSpc>
                <a:spcPct val="80000"/>
              </a:lnSpc>
              <a:spcBef>
                <a:spcPct val="50000"/>
              </a:spcBef>
              <a:defRPr/>
            </a:pPr>
            <a:r>
              <a:rPr lang="tr-TR" sz="3500" b="1" dirty="0">
                <a:solidFill>
                  <a:srgbClr val="FF3399"/>
                </a:solidFill>
                <a:latin typeface="Open Sauce" panose="020B0604020202020204" charset="-94"/>
              </a:rPr>
              <a:t>TURİZM SEKTÖRÜ</a:t>
            </a:r>
          </a:p>
        </p:txBody>
      </p:sp>
    </p:spTree>
    <p:extLst>
      <p:ext uri="{BB962C8B-B14F-4D97-AF65-F5344CB8AC3E}">
        <p14:creationId xmlns:p14="http://schemas.microsoft.com/office/powerpoint/2010/main" val="3466689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F74BF342-3ED6-51F9-DE63-F5CA7967D2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31C4446-D57F-D0EF-14A5-CC9B8401C73A}"/>
              </a:ext>
            </a:extLst>
          </p:cNvPr>
          <p:cNvSpPr/>
          <p:nvPr/>
        </p:nvSpPr>
        <p:spPr>
          <a:xfrm>
            <a:off x="8458200" y="-647700"/>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6" name="TextBox 6">
            <a:extLst>
              <a:ext uri="{FF2B5EF4-FFF2-40B4-BE49-F238E27FC236}">
                <a16:creationId xmlns:a16="http://schemas.microsoft.com/office/drawing/2014/main" id="{95856DC2-CD6A-83F2-48A4-9E549C42A08D}"/>
              </a:ext>
            </a:extLst>
          </p:cNvPr>
          <p:cNvSpPr txBox="1"/>
          <p:nvPr/>
        </p:nvSpPr>
        <p:spPr>
          <a:xfrm>
            <a:off x="10771528" y="2219622"/>
            <a:ext cx="7793031" cy="5847755"/>
          </a:xfrm>
          <a:prstGeom prst="rect">
            <a:avLst/>
          </a:prstGeom>
        </p:spPr>
        <p:txBody>
          <a:bodyPr lIns="0" tIns="0" rIns="0" bIns="0" rtlCol="0" anchor="t">
            <a:spAutoFit/>
          </a:bodyPr>
          <a:lstStyle/>
          <a:p>
            <a:pPr marL="0" lvl="0" indent="0" algn="l">
              <a:lnSpc>
                <a:spcPts val="11440"/>
              </a:lnSpc>
            </a:pPr>
            <a:r>
              <a:rPr lang="en-US" sz="10400" dirty="0" err="1">
                <a:solidFill>
                  <a:srgbClr val="13110F"/>
                </a:solidFill>
                <a:latin typeface="The Youngest Serif"/>
                <a:ea typeface="The Youngest Serif"/>
                <a:cs typeface="The Youngest Serif"/>
                <a:sym typeface="The Youngest Serif"/>
              </a:rPr>
              <a:t>Çevreye</a:t>
            </a:r>
            <a:r>
              <a:rPr lang="en-US" sz="10400" dirty="0">
                <a:solidFill>
                  <a:srgbClr val="13110F"/>
                </a:solidFill>
                <a:latin typeface="The Youngest Serif"/>
                <a:ea typeface="The Youngest Serif"/>
                <a:cs typeface="The Youngest Serif"/>
                <a:sym typeface="The Youngest Serif"/>
              </a:rPr>
              <a:t> </a:t>
            </a:r>
            <a:r>
              <a:rPr lang="en-US" sz="10400" dirty="0" err="1">
                <a:solidFill>
                  <a:srgbClr val="13110F"/>
                </a:solidFill>
                <a:latin typeface="The Youngest Serif"/>
                <a:ea typeface="The Youngest Serif"/>
                <a:cs typeface="The Youngest Serif"/>
                <a:sym typeface="The Youngest Serif"/>
              </a:rPr>
              <a:t>yönelimde</a:t>
            </a:r>
            <a:r>
              <a:rPr lang="en-US" sz="10400" dirty="0">
                <a:solidFill>
                  <a:srgbClr val="13110F"/>
                </a:solidFill>
                <a:latin typeface="The Youngest Serif"/>
                <a:ea typeface="The Youngest Serif"/>
                <a:cs typeface="The Youngest Serif"/>
                <a:sym typeface="The Youngest Serif"/>
              </a:rPr>
              <a:t> </a:t>
            </a:r>
            <a:r>
              <a:rPr lang="en-US" sz="10400" dirty="0" err="1">
                <a:solidFill>
                  <a:srgbClr val="13110F"/>
                </a:solidFill>
                <a:latin typeface="The Youngest Serif"/>
                <a:ea typeface="The Youngest Serif"/>
                <a:cs typeface="The Youngest Serif"/>
                <a:sym typeface="The Youngest Serif"/>
              </a:rPr>
              <a:t>neredeyiz</a:t>
            </a:r>
            <a:r>
              <a:rPr lang="en-US" sz="10400" dirty="0">
                <a:solidFill>
                  <a:srgbClr val="13110F"/>
                </a:solidFill>
                <a:latin typeface="The Youngest Serif"/>
                <a:ea typeface="The Youngest Serif"/>
                <a:cs typeface="The Youngest Serif"/>
                <a:sym typeface="The Youngest Serif"/>
              </a:rPr>
              <a:t>? ANTALYA?</a:t>
            </a:r>
          </a:p>
        </p:txBody>
      </p:sp>
      <p:sp>
        <p:nvSpPr>
          <p:cNvPr id="10" name="Text Box 3">
            <a:extLst>
              <a:ext uri="{FF2B5EF4-FFF2-40B4-BE49-F238E27FC236}">
                <a16:creationId xmlns:a16="http://schemas.microsoft.com/office/drawing/2014/main" id="{941D521A-CD68-0E16-C831-F1B320B5D123}"/>
              </a:ext>
            </a:extLst>
          </p:cNvPr>
          <p:cNvSpPr txBox="1">
            <a:spLocks noChangeArrowheads="1"/>
          </p:cNvSpPr>
          <p:nvPr/>
        </p:nvSpPr>
        <p:spPr bwMode="auto">
          <a:xfrm>
            <a:off x="620141" y="2628900"/>
            <a:ext cx="8632143" cy="5355312"/>
          </a:xfrm>
          <a:prstGeom prst="rect">
            <a:avLst/>
          </a:prstGeom>
          <a:solidFill>
            <a:srgbClr val="7897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76250" indent="-476250">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spcBef>
                <a:spcPct val="50000"/>
              </a:spcBef>
              <a:buClr>
                <a:srgbClr val="FF3399"/>
              </a:buClr>
              <a:buSzPct val="150000"/>
              <a:buFont typeface="Symbol" panose="05050102010706020507" pitchFamily="18" charset="2"/>
              <a:buChar char="·"/>
            </a:pPr>
            <a:r>
              <a:rPr lang="tr-TR" altLang="tr-TR" sz="3600" dirty="0">
                <a:solidFill>
                  <a:srgbClr val="FFFFFF"/>
                </a:solidFill>
                <a:latin typeface="Open Sauce" panose="020B0604020202020204" charset="-94"/>
              </a:rPr>
              <a:t>Turist çevre bilincinin artması </a:t>
            </a:r>
          </a:p>
          <a:p>
            <a:pPr>
              <a:spcBef>
                <a:spcPct val="50000"/>
              </a:spcBef>
              <a:buClr>
                <a:srgbClr val="FF3399"/>
              </a:buClr>
              <a:buSzPct val="150000"/>
              <a:buFont typeface="Symbol" panose="05050102010706020507" pitchFamily="18" charset="2"/>
              <a:buChar char="·"/>
            </a:pPr>
            <a:r>
              <a:rPr lang="tr-TR" altLang="tr-TR" sz="3600" dirty="0">
                <a:solidFill>
                  <a:srgbClr val="FFFFFF"/>
                </a:solidFill>
                <a:latin typeface="Open Sauce" panose="020B0604020202020204" charset="-94"/>
              </a:rPr>
              <a:t>Turist tercihinin değişmesi</a:t>
            </a:r>
          </a:p>
          <a:p>
            <a:pPr>
              <a:spcBef>
                <a:spcPct val="50000"/>
              </a:spcBef>
              <a:buClr>
                <a:srgbClr val="FF3399"/>
              </a:buClr>
              <a:buSzPct val="150000"/>
              <a:buFont typeface="Symbol" panose="05050102010706020507" pitchFamily="18" charset="2"/>
              <a:buChar char="·"/>
            </a:pPr>
            <a:r>
              <a:rPr lang="tr-TR" altLang="tr-TR" sz="3600" dirty="0">
                <a:solidFill>
                  <a:srgbClr val="FFFFFF"/>
                </a:solidFill>
                <a:latin typeface="Open Sauce" panose="020B0604020202020204" charset="-94"/>
              </a:rPr>
              <a:t>Rekabet ve kar avantajı kazanmak</a:t>
            </a:r>
          </a:p>
          <a:p>
            <a:pPr>
              <a:spcBef>
                <a:spcPct val="50000"/>
              </a:spcBef>
              <a:buClr>
                <a:srgbClr val="FF3399"/>
              </a:buClr>
              <a:buSzPct val="150000"/>
              <a:buFont typeface="Symbol" panose="05050102010706020507" pitchFamily="18" charset="2"/>
              <a:buChar char="·"/>
            </a:pPr>
            <a:r>
              <a:rPr lang="tr-TR" altLang="tr-TR" sz="3600" dirty="0">
                <a:solidFill>
                  <a:srgbClr val="FFFFFF"/>
                </a:solidFill>
                <a:latin typeface="Open Sauce" panose="020B0604020202020204" charset="-94"/>
              </a:rPr>
              <a:t>Artan Yasaların baskısı</a:t>
            </a:r>
          </a:p>
          <a:p>
            <a:pPr>
              <a:spcBef>
                <a:spcPct val="50000"/>
              </a:spcBef>
              <a:buClr>
                <a:srgbClr val="FF3399"/>
              </a:buClr>
              <a:buSzPct val="150000"/>
              <a:buFont typeface="Symbol" panose="05050102010706020507" pitchFamily="18" charset="2"/>
              <a:buChar char="·"/>
            </a:pPr>
            <a:r>
              <a:rPr lang="tr-TR" altLang="tr-TR" sz="3600" dirty="0">
                <a:solidFill>
                  <a:srgbClr val="FFFFFF"/>
                </a:solidFill>
                <a:latin typeface="Open Sauce" panose="020B0604020202020204" charset="-94"/>
              </a:rPr>
              <a:t>Destinasyonlarda çevresel bozulmalar </a:t>
            </a:r>
          </a:p>
          <a:p>
            <a:pPr>
              <a:spcBef>
                <a:spcPct val="50000"/>
              </a:spcBef>
              <a:buClr>
                <a:srgbClr val="FF3399"/>
              </a:buClr>
              <a:buSzPct val="150000"/>
              <a:buFont typeface="Symbol" panose="05050102010706020507" pitchFamily="18" charset="2"/>
              <a:buChar char="·"/>
            </a:pPr>
            <a:r>
              <a:rPr lang="tr-TR" altLang="tr-TR" sz="3600" dirty="0">
                <a:solidFill>
                  <a:srgbClr val="FFFFFF"/>
                </a:solidFill>
                <a:latin typeface="Open Sauce" panose="020B0604020202020204" charset="-94"/>
              </a:rPr>
              <a:t>Faaliyetlerin etkilerini anlama</a:t>
            </a:r>
          </a:p>
        </p:txBody>
      </p:sp>
    </p:spTree>
    <p:extLst>
      <p:ext uri="{BB962C8B-B14F-4D97-AF65-F5344CB8AC3E}">
        <p14:creationId xmlns:p14="http://schemas.microsoft.com/office/powerpoint/2010/main" val="3854399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p:cNvGrpSpPr/>
        <p:nvPr/>
      </p:nvGrpSpPr>
      <p:grpSpPr>
        <a:xfrm>
          <a:off x="0" y="0"/>
          <a:ext cx="0" cy="0"/>
          <a:chOff x="0" y="0"/>
          <a:chExt cx="0" cy="0"/>
        </a:xfrm>
      </p:grpSpPr>
      <p:sp>
        <p:nvSpPr>
          <p:cNvPr id="2" name="Freeform 2"/>
          <p:cNvSpPr/>
          <p:nvPr/>
        </p:nvSpPr>
        <p:spPr>
          <a:xfrm>
            <a:off x="-9372600" y="-4076700"/>
            <a:ext cx="17531986" cy="17531986"/>
          </a:xfrm>
          <a:custGeom>
            <a:avLst/>
            <a:gdLst/>
            <a:ahLst/>
            <a:cxnLst/>
            <a:rect l="l" t="t" r="r" b="b"/>
            <a:pathLst>
              <a:path w="17531986" h="17531986">
                <a:moveTo>
                  <a:pt x="0" y="0"/>
                </a:moveTo>
                <a:lnTo>
                  <a:pt x="17531986" y="0"/>
                </a:lnTo>
                <a:lnTo>
                  <a:pt x="17531986" y="17531985"/>
                </a:lnTo>
                <a:lnTo>
                  <a:pt x="0" y="175319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TextBox 12"/>
          <p:cNvSpPr txBox="1"/>
          <p:nvPr/>
        </p:nvSpPr>
        <p:spPr>
          <a:xfrm>
            <a:off x="11125200" y="593520"/>
            <a:ext cx="5872206" cy="3412601"/>
          </a:xfrm>
          <a:prstGeom prst="rect">
            <a:avLst/>
          </a:prstGeom>
        </p:spPr>
        <p:txBody>
          <a:bodyPr lIns="0" tIns="0" rIns="0" bIns="0" rtlCol="0" anchor="t">
            <a:spAutoFit/>
          </a:bodyPr>
          <a:lstStyle/>
          <a:p>
            <a:pPr marL="0" lvl="0" indent="0" algn="l">
              <a:lnSpc>
                <a:spcPts val="4480"/>
              </a:lnSpc>
            </a:pPr>
            <a:r>
              <a:rPr lang="en-US" sz="3200" b="1" u="none" dirty="0">
                <a:solidFill>
                  <a:srgbClr val="13110F"/>
                </a:solidFill>
                <a:latin typeface="Open Sauce"/>
                <a:ea typeface="Open Sauce"/>
                <a:cs typeface="Open Sauce"/>
                <a:sym typeface="Open Sauce"/>
              </a:rPr>
              <a:t>ANTALYA-TURİZM VE DEĞİŞİMİ:1.BÖLÜM</a:t>
            </a:r>
            <a:endParaRPr lang="tr-TR" sz="3200" b="1" u="none" dirty="0">
              <a:solidFill>
                <a:srgbClr val="13110F"/>
              </a:solidFill>
              <a:latin typeface="Open Sauce"/>
              <a:ea typeface="Open Sauce"/>
              <a:cs typeface="Open Sauce"/>
              <a:sym typeface="Open Sauce"/>
            </a:endParaRPr>
          </a:p>
          <a:p>
            <a:pPr marL="0" lvl="0" indent="0" algn="l">
              <a:lnSpc>
                <a:spcPts val="4480"/>
              </a:lnSpc>
            </a:pPr>
            <a:r>
              <a:rPr lang="en-US" sz="3200" b="1" u="none" dirty="0">
                <a:solidFill>
                  <a:srgbClr val="13110F"/>
                </a:solidFill>
                <a:latin typeface="Open Sauce"/>
                <a:ea typeface="Open Sauce"/>
                <a:cs typeface="Open Sauce"/>
                <a:sym typeface="Open Sauce"/>
              </a:rPr>
              <a:t/>
            </a:r>
            <a:br>
              <a:rPr lang="en-US" sz="3200" b="1" u="none" dirty="0">
                <a:solidFill>
                  <a:srgbClr val="13110F"/>
                </a:solidFill>
                <a:latin typeface="Open Sauce"/>
                <a:ea typeface="Open Sauce"/>
                <a:cs typeface="Open Sauce"/>
                <a:sym typeface="Open Sauce"/>
              </a:rPr>
            </a:br>
            <a:r>
              <a:rPr lang="en-US" sz="3200" b="1" u="none" dirty="0">
                <a:solidFill>
                  <a:srgbClr val="13110F"/>
                </a:solidFill>
                <a:latin typeface="Open Sauce"/>
                <a:ea typeface="Open Sauce"/>
                <a:cs typeface="Open Sauce"/>
                <a:sym typeface="Open Sauce"/>
              </a:rPr>
              <a:t>İKLİM DEĞİŞİMİ-TURİZM-KRİZLER 2. BÖLÜM</a:t>
            </a:r>
            <a:br>
              <a:rPr lang="en-US" sz="3200" b="1" u="none" dirty="0">
                <a:solidFill>
                  <a:srgbClr val="13110F"/>
                </a:solidFill>
                <a:latin typeface="Open Sauce"/>
                <a:ea typeface="Open Sauce"/>
                <a:cs typeface="Open Sauce"/>
                <a:sym typeface="Open Sauce"/>
              </a:rPr>
            </a:br>
            <a:endParaRPr lang="en-US" sz="3200" b="1" u="none" dirty="0">
              <a:solidFill>
                <a:srgbClr val="13110F"/>
              </a:solidFill>
              <a:latin typeface="Open Sauce"/>
              <a:ea typeface="Open Sauce"/>
              <a:cs typeface="Open Sauce"/>
              <a:sym typeface="Open Sauce"/>
            </a:endParaRPr>
          </a:p>
        </p:txBody>
      </p:sp>
      <p:sp>
        <p:nvSpPr>
          <p:cNvPr id="13" name="TextBox 13"/>
          <p:cNvSpPr txBox="1"/>
          <p:nvPr/>
        </p:nvSpPr>
        <p:spPr>
          <a:xfrm>
            <a:off x="1143000" y="800100"/>
            <a:ext cx="9169298" cy="3590727"/>
          </a:xfrm>
          <a:prstGeom prst="rect">
            <a:avLst/>
          </a:prstGeom>
        </p:spPr>
        <p:txBody>
          <a:bodyPr lIns="0" tIns="0" rIns="0" bIns="0" rtlCol="0" anchor="t">
            <a:spAutoFit/>
          </a:bodyPr>
          <a:lstStyle/>
          <a:p>
            <a:pPr marL="0" lvl="0" indent="0" algn="l">
              <a:lnSpc>
                <a:spcPts val="7039"/>
              </a:lnSpc>
            </a:pPr>
            <a:r>
              <a:rPr lang="tr-TR" sz="6600" b="1" dirty="0">
                <a:latin typeface="The Youngest Serif" panose="020B0604020202020204" charset="-94"/>
              </a:rPr>
              <a:t>KONUŞMA İÇERİĞİ?</a:t>
            </a:r>
            <a:br>
              <a:rPr lang="tr-TR" sz="6600" b="1" dirty="0">
                <a:latin typeface="The Youngest Serif" panose="020B0604020202020204" charset="-94"/>
              </a:rPr>
            </a:br>
            <a:r>
              <a:rPr lang="tr-TR" sz="6600" b="1" dirty="0">
                <a:latin typeface="The Youngest Serif" panose="020B0604020202020204" charset="-94"/>
              </a:rPr>
              <a:t>TEORİDEN UYGULAMAYA…</a:t>
            </a:r>
            <a:br>
              <a:rPr lang="tr-TR" sz="6600" b="1" dirty="0">
                <a:latin typeface="The Youngest Serif" panose="020B0604020202020204" charset="-94"/>
              </a:rPr>
            </a:br>
            <a:endParaRPr lang="en-US" sz="6399" dirty="0">
              <a:solidFill>
                <a:srgbClr val="13110F"/>
              </a:solidFill>
              <a:latin typeface="The Youngest Serif" panose="020B0604020202020204" charset="-94"/>
              <a:ea typeface="The Youngest Serif"/>
              <a:cs typeface="The Youngest Serif"/>
              <a:sym typeface="The Youngest Serif"/>
            </a:endParaRPr>
          </a:p>
        </p:txBody>
      </p:sp>
      <p:sp>
        <p:nvSpPr>
          <p:cNvPr id="14" name="AutoShape 14"/>
          <p:cNvSpPr/>
          <p:nvPr/>
        </p:nvSpPr>
        <p:spPr>
          <a:xfrm>
            <a:off x="0" y="3695700"/>
            <a:ext cx="18288000" cy="0"/>
          </a:xfrm>
          <a:prstGeom prst="line">
            <a:avLst/>
          </a:prstGeom>
          <a:ln w="19050" cap="rnd">
            <a:solidFill>
              <a:srgbClr val="463F3A"/>
            </a:solidFill>
            <a:prstDash val="solid"/>
            <a:headEnd type="none" w="sm" len="sm"/>
            <a:tailEnd type="none" w="sm" len="sm"/>
          </a:ln>
        </p:spPr>
      </p:sp>
      <p:sp>
        <p:nvSpPr>
          <p:cNvPr id="15" name="İçerik Yer Tutucusu 2">
            <a:extLst>
              <a:ext uri="{FF2B5EF4-FFF2-40B4-BE49-F238E27FC236}">
                <a16:creationId xmlns:a16="http://schemas.microsoft.com/office/drawing/2014/main" id="{C0487FB0-B612-7C55-8FA1-296574B83852}"/>
              </a:ext>
            </a:extLst>
          </p:cNvPr>
          <p:cNvSpPr txBox="1">
            <a:spLocks/>
          </p:cNvSpPr>
          <p:nvPr/>
        </p:nvSpPr>
        <p:spPr>
          <a:xfrm>
            <a:off x="1143000" y="3848100"/>
            <a:ext cx="6118485" cy="398257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2100" dirty="0">
              <a:latin typeface="Open Sauce" panose="020B0604020202020204" charset="-94"/>
            </a:endParaRPr>
          </a:p>
          <a:p>
            <a:r>
              <a:rPr lang="tr-TR" sz="2100" b="1" dirty="0">
                <a:latin typeface="Open Sauce" panose="020B0604020202020204" charset="-94"/>
              </a:rPr>
              <a:t>Yaşadığımız Coğrafyayı Anlamak: Mekanı okumak</a:t>
            </a:r>
          </a:p>
          <a:p>
            <a:r>
              <a:rPr lang="tr-TR" sz="2100" b="1" dirty="0">
                <a:latin typeface="Open Sauce" panose="020B0604020202020204" charset="-94"/>
              </a:rPr>
              <a:t>Dünya değişiyor</a:t>
            </a:r>
          </a:p>
          <a:p>
            <a:r>
              <a:rPr lang="tr-TR" sz="2100" b="1" dirty="0">
                <a:latin typeface="Open Sauce" panose="020B0604020202020204" charset="-94"/>
              </a:rPr>
              <a:t>Turizm değişiyor, turist değişiyor,</a:t>
            </a:r>
          </a:p>
          <a:p>
            <a:r>
              <a:rPr lang="tr-TR" sz="2100" b="1" dirty="0">
                <a:latin typeface="Open Sauce" panose="020B0604020202020204" charset="-94"/>
              </a:rPr>
              <a:t> İklim değişiyor</a:t>
            </a:r>
          </a:p>
          <a:p>
            <a:r>
              <a:rPr lang="tr-TR" sz="2100" b="1" dirty="0">
                <a:latin typeface="Open Sauce" panose="020B0604020202020204" charset="-94"/>
              </a:rPr>
              <a:t>Kültür ve mirasa bakış değişiyor</a:t>
            </a:r>
          </a:p>
          <a:p>
            <a:r>
              <a:rPr lang="tr-TR" sz="2100" b="1" dirty="0">
                <a:latin typeface="Open Sauce" panose="020B0604020202020204" charset="-94"/>
              </a:rPr>
              <a:t>Koruma yaklaşımları değişiyor</a:t>
            </a:r>
          </a:p>
          <a:p>
            <a:r>
              <a:rPr lang="tr-TR" sz="2100" b="1" dirty="0">
                <a:latin typeface="Open Sauce" panose="020B0604020202020204" charset="-94"/>
              </a:rPr>
              <a:t>Riskler artıyor!</a:t>
            </a:r>
          </a:p>
          <a:p>
            <a:r>
              <a:rPr lang="tr-TR" sz="2100" b="1" dirty="0">
                <a:latin typeface="Open Sauce" panose="020B0604020202020204" charset="-94"/>
              </a:rPr>
              <a:t>Fırsatlar, tehditler değişiyor!</a:t>
            </a:r>
          </a:p>
          <a:p>
            <a:r>
              <a:rPr lang="tr-TR" sz="2100" b="1" dirty="0">
                <a:latin typeface="Open Sauce" panose="020B0604020202020204" charset="-94"/>
              </a:rPr>
              <a:t>Sürdürülebilir kalkınma ? ÜTOPYA MI?</a:t>
            </a:r>
          </a:p>
          <a:p>
            <a:r>
              <a:rPr lang="tr-TR" sz="2100" b="1" dirty="0">
                <a:latin typeface="Open Sauce" panose="020B0604020202020204" charset="-94"/>
              </a:rPr>
              <a:t>Aşırı turizmi Antalya için düşünebilir miyiz?</a:t>
            </a:r>
          </a:p>
          <a:p>
            <a:endParaRPr lang="tr-TR" sz="2100" b="1" dirty="0">
              <a:latin typeface="Open Sauce" panose="020B0604020202020204" charset="-94"/>
            </a:endParaRPr>
          </a:p>
        </p:txBody>
      </p:sp>
      <p:sp>
        <p:nvSpPr>
          <p:cNvPr id="16" name="İçerik Yer Tutucusu 3">
            <a:extLst>
              <a:ext uri="{FF2B5EF4-FFF2-40B4-BE49-F238E27FC236}">
                <a16:creationId xmlns:a16="http://schemas.microsoft.com/office/drawing/2014/main" id="{22754BA3-17DF-B8D6-8126-C09DED029317}"/>
              </a:ext>
            </a:extLst>
          </p:cNvPr>
          <p:cNvSpPr txBox="1">
            <a:spLocks/>
          </p:cNvSpPr>
          <p:nvPr/>
        </p:nvSpPr>
        <p:spPr>
          <a:xfrm>
            <a:off x="9928980" y="4198475"/>
            <a:ext cx="6686238" cy="398257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100" b="1" dirty="0">
                <a:solidFill>
                  <a:srgbClr val="FF0000"/>
                </a:solidFill>
                <a:latin typeface="Open Sauce" panose="020B0604020202020204" charset="-94"/>
              </a:rPr>
              <a:t>ANTALYA NEREYE GİDİYOR?</a:t>
            </a:r>
          </a:p>
          <a:p>
            <a:r>
              <a:rPr lang="tr-TR" sz="2100" b="1" dirty="0">
                <a:latin typeface="Open Sauce" panose="020B0604020202020204" charset="-94"/>
              </a:rPr>
              <a:t>1982 turizm teşvik yasası ve ardındaki destekler</a:t>
            </a:r>
          </a:p>
          <a:p>
            <a:r>
              <a:rPr lang="tr-TR" sz="2100" b="1" dirty="0">
                <a:latin typeface="Open Sauce" panose="020B0604020202020204" charset="-94"/>
              </a:rPr>
              <a:t>Uluslararası havaalanlarının açılması</a:t>
            </a:r>
          </a:p>
          <a:p>
            <a:r>
              <a:rPr lang="tr-TR" sz="2100" b="1" dirty="0">
                <a:latin typeface="Open Sauce" panose="020B0604020202020204" charset="-94"/>
              </a:rPr>
              <a:t>Deniz-kum-güneş turizminde ülkenin önüne geçmesi</a:t>
            </a:r>
          </a:p>
          <a:p>
            <a:r>
              <a:rPr lang="tr-TR" sz="2100" b="1" dirty="0">
                <a:latin typeface="Open Sauce" panose="020B0604020202020204" charset="-94"/>
              </a:rPr>
              <a:t>Antalya otellerinin  kentin önünde konumlanması</a:t>
            </a:r>
          </a:p>
          <a:p>
            <a:r>
              <a:rPr lang="tr-TR" sz="2100" b="1" dirty="0">
                <a:latin typeface="Open Sauce" panose="020B0604020202020204" charset="-94"/>
              </a:rPr>
              <a:t>Antalya’nın doğu ve batı bölümlerinin coğrafyası</a:t>
            </a:r>
          </a:p>
          <a:p>
            <a:r>
              <a:rPr lang="tr-TR" sz="2100" b="1" dirty="0">
                <a:latin typeface="Open Sauce" panose="020B0604020202020204" charset="-94"/>
              </a:rPr>
              <a:t>Yatak ve turist sayısını artırmaya odaklanan politikalar</a:t>
            </a:r>
          </a:p>
          <a:p>
            <a:r>
              <a:rPr lang="tr-TR" sz="2100" b="1" dirty="0">
                <a:latin typeface="Open Sauce" panose="020B0604020202020204" charset="-94"/>
              </a:rPr>
              <a:t>Golf turizmi? iklim-sürdürülebilirlik bağlamı</a:t>
            </a:r>
          </a:p>
          <a:p>
            <a:r>
              <a:rPr lang="tr-TR" sz="2100" b="1" dirty="0">
                <a:latin typeface="Open Sauce" panose="020B0604020202020204" charset="-94"/>
              </a:rPr>
              <a:t>İklim değişikliği ve turizm</a:t>
            </a:r>
          </a:p>
          <a:p>
            <a:r>
              <a:rPr lang="tr-TR" sz="2100" b="1" dirty="0">
                <a:latin typeface="Open Sauce" panose="020B0604020202020204" charset="-94"/>
              </a:rPr>
              <a:t>Yatırımların yenilenmesi</a:t>
            </a:r>
          </a:p>
          <a:p>
            <a:endParaRPr lang="tr-TR" sz="2100" dirty="0">
              <a:latin typeface="Open Sauce" panose="020B0604020202020204" charset="-9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2136329F-325B-18C5-20C6-5723128F8904}"/>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43715657-2E9A-2207-6CBC-679C8A64DFEE}"/>
              </a:ext>
            </a:extLst>
          </p:cNvPr>
          <p:cNvSpPr/>
          <p:nvPr/>
        </p:nvSpPr>
        <p:spPr>
          <a:xfrm>
            <a:off x="-2818488" y="-1045748"/>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a:extLst>
              <a:ext uri="{FF2B5EF4-FFF2-40B4-BE49-F238E27FC236}">
                <a16:creationId xmlns:a16="http://schemas.microsoft.com/office/drawing/2014/main" id="{EBE85D36-D3B9-2461-4C28-C1A333F5E586}"/>
              </a:ext>
            </a:extLst>
          </p:cNvPr>
          <p:cNvSpPr txBox="1"/>
          <p:nvPr/>
        </p:nvSpPr>
        <p:spPr>
          <a:xfrm>
            <a:off x="1483114" y="3489604"/>
            <a:ext cx="8379273" cy="897682"/>
          </a:xfrm>
          <a:prstGeom prst="rect">
            <a:avLst/>
          </a:prstGeom>
        </p:spPr>
        <p:txBody>
          <a:bodyPr lIns="0" tIns="0" rIns="0" bIns="0" rtlCol="0" anchor="t">
            <a:spAutoFit/>
          </a:bodyPr>
          <a:lstStyle/>
          <a:p>
            <a:pPr marL="0" lvl="0" indent="0" algn="l">
              <a:lnSpc>
                <a:spcPts val="7039"/>
              </a:lnSpc>
            </a:pPr>
            <a:r>
              <a:rPr lang="tr-TR" sz="7500" b="1" u="sng" dirty="0">
                <a:solidFill>
                  <a:srgbClr val="FF3399"/>
                </a:solidFill>
                <a:effectLst>
                  <a:outerShdw blurRad="38100" dist="38100" dir="2700000" algn="tl">
                    <a:srgbClr val="000000"/>
                  </a:outerShdw>
                </a:effectLst>
                <a:latin typeface="Open Sauce" panose="020B0604020202020204" charset="-94"/>
              </a:rPr>
              <a:t>SORUN</a:t>
            </a:r>
            <a:endParaRPr lang="en-US" sz="7500" u="none" dirty="0">
              <a:solidFill>
                <a:srgbClr val="13110F"/>
              </a:solidFill>
              <a:latin typeface="Open Sauce" panose="020B0604020202020204" charset="-94"/>
              <a:ea typeface="The Youngest Serif"/>
              <a:cs typeface="The Youngest Serif"/>
              <a:sym typeface="The Youngest Serif"/>
            </a:endParaRPr>
          </a:p>
        </p:txBody>
      </p:sp>
      <p:sp>
        <p:nvSpPr>
          <p:cNvPr id="7" name="TextBox 7">
            <a:extLst>
              <a:ext uri="{FF2B5EF4-FFF2-40B4-BE49-F238E27FC236}">
                <a16:creationId xmlns:a16="http://schemas.microsoft.com/office/drawing/2014/main" id="{244DF339-52C8-D5A5-59A6-0F8D1F6F4E8D}"/>
              </a:ext>
            </a:extLst>
          </p:cNvPr>
          <p:cNvSpPr txBox="1"/>
          <p:nvPr/>
        </p:nvSpPr>
        <p:spPr>
          <a:xfrm>
            <a:off x="1479485" y="4661089"/>
            <a:ext cx="9753600" cy="753989"/>
          </a:xfrm>
          <a:prstGeom prst="rect">
            <a:avLst/>
          </a:prstGeom>
        </p:spPr>
        <p:txBody>
          <a:bodyPr wrap="square" lIns="0" tIns="0" rIns="0" bIns="0" rtlCol="0" anchor="t">
            <a:spAutoFit/>
          </a:bodyPr>
          <a:lstStyle/>
          <a:p>
            <a:pPr marL="0" lvl="0" indent="0" algn="l">
              <a:lnSpc>
                <a:spcPts val="2939"/>
              </a:lnSpc>
              <a:spcBef>
                <a:spcPct val="0"/>
              </a:spcBef>
            </a:pPr>
            <a:r>
              <a:rPr lang="tr-TR" sz="3200" b="1" dirty="0">
                <a:solidFill>
                  <a:srgbClr val="FF0000"/>
                </a:solidFill>
                <a:latin typeface="Open Sauce" panose="020B0604020202020204" charset="-94"/>
              </a:rPr>
              <a:t>Turizm sermayesi için</a:t>
            </a:r>
          </a:p>
          <a:p>
            <a:pPr marL="0" lvl="0" indent="0" algn="l">
              <a:lnSpc>
                <a:spcPts val="2939"/>
              </a:lnSpc>
              <a:spcBef>
                <a:spcPct val="0"/>
              </a:spcBef>
            </a:pPr>
            <a:r>
              <a:rPr lang="tr-TR" sz="3200" b="1" dirty="0">
                <a:solidFill>
                  <a:srgbClr val="FF0000"/>
                </a:solidFill>
                <a:latin typeface="Open Sauce" panose="020B0604020202020204" charset="-94"/>
              </a:rPr>
              <a:t> artan yatırım</a:t>
            </a:r>
            <a:endParaRPr lang="en-US" sz="3200" u="none" dirty="0">
              <a:solidFill>
                <a:srgbClr val="13110F"/>
              </a:solidFill>
              <a:latin typeface="Open Sauce" panose="020B0604020202020204" charset="-94"/>
              <a:ea typeface="Open Sauce"/>
              <a:cs typeface="Open Sauce"/>
              <a:sym typeface="Open Sauce"/>
            </a:endParaRPr>
          </a:p>
        </p:txBody>
      </p:sp>
      <p:sp>
        <p:nvSpPr>
          <p:cNvPr id="2" name="7 Dikdörtgen">
            <a:extLst>
              <a:ext uri="{FF2B5EF4-FFF2-40B4-BE49-F238E27FC236}">
                <a16:creationId xmlns:a16="http://schemas.microsoft.com/office/drawing/2014/main" id="{E9F3CECA-C3EC-26B3-000F-4A4FA597ABBE}"/>
              </a:ext>
            </a:extLst>
          </p:cNvPr>
          <p:cNvSpPr/>
          <p:nvPr/>
        </p:nvSpPr>
        <p:spPr>
          <a:xfrm>
            <a:off x="5622921" y="1583954"/>
            <a:ext cx="2024041" cy="4708981"/>
          </a:xfrm>
          <a:prstGeom prst="rect">
            <a:avLst/>
          </a:prstGeom>
          <a:noFill/>
          <a:ln>
            <a:noFill/>
          </a:ln>
        </p:spPr>
        <p:txBody>
          <a:bodyPr wrap="square">
            <a:spAutoFit/>
            <a:scene3d>
              <a:camera prst="obliqueTopRight"/>
              <a:lightRig rig="soft" dir="tl">
                <a:rot lat="0" lon="0" rev="0"/>
              </a:lightRig>
            </a:scene3d>
            <a:sp3d contourW="25400" prstMaterial="matte">
              <a:contourClr>
                <a:schemeClr val="accent2">
                  <a:tint val="20000"/>
                </a:schemeClr>
              </a:contourClr>
            </a:sp3d>
          </a:bodyPr>
          <a:lstStyle/>
          <a:p>
            <a:pPr algn="ctr" eaLnBrk="1" hangingPunct="1">
              <a:defRPr/>
            </a:pPr>
            <a:r>
              <a:rPr lang="tr-TR" sz="30000" b="1" spc="50" dirty="0">
                <a:ln w="11430">
                  <a:solidFill>
                    <a:srgbClr val="FFFFFF"/>
                  </a:solidFill>
                </a:ln>
                <a:solidFill>
                  <a:srgbClr val="CC0099"/>
                </a:solidFill>
                <a:effectLst>
                  <a:outerShdw blurRad="76200" dist="50800" dir="5400000" algn="tl" rotWithShape="0">
                    <a:srgbClr val="000000">
                      <a:alpha val="65000"/>
                    </a:srgbClr>
                  </a:outerShdw>
                  <a:reflection blurRad="6350" stA="55000" endA="300" endPos="45500" dir="5400000" sy="-100000" algn="bl" rotWithShape="0"/>
                </a:effectLst>
                <a:latin typeface="Verdana" panose="020B0604030504040204" pitchFamily="34" charset="0"/>
              </a:rPr>
              <a:t>?</a:t>
            </a:r>
          </a:p>
        </p:txBody>
      </p:sp>
      <p:sp>
        <p:nvSpPr>
          <p:cNvPr id="13" name="Rectangle 2">
            <a:extLst>
              <a:ext uri="{FF2B5EF4-FFF2-40B4-BE49-F238E27FC236}">
                <a16:creationId xmlns:a16="http://schemas.microsoft.com/office/drawing/2014/main" id="{B0E872B9-201F-3514-DFF6-62F8CE5CEA0B}"/>
              </a:ext>
            </a:extLst>
          </p:cNvPr>
          <p:cNvSpPr txBox="1">
            <a:spLocks noChangeArrowheads="1"/>
          </p:cNvSpPr>
          <p:nvPr/>
        </p:nvSpPr>
        <p:spPr>
          <a:xfrm>
            <a:off x="10036693" y="4661089"/>
            <a:ext cx="6724650" cy="3923414"/>
          </a:xfrm>
          <a:prstGeom prst="rect">
            <a:avLst/>
          </a:prstGeom>
          <a:solidFill>
            <a:srgbClr val="7897A2"/>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Tanımlama</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ve</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uygulamada</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farklılık</a:t>
            </a:r>
            <a:endParaRPr lang="tr-TR" altLang="tr-TR" sz="2400" b="1" dirty="0">
              <a:solidFill>
                <a:srgbClr val="FFFFFF"/>
              </a:solidFill>
              <a:latin typeface="Tahoma" panose="020B0604030504040204" pitchFamily="34" charset="0"/>
              <a:cs typeface="Tahoma" panose="020B0604030504040204" pitchFamily="34" charset="0"/>
            </a:endParaRPr>
          </a:p>
          <a:p>
            <a:r>
              <a:rPr lang="en-AU" altLang="tr-TR" sz="2400" b="1" dirty="0">
                <a:solidFill>
                  <a:srgbClr val="FFFFFF"/>
                </a:solidFill>
                <a:latin typeface="Tahoma" panose="020B0604030504040204" pitchFamily="34" charset="0"/>
                <a:cs typeface="Tahoma" panose="020B0604030504040204" pitchFamily="34" charset="0"/>
              </a:rPr>
              <a:t/>
            </a:r>
            <a:br>
              <a:rPr lang="en-AU" altLang="tr-TR" sz="2400" b="1" dirty="0">
                <a:solidFill>
                  <a:srgbClr val="FFFFFF"/>
                </a:solidFill>
                <a:latin typeface="Tahoma" panose="020B0604030504040204" pitchFamily="34" charset="0"/>
                <a:cs typeface="Tahoma" panose="020B0604030504040204" pitchFamily="34" charset="0"/>
              </a:rPr>
            </a:br>
            <a:r>
              <a:rPr lang="tr-TR" altLang="tr-TR" sz="2400" b="1" dirty="0">
                <a:solidFill>
                  <a:srgbClr val="FFFFFF"/>
                </a:solidFill>
                <a:latin typeface="Tahoma" panose="020B0604030504040204" pitchFamily="34" charset="0"/>
                <a:cs typeface="Tahoma" panose="020B0604030504040204" pitchFamily="34" charset="0"/>
              </a:rPr>
              <a:t>   </a:t>
            </a:r>
            <a:r>
              <a:rPr lang="en-AU" altLang="tr-TR" sz="4600" b="1" dirty="0" err="1">
                <a:solidFill>
                  <a:srgbClr val="FFFFFF"/>
                </a:solidFill>
                <a:latin typeface="Tahoma" panose="020B0604030504040204" pitchFamily="34" charset="0"/>
                <a:cs typeface="Tahoma" panose="020B0604030504040204" pitchFamily="34" charset="0"/>
              </a:rPr>
              <a:t>Doğayı</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değiştiren</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yapı</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ve</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kullanma</a:t>
            </a:r>
            <a:endParaRPr lang="tr-TR" altLang="tr-TR" sz="2400" b="1" dirty="0">
              <a:solidFill>
                <a:srgbClr val="FFFFFF"/>
              </a:solidFill>
              <a:latin typeface="Tahoma" panose="020B0604030504040204" pitchFamily="34" charset="0"/>
              <a:cs typeface="Tahoma" panose="020B0604030504040204" pitchFamily="34" charset="0"/>
            </a:endParaRPr>
          </a:p>
          <a:p>
            <a:r>
              <a:rPr lang="en-AU" altLang="tr-TR" sz="2400" b="1" dirty="0">
                <a:solidFill>
                  <a:srgbClr val="FFFFFF"/>
                </a:solidFill>
                <a:latin typeface="Tahoma" panose="020B0604030504040204" pitchFamily="34" charset="0"/>
                <a:cs typeface="Tahoma" panose="020B0604030504040204" pitchFamily="34" charset="0"/>
              </a:rPr>
              <a:t/>
            </a:r>
            <a:br>
              <a:rPr lang="en-AU" altLang="tr-TR" sz="2400" b="1" dirty="0">
                <a:solidFill>
                  <a:srgbClr val="FFFFFF"/>
                </a:solidFill>
                <a:latin typeface="Tahoma" panose="020B0604030504040204" pitchFamily="34" charset="0"/>
                <a:cs typeface="Tahoma" panose="020B0604030504040204" pitchFamily="34" charset="0"/>
              </a:rPr>
            </a:br>
            <a:r>
              <a:rPr lang="tr-TR"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Doğal</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ve</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kültürel</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kaynaklarda</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tehlike</a:t>
            </a:r>
            <a:r>
              <a:rPr lang="en-AU" altLang="tr-TR" sz="2400" b="1" dirty="0">
                <a:solidFill>
                  <a:srgbClr val="FFFFFF"/>
                </a:solidFill>
                <a:latin typeface="Tahoma" panose="020B0604030504040204" pitchFamily="34" charset="0"/>
                <a:cs typeface="Tahoma" panose="020B0604030504040204" pitchFamily="34" charset="0"/>
              </a:rPr>
              <a:t> </a:t>
            </a:r>
            <a:endParaRPr lang="tr-TR" altLang="tr-TR" sz="2400" b="1" dirty="0">
              <a:solidFill>
                <a:srgbClr val="FFFFFF"/>
              </a:solidFill>
              <a:latin typeface="Tahoma" panose="020B0604030504040204" pitchFamily="34" charset="0"/>
              <a:cs typeface="Tahoma" panose="020B0604030504040204" pitchFamily="34" charset="0"/>
            </a:endParaRPr>
          </a:p>
          <a:p>
            <a:r>
              <a:rPr lang="en-AU" altLang="tr-TR" sz="2400" b="1" dirty="0">
                <a:solidFill>
                  <a:srgbClr val="FFFFFF"/>
                </a:solidFill>
                <a:latin typeface="Tahoma" panose="020B0604030504040204" pitchFamily="34" charset="0"/>
                <a:cs typeface="Tahoma" panose="020B0604030504040204" pitchFamily="34" charset="0"/>
              </a:rPr>
              <a:t/>
            </a:r>
            <a:br>
              <a:rPr lang="en-AU" altLang="tr-TR" sz="2400" b="1" dirty="0">
                <a:solidFill>
                  <a:srgbClr val="FFFFFF"/>
                </a:solidFill>
                <a:latin typeface="Tahoma" panose="020B0604030504040204" pitchFamily="34" charset="0"/>
                <a:cs typeface="Tahoma" panose="020B0604030504040204" pitchFamily="34" charset="0"/>
              </a:rPr>
            </a:br>
            <a:r>
              <a:rPr lang="tr-TR"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Kısa</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dönemli</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ekonomik</a:t>
            </a:r>
            <a:r>
              <a:rPr lang="en-AU" altLang="tr-TR" sz="2400" b="1" dirty="0">
                <a:solidFill>
                  <a:srgbClr val="FFFFFF"/>
                </a:solidFill>
                <a:latin typeface="Tahoma" panose="020B0604030504040204" pitchFamily="34" charset="0"/>
                <a:cs typeface="Tahoma" panose="020B0604030504040204" pitchFamily="34" charset="0"/>
              </a:rPr>
              <a:t> </a:t>
            </a:r>
            <a:r>
              <a:rPr lang="en-AU" altLang="tr-TR" sz="2400" b="1" dirty="0" err="1">
                <a:solidFill>
                  <a:srgbClr val="FFFFFF"/>
                </a:solidFill>
                <a:latin typeface="Tahoma" panose="020B0604030504040204" pitchFamily="34" charset="0"/>
                <a:cs typeface="Tahoma" panose="020B0604030504040204" pitchFamily="34" charset="0"/>
              </a:rPr>
              <a:t>getiri</a:t>
            </a:r>
            <a:endParaRPr lang="tr-TR" altLang="tr-TR" sz="2400" b="1" dirty="0">
              <a:solidFill>
                <a:srgbClr val="FFFFFF"/>
              </a:solidFill>
              <a:latin typeface="Tahoma" panose="020B0604030504040204" pitchFamily="34" charset="0"/>
              <a:cs typeface="Tahoma" panose="020B0604030504040204" pitchFamily="34" charset="0"/>
            </a:endParaRPr>
          </a:p>
          <a:p>
            <a:r>
              <a:rPr lang="tr-TR" altLang="tr-TR" sz="2400" b="1" dirty="0">
                <a:solidFill>
                  <a:srgbClr val="FFFFFF"/>
                </a:solidFill>
                <a:latin typeface="Tahoma" panose="020B0604030504040204" pitchFamily="34" charset="0"/>
                <a:cs typeface="Tahoma" panose="020B0604030504040204" pitchFamily="34" charset="0"/>
              </a:rPr>
              <a:t/>
            </a:r>
            <a:br>
              <a:rPr lang="tr-TR" altLang="tr-TR" sz="2400" b="1" dirty="0">
                <a:solidFill>
                  <a:srgbClr val="FFFFFF"/>
                </a:solidFill>
                <a:latin typeface="Tahoma" panose="020B0604030504040204" pitchFamily="34" charset="0"/>
                <a:cs typeface="Tahoma" panose="020B0604030504040204" pitchFamily="34" charset="0"/>
              </a:rPr>
            </a:br>
            <a:r>
              <a:rPr lang="tr-TR" altLang="tr-TR" sz="2400" b="1" dirty="0">
                <a:solidFill>
                  <a:srgbClr val="FFFFFF"/>
                </a:solidFill>
                <a:latin typeface="Tahoma" panose="020B0604030504040204" pitchFamily="34" charset="0"/>
                <a:cs typeface="Tahoma" panose="020B0604030504040204" pitchFamily="34" charset="0"/>
              </a:rPr>
              <a:t>SÜRDÜRÜLEBİLİRLİK?</a:t>
            </a:r>
            <a:endParaRPr lang="en-AU" altLang="tr-TR" sz="2400" b="1" dirty="0">
              <a:solidFill>
                <a:srgbClr val="FFFFFF"/>
              </a:solidFill>
              <a:latin typeface="Tahoma" panose="020B0604030504040204" pitchFamily="34" charset="0"/>
              <a:cs typeface="Tahoma" panose="020B0604030504040204" pitchFamily="34" charset="0"/>
            </a:endParaRPr>
          </a:p>
        </p:txBody>
      </p:sp>
      <p:sp>
        <p:nvSpPr>
          <p:cNvPr id="14" name="Text Box 3">
            <a:extLst>
              <a:ext uri="{FF2B5EF4-FFF2-40B4-BE49-F238E27FC236}">
                <a16:creationId xmlns:a16="http://schemas.microsoft.com/office/drawing/2014/main" id="{7414C583-AF68-60F0-C1DF-24260096FBCA}"/>
              </a:ext>
            </a:extLst>
          </p:cNvPr>
          <p:cNvSpPr txBox="1">
            <a:spLocks noChangeArrowheads="1"/>
          </p:cNvSpPr>
          <p:nvPr/>
        </p:nvSpPr>
        <p:spPr bwMode="auto">
          <a:xfrm>
            <a:off x="8600003" y="2186659"/>
            <a:ext cx="9295036" cy="1785104"/>
          </a:xfrm>
          <a:prstGeom prst="rect">
            <a:avLst/>
          </a:prstGeom>
          <a:solidFill>
            <a:srgbClr val="7897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lgn="ctr">
              <a:spcBef>
                <a:spcPct val="0"/>
              </a:spcBef>
              <a:buFontTx/>
              <a:buNone/>
            </a:pPr>
            <a:r>
              <a:rPr lang="en-AU" altLang="tr-TR" sz="5000" b="1" dirty="0" err="1">
                <a:solidFill>
                  <a:srgbClr val="FFFFFF"/>
                </a:solidFill>
                <a:latin typeface="Arial Black" panose="020B0A04020102020204" pitchFamily="34" charset="0"/>
              </a:rPr>
              <a:t>Artan</a:t>
            </a:r>
            <a:r>
              <a:rPr lang="en-AU" altLang="tr-TR" sz="5000" b="1" dirty="0">
                <a:solidFill>
                  <a:srgbClr val="FFFFFF"/>
                </a:solidFill>
                <a:latin typeface="Arial Black" panose="020B0A04020102020204" pitchFamily="34" charset="0"/>
              </a:rPr>
              <a:t> </a:t>
            </a:r>
            <a:r>
              <a:rPr lang="en-AU" altLang="tr-TR" sz="5000" b="1" dirty="0" err="1">
                <a:solidFill>
                  <a:srgbClr val="FFFFFF"/>
                </a:solidFill>
                <a:latin typeface="Arial Black" panose="020B0A04020102020204" pitchFamily="34" charset="0"/>
              </a:rPr>
              <a:t>kar</a:t>
            </a:r>
            <a:r>
              <a:rPr lang="en-AU" altLang="tr-TR" sz="5000" b="1" dirty="0">
                <a:solidFill>
                  <a:srgbClr val="FFFFFF"/>
                </a:solidFill>
                <a:latin typeface="Arial Black" panose="020B0A04020102020204" pitchFamily="34" charset="0"/>
              </a:rPr>
              <a:t> </a:t>
            </a:r>
            <a:r>
              <a:rPr lang="en-AU" altLang="tr-TR" sz="5000" b="1" dirty="0" err="1">
                <a:solidFill>
                  <a:srgbClr val="FFFFFF"/>
                </a:solidFill>
                <a:latin typeface="Arial Black" panose="020B0A04020102020204" pitchFamily="34" charset="0"/>
              </a:rPr>
              <a:t>alanı</a:t>
            </a:r>
            <a:r>
              <a:rPr lang="en-AU" altLang="tr-TR" sz="5000" b="1" dirty="0">
                <a:solidFill>
                  <a:srgbClr val="FFFFFF"/>
                </a:solidFill>
                <a:latin typeface="Arial Black" panose="020B0A04020102020204" pitchFamily="34" charset="0"/>
              </a:rPr>
              <a:t> </a:t>
            </a:r>
            <a:r>
              <a:rPr lang="en-AU" altLang="tr-TR" sz="5000" b="1" dirty="0" err="1">
                <a:solidFill>
                  <a:srgbClr val="FFFFFF"/>
                </a:solidFill>
                <a:latin typeface="Arial Black" panose="020B0A04020102020204" pitchFamily="34" charset="0"/>
              </a:rPr>
              <a:t>olasılığı</a:t>
            </a:r>
            <a:r>
              <a:rPr lang="en-AU" altLang="tr-TR" sz="5000" dirty="0">
                <a:solidFill>
                  <a:srgbClr val="FFFFFF"/>
                </a:solidFill>
                <a:latin typeface="Arial Black" panose="020B0A04020102020204" pitchFamily="34" charset="0"/>
              </a:rPr>
              <a:t> </a:t>
            </a:r>
          </a:p>
          <a:p>
            <a:pPr algn="ctr">
              <a:spcBef>
                <a:spcPct val="0"/>
              </a:spcBef>
              <a:buFontTx/>
              <a:buNone/>
            </a:pPr>
            <a:r>
              <a:rPr lang="en-AU" altLang="tr-TR" sz="5000" dirty="0" err="1">
                <a:solidFill>
                  <a:srgbClr val="FFFFFF"/>
                </a:solidFill>
                <a:latin typeface="Arial Black" panose="020B0A04020102020204" pitchFamily="34" charset="0"/>
              </a:rPr>
              <a:t>pazar</a:t>
            </a:r>
            <a:r>
              <a:rPr lang="en-AU" altLang="tr-TR" sz="6000" dirty="0">
                <a:solidFill>
                  <a:srgbClr val="FFFFFF"/>
                </a:solidFill>
                <a:latin typeface="Arial Black" panose="020B0A04020102020204" pitchFamily="34" charset="0"/>
              </a:rPr>
              <a:t> </a:t>
            </a:r>
            <a:r>
              <a:rPr lang="en-AU" altLang="tr-TR" sz="5000" dirty="0" err="1">
                <a:solidFill>
                  <a:srgbClr val="FFFFFF"/>
                </a:solidFill>
                <a:latin typeface="Arial Black" panose="020B0A04020102020204" pitchFamily="34" charset="0"/>
              </a:rPr>
              <a:t>genişlemesi</a:t>
            </a:r>
            <a:endParaRPr lang="tr-TR" altLang="tr-TR" sz="500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60008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52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 calcmode="lin" valueType="num">
                                      <p:cBhvr>
                                        <p:cTn id="16" dur="500" fill="hold"/>
                                        <p:tgtEl>
                                          <p:spTgt spid="14"/>
                                        </p:tgtEl>
                                        <p:attrNameLst>
                                          <p:attrName>ppt_x</p:attrName>
                                        </p:attrNameLst>
                                      </p:cBhvr>
                                      <p:tavLst>
                                        <p:tav tm="0">
                                          <p:val>
                                            <p:fltVal val="0.5"/>
                                          </p:val>
                                        </p:tav>
                                        <p:tav tm="100000">
                                          <p:val>
                                            <p:strVal val="#ppt_x"/>
                                          </p:val>
                                        </p:tav>
                                      </p:tavLst>
                                    </p:anim>
                                    <p:anim calcmode="lin" valueType="num">
                                      <p:cBhvr>
                                        <p:cTn id="1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8777B1C8-A3E5-17A8-47EE-589217C6860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E9E6B7B-B01D-AD36-8E0C-748152100029}"/>
              </a:ext>
            </a:extLst>
          </p:cNvPr>
          <p:cNvSpPr txBox="1"/>
          <p:nvPr/>
        </p:nvSpPr>
        <p:spPr>
          <a:xfrm>
            <a:off x="1066800" y="0"/>
            <a:ext cx="17221200" cy="3511731"/>
          </a:xfrm>
          <a:prstGeom prst="rect">
            <a:avLst/>
          </a:prstGeom>
        </p:spPr>
        <p:txBody>
          <a:bodyPr wrap="square" lIns="0" tIns="0" rIns="0" bIns="0" rtlCol="0" anchor="t">
            <a:spAutoFit/>
          </a:bodyPr>
          <a:lstStyle/>
          <a:p>
            <a:pPr marL="0" lvl="0" indent="0" algn="l">
              <a:lnSpc>
                <a:spcPts val="7039"/>
              </a:lnSpc>
            </a:pPr>
            <a:r>
              <a:rPr lang="tr-TR" sz="4500" dirty="0">
                <a:latin typeface="The Youngest Serif" panose="020B0604020202020204" charset="-94"/>
              </a:rPr>
              <a:t>SORUNU BULALIM!</a:t>
            </a:r>
            <a:br>
              <a:rPr lang="tr-TR" sz="4500" dirty="0">
                <a:latin typeface="The Youngest Serif" panose="020B0604020202020204" charset="-94"/>
              </a:rPr>
            </a:br>
            <a:r>
              <a:rPr lang="tr-TR" sz="4500" dirty="0">
                <a:latin typeface="The Youngest Serif" panose="020B0604020202020204" charset="-94"/>
              </a:rPr>
              <a:t>BİZDE? SEKTÖRDE? SİSTEMDE? ULUSAL? ULUSLARARASI?</a:t>
            </a:r>
            <a:br>
              <a:rPr lang="tr-TR" sz="4500" dirty="0">
                <a:latin typeface="The Youngest Serif" panose="020B0604020202020204" charset="-94"/>
              </a:rPr>
            </a:br>
            <a:r>
              <a:rPr lang="tr-TR" sz="4500" dirty="0">
                <a:latin typeface="The Youngest Serif" panose="020B0604020202020204" charset="-94"/>
              </a:rPr>
              <a:t>İKLİM DEĞİŞİKLİĞİ, GÜÇ, FIRSAT, KRİZ, TEHDİT? </a:t>
            </a:r>
            <a:br>
              <a:rPr lang="tr-TR" sz="4500" dirty="0">
                <a:latin typeface="The Youngest Serif" panose="020B0604020202020204" charset="-94"/>
              </a:rPr>
            </a:br>
            <a:endParaRPr lang="en-US" sz="4500" u="none" dirty="0">
              <a:solidFill>
                <a:srgbClr val="13110F"/>
              </a:solidFill>
              <a:latin typeface="The Youngest Serif" panose="020B0604020202020204" charset="-94"/>
              <a:ea typeface="The Youngest Serif"/>
              <a:cs typeface="The Youngest Serif"/>
              <a:sym typeface="The Youngest Serif"/>
            </a:endParaRPr>
          </a:p>
        </p:txBody>
      </p:sp>
      <p:sp>
        <p:nvSpPr>
          <p:cNvPr id="11" name="AutoShape 14">
            <a:extLst>
              <a:ext uri="{FF2B5EF4-FFF2-40B4-BE49-F238E27FC236}">
                <a16:creationId xmlns:a16="http://schemas.microsoft.com/office/drawing/2014/main" id="{731C9657-EDCB-33F7-075F-94178E357AAA}"/>
              </a:ext>
            </a:extLst>
          </p:cNvPr>
          <p:cNvSpPr/>
          <p:nvPr/>
        </p:nvSpPr>
        <p:spPr>
          <a:xfrm>
            <a:off x="0" y="2780228"/>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5" name="2 İçerik Yer Tutucusu">
            <a:extLst>
              <a:ext uri="{FF2B5EF4-FFF2-40B4-BE49-F238E27FC236}">
                <a16:creationId xmlns:a16="http://schemas.microsoft.com/office/drawing/2014/main" id="{88BD3AA0-1AE3-67D6-700F-2A052ABC56D0}"/>
              </a:ext>
            </a:extLst>
          </p:cNvPr>
          <p:cNvSpPr txBox="1">
            <a:spLocks/>
          </p:cNvSpPr>
          <p:nvPr/>
        </p:nvSpPr>
        <p:spPr>
          <a:xfrm>
            <a:off x="1524000" y="3619500"/>
            <a:ext cx="7620000"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altLang="tr-TR" sz="2100" b="1" dirty="0">
                <a:latin typeface="Open Sauce" panose="020B0604020202020204" charset="-94"/>
              </a:rPr>
              <a:t>GELENEKSEL YAKLAŞIM</a:t>
            </a:r>
          </a:p>
          <a:p>
            <a:pPr marL="0" indent="0">
              <a:buFont typeface="Arial" pitchFamily="34" charset="0"/>
              <a:buNone/>
            </a:pPr>
            <a:endParaRPr lang="tr-TR" altLang="tr-TR" sz="2100" b="1" dirty="0">
              <a:latin typeface="Open Sauce" panose="020B0604020202020204" charset="-94"/>
            </a:endParaRPr>
          </a:p>
          <a:p>
            <a:r>
              <a:rPr lang="tr-TR" altLang="tr-TR" sz="2100" dirty="0">
                <a:latin typeface="Open Sauce" panose="020B0604020202020204" charset="-94"/>
              </a:rPr>
              <a:t>Turistik ürün ve zaman-mekana  çeşitlendirmesi istiyoruz ama yetmez!</a:t>
            </a:r>
          </a:p>
          <a:p>
            <a:endParaRPr lang="tr-TR" altLang="tr-TR" sz="2100" dirty="0">
              <a:latin typeface="Open Sauce" panose="020B0604020202020204" charset="-94"/>
            </a:endParaRPr>
          </a:p>
          <a:p>
            <a:r>
              <a:rPr lang="tr-TR" altLang="tr-TR" sz="2100" dirty="0">
                <a:latin typeface="Open Sauce" panose="020B0604020202020204" charset="-94"/>
              </a:rPr>
              <a:t>Turistik arzı geliştirmek, pazarı çeşitlendirmek,</a:t>
            </a:r>
          </a:p>
          <a:p>
            <a:endParaRPr lang="tr-TR" altLang="tr-TR" sz="2100" dirty="0">
              <a:latin typeface="Open Sauce" panose="020B0604020202020204" charset="-94"/>
            </a:endParaRPr>
          </a:p>
          <a:p>
            <a:r>
              <a:rPr lang="tr-TR" altLang="tr-TR" sz="2100" dirty="0">
                <a:latin typeface="Open Sauce" panose="020B0604020202020204" charset="-94"/>
              </a:rPr>
              <a:t>Pazar ve rekabet olanaklarını düşünmek zorundayız ARTIK</a:t>
            </a:r>
            <a:r>
              <a:rPr lang="tr-TR" altLang="tr-TR" sz="2100" dirty="0">
                <a:latin typeface="Open Sauce" panose="020B0604020202020204" charset="-94"/>
                <a:sym typeface="Wingdings" panose="05000000000000000000" pitchFamily="2" charset="2"/>
              </a:rPr>
              <a:t></a:t>
            </a:r>
          </a:p>
          <a:p>
            <a:endParaRPr lang="tr-TR" altLang="tr-TR" sz="2100" dirty="0">
              <a:latin typeface="Open Sauce" panose="020B0604020202020204" charset="-94"/>
            </a:endParaRPr>
          </a:p>
          <a:p>
            <a:r>
              <a:rPr lang="tr-TR" altLang="tr-TR" sz="2100" dirty="0">
                <a:latin typeface="Open Sauce" panose="020B0604020202020204" charset="-94"/>
              </a:rPr>
              <a:t>Bütünleşik turizm, </a:t>
            </a:r>
          </a:p>
          <a:p>
            <a:endParaRPr lang="tr-TR" altLang="tr-TR" sz="2100" dirty="0">
              <a:latin typeface="Open Sauce" panose="020B0604020202020204" charset="-94"/>
            </a:endParaRPr>
          </a:p>
          <a:p>
            <a:r>
              <a:rPr lang="tr-TR" altLang="tr-TR" sz="2100" dirty="0">
                <a:latin typeface="Open Sauce" panose="020B0604020202020204" charset="-94"/>
              </a:rPr>
              <a:t>Dünya ve Akdeniz havzasında turizmde rakipler ?</a:t>
            </a:r>
          </a:p>
          <a:p>
            <a:endParaRPr lang="tr-TR" altLang="tr-TR" sz="2100" dirty="0">
              <a:latin typeface="Open Sauce" panose="020B0604020202020204" charset="-94"/>
            </a:endParaRPr>
          </a:p>
          <a:p>
            <a:r>
              <a:rPr lang="tr-TR" altLang="tr-TR" sz="2100" dirty="0">
                <a:latin typeface="Open Sauce" panose="020B0604020202020204" charset="-94"/>
              </a:rPr>
              <a:t>Küreselleşme? Postmodernizm?</a:t>
            </a:r>
          </a:p>
          <a:p>
            <a:endParaRPr lang="tr-TR" altLang="tr-TR" sz="2100" dirty="0">
              <a:latin typeface="Open Sauce" panose="020B0604020202020204" charset="-94"/>
            </a:endParaRPr>
          </a:p>
        </p:txBody>
      </p:sp>
      <p:sp>
        <p:nvSpPr>
          <p:cNvPr id="6" name="İçerik Yer Tutucusu 1">
            <a:extLst>
              <a:ext uri="{FF2B5EF4-FFF2-40B4-BE49-F238E27FC236}">
                <a16:creationId xmlns:a16="http://schemas.microsoft.com/office/drawing/2014/main" id="{4DD277FA-F3E9-6F82-3176-97B7283B11D7}"/>
              </a:ext>
            </a:extLst>
          </p:cNvPr>
          <p:cNvSpPr txBox="1">
            <a:spLocks/>
          </p:cNvSpPr>
          <p:nvPr/>
        </p:nvSpPr>
        <p:spPr>
          <a:xfrm>
            <a:off x="10439400" y="3619501"/>
            <a:ext cx="7261412"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altLang="tr-TR" sz="2100" b="1" dirty="0">
                <a:solidFill>
                  <a:srgbClr val="FF0000"/>
                </a:solidFill>
                <a:latin typeface="Open Sauce" panose="020B0604020202020204" charset="-94"/>
              </a:rPr>
              <a:t>GÜNÜMÜZ YAKLAŞIMLARI</a:t>
            </a:r>
          </a:p>
          <a:p>
            <a:pPr marL="0" indent="0">
              <a:buFont typeface="Arial" pitchFamily="34" charset="0"/>
              <a:buNone/>
            </a:pPr>
            <a:endParaRPr lang="tr-TR" altLang="tr-TR" sz="2100" dirty="0">
              <a:solidFill>
                <a:srgbClr val="FF0000"/>
              </a:solidFill>
              <a:latin typeface="Open Sauce" panose="020B0604020202020204" charset="-94"/>
            </a:endParaRPr>
          </a:p>
          <a:p>
            <a:r>
              <a:rPr lang="tr-TR" altLang="tr-TR" sz="2100" dirty="0">
                <a:solidFill>
                  <a:srgbClr val="FF0000"/>
                </a:solidFill>
                <a:latin typeface="Open Sauce" panose="020B0604020202020204" charset="-94"/>
              </a:rPr>
              <a:t>İNOVASYON, </a:t>
            </a:r>
          </a:p>
          <a:p>
            <a:endParaRPr lang="tr-TR" altLang="tr-TR" sz="2100" dirty="0">
              <a:solidFill>
                <a:srgbClr val="FF0000"/>
              </a:solidFill>
              <a:latin typeface="Open Sauce" panose="020B0604020202020204" charset="-94"/>
            </a:endParaRPr>
          </a:p>
          <a:p>
            <a:r>
              <a:rPr lang="tr-TR" altLang="tr-TR" sz="2100" dirty="0">
                <a:solidFill>
                  <a:srgbClr val="FF0000"/>
                </a:solidFill>
                <a:latin typeface="Open Sauce" panose="020B0604020202020204" charset="-94"/>
              </a:rPr>
              <a:t>COVID-19 VB SALGINLAR</a:t>
            </a:r>
          </a:p>
          <a:p>
            <a:endParaRPr lang="tr-TR" altLang="tr-TR" sz="2100" dirty="0">
              <a:solidFill>
                <a:srgbClr val="FF0000"/>
              </a:solidFill>
              <a:latin typeface="Open Sauce" panose="020B0604020202020204" charset="-94"/>
            </a:endParaRPr>
          </a:p>
          <a:p>
            <a:r>
              <a:rPr lang="tr-TR" altLang="tr-TR" sz="2100" dirty="0">
                <a:solidFill>
                  <a:srgbClr val="FF0000"/>
                </a:solidFill>
                <a:latin typeface="Open Sauce" panose="020B0604020202020204" charset="-94"/>
              </a:rPr>
              <a:t>TURİZMDE SÜRDÜRÜLEBİLİRLİK</a:t>
            </a:r>
          </a:p>
          <a:p>
            <a:endParaRPr lang="tr-TR" altLang="tr-TR" sz="2100" dirty="0">
              <a:solidFill>
                <a:srgbClr val="FF0000"/>
              </a:solidFill>
              <a:latin typeface="Open Sauce" panose="020B0604020202020204" charset="-94"/>
            </a:endParaRPr>
          </a:p>
          <a:p>
            <a:r>
              <a:rPr lang="tr-TR" altLang="tr-TR" sz="2100" dirty="0">
                <a:solidFill>
                  <a:srgbClr val="FF0000"/>
                </a:solidFill>
                <a:latin typeface="Open Sauce" panose="020B0604020202020204" charset="-94"/>
              </a:rPr>
              <a:t>DİJİTALLEŞME, </a:t>
            </a:r>
          </a:p>
          <a:p>
            <a:endParaRPr lang="tr-TR" altLang="tr-TR" sz="2100" dirty="0">
              <a:solidFill>
                <a:srgbClr val="FF0000"/>
              </a:solidFill>
              <a:latin typeface="Open Sauce" panose="020B0604020202020204" charset="-94"/>
            </a:endParaRPr>
          </a:p>
          <a:p>
            <a:r>
              <a:rPr lang="tr-TR" altLang="tr-TR" sz="2100" dirty="0">
                <a:solidFill>
                  <a:srgbClr val="FF0000"/>
                </a:solidFill>
                <a:latin typeface="Open Sauce" panose="020B0604020202020204" charset="-94"/>
              </a:rPr>
              <a:t>ETKİ YATIRIMLARI VE TURİZM</a:t>
            </a:r>
          </a:p>
          <a:p>
            <a:endParaRPr lang="tr-TR" altLang="tr-TR" sz="2100" dirty="0">
              <a:solidFill>
                <a:srgbClr val="FF0000"/>
              </a:solidFill>
              <a:latin typeface="Open Sauce" panose="020B0604020202020204" charset="-94"/>
            </a:endParaRPr>
          </a:p>
          <a:p>
            <a:r>
              <a:rPr lang="tr-TR" altLang="tr-TR" sz="2100" dirty="0">
                <a:solidFill>
                  <a:srgbClr val="FF0000"/>
                </a:solidFill>
                <a:latin typeface="Open Sauce" panose="020B0604020202020204" charset="-94"/>
              </a:rPr>
              <a:t>YEREL YÖNETİMLER</a:t>
            </a:r>
          </a:p>
          <a:p>
            <a:endParaRPr lang="tr-TR" altLang="tr-TR" sz="2100" dirty="0">
              <a:solidFill>
                <a:srgbClr val="FF0000"/>
              </a:solidFill>
              <a:latin typeface="Open Sauce" panose="020B0604020202020204" charset="-94"/>
            </a:endParaRPr>
          </a:p>
          <a:p>
            <a:r>
              <a:rPr lang="tr-TR" altLang="tr-TR" sz="2100" dirty="0">
                <a:solidFill>
                  <a:srgbClr val="FF0000"/>
                </a:solidFill>
                <a:latin typeface="Open Sauce" panose="020B0604020202020204" charset="-94"/>
              </a:rPr>
              <a:t>DİRENÇLİLİK-DAYANIKLILIK-UYUM STRATEJİLERİ</a:t>
            </a:r>
          </a:p>
          <a:p>
            <a:endParaRPr lang="tr-TR" sz="2100" dirty="0">
              <a:latin typeface="Open Sauce" panose="020B0604020202020204" charset="-94"/>
            </a:endParaRPr>
          </a:p>
        </p:txBody>
      </p:sp>
    </p:spTree>
    <p:extLst>
      <p:ext uri="{BB962C8B-B14F-4D97-AF65-F5344CB8AC3E}">
        <p14:creationId xmlns:p14="http://schemas.microsoft.com/office/powerpoint/2010/main" val="4268707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6A899899-B4B5-47D0-CF8B-E1870E6A610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1D8CAB8-A55F-48E4-E347-17BC1A8D19C4}"/>
              </a:ext>
            </a:extLst>
          </p:cNvPr>
          <p:cNvSpPr/>
          <p:nvPr/>
        </p:nvSpPr>
        <p:spPr>
          <a:xfrm>
            <a:off x="-5946267" y="-837744"/>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a:extLst>
              <a:ext uri="{FF2B5EF4-FFF2-40B4-BE49-F238E27FC236}">
                <a16:creationId xmlns:a16="http://schemas.microsoft.com/office/drawing/2014/main" id="{A8365809-022C-AABA-1531-D2CF87CC5A6E}"/>
              </a:ext>
            </a:extLst>
          </p:cNvPr>
          <p:cNvSpPr txBox="1"/>
          <p:nvPr/>
        </p:nvSpPr>
        <p:spPr>
          <a:xfrm>
            <a:off x="1104444" y="-2705100"/>
            <a:ext cx="9753600" cy="8632363"/>
          </a:xfrm>
          <a:prstGeom prst="rect">
            <a:avLst/>
          </a:prstGeom>
        </p:spPr>
        <p:txBody>
          <a:bodyPr wrap="square" lIns="0" tIns="0" rIns="0" bIns="0" rtlCol="0" anchor="t">
            <a:spAutoFit/>
          </a:bodyPr>
          <a:lstStyle/>
          <a:p>
            <a:pPr marL="0" lvl="0" indent="0" algn="l">
              <a:lnSpc>
                <a:spcPts val="11440"/>
              </a:lnSpc>
            </a:pPr>
            <a:r>
              <a:rPr lang="en-US" sz="7000" dirty="0">
                <a:solidFill>
                  <a:srgbClr val="13110F"/>
                </a:solidFill>
                <a:latin typeface="The Youngest Serif"/>
                <a:ea typeface="The Youngest Serif"/>
                <a:cs typeface="The Youngest Serif"/>
                <a:sym typeface="The Youngest Serif"/>
              </a:rPr>
              <a:t/>
            </a:r>
            <a:br>
              <a:rPr lang="en-US" sz="7000" dirty="0">
                <a:solidFill>
                  <a:srgbClr val="13110F"/>
                </a:solidFill>
                <a:latin typeface="The Youngest Serif"/>
                <a:ea typeface="The Youngest Serif"/>
                <a:cs typeface="The Youngest Serif"/>
                <a:sym typeface="The Youngest Serif"/>
              </a:rPr>
            </a:br>
            <a:r>
              <a:rPr lang="en-US" sz="7000" dirty="0">
                <a:solidFill>
                  <a:srgbClr val="13110F"/>
                </a:solidFill>
                <a:latin typeface="The Youngest Serif"/>
                <a:ea typeface="The Youngest Serif"/>
                <a:cs typeface="The Youngest Serif"/>
                <a:sym typeface="The Youngest Serif"/>
              </a:rPr>
              <a:t/>
            </a:r>
            <a:br>
              <a:rPr lang="en-US" sz="7000" dirty="0">
                <a:solidFill>
                  <a:srgbClr val="13110F"/>
                </a:solidFill>
                <a:latin typeface="The Youngest Serif"/>
                <a:ea typeface="The Youngest Serif"/>
                <a:cs typeface="The Youngest Serif"/>
                <a:sym typeface="The Youngest Serif"/>
              </a:rPr>
            </a:br>
            <a:r>
              <a:rPr lang="en-US" sz="7000" dirty="0">
                <a:solidFill>
                  <a:srgbClr val="13110F"/>
                </a:solidFill>
                <a:latin typeface="The Youngest Serif"/>
                <a:ea typeface="The Youngest Serif"/>
                <a:cs typeface="The Youngest Serif"/>
                <a:sym typeface="The Youngest Serif"/>
              </a:rPr>
              <a:t/>
            </a:r>
            <a:br>
              <a:rPr lang="en-US" sz="7000" dirty="0">
                <a:solidFill>
                  <a:srgbClr val="13110F"/>
                </a:solidFill>
                <a:latin typeface="The Youngest Serif"/>
                <a:ea typeface="The Youngest Serif"/>
                <a:cs typeface="The Youngest Serif"/>
                <a:sym typeface="The Youngest Serif"/>
              </a:rPr>
            </a:br>
            <a:r>
              <a:rPr lang="en-US" sz="7000" dirty="0" err="1">
                <a:solidFill>
                  <a:srgbClr val="13110F"/>
                </a:solidFill>
                <a:latin typeface="The Youngest Serif"/>
                <a:ea typeface="The Youngest Serif"/>
                <a:cs typeface="The Youngest Serif"/>
                <a:sym typeface="The Youngest Serif"/>
              </a:rPr>
              <a:t>Turizm</a:t>
            </a:r>
            <a:r>
              <a:rPr lang="en-US" sz="7000" dirty="0">
                <a:solidFill>
                  <a:srgbClr val="13110F"/>
                </a:solidFill>
                <a:latin typeface="The Youngest Serif"/>
                <a:ea typeface="The Youngest Serif"/>
                <a:cs typeface="The Youngest Serif"/>
                <a:sym typeface="The Youngest Serif"/>
              </a:rPr>
              <a:t> </a:t>
            </a:r>
            <a:r>
              <a:rPr lang="en-US" sz="7000" dirty="0" err="1">
                <a:solidFill>
                  <a:srgbClr val="13110F"/>
                </a:solidFill>
                <a:latin typeface="The Youngest Serif"/>
                <a:ea typeface="The Youngest Serif"/>
                <a:cs typeface="The Youngest Serif"/>
                <a:sym typeface="The Youngest Serif"/>
              </a:rPr>
              <a:t>değişiyor</a:t>
            </a:r>
            <a:r>
              <a:rPr lang="en-US" sz="7000" dirty="0">
                <a:solidFill>
                  <a:srgbClr val="13110F"/>
                </a:solidFill>
                <a:latin typeface="The Youngest Serif"/>
                <a:ea typeface="The Youngest Serif"/>
                <a:cs typeface="The Youngest Serif"/>
                <a:sym typeface="The Youngest Serif"/>
              </a:rPr>
              <a:t> mu?</a:t>
            </a:r>
            <a:br>
              <a:rPr lang="en-US" sz="7000" dirty="0">
                <a:solidFill>
                  <a:srgbClr val="13110F"/>
                </a:solidFill>
                <a:latin typeface="The Youngest Serif"/>
                <a:ea typeface="The Youngest Serif"/>
                <a:cs typeface="The Youngest Serif"/>
                <a:sym typeface="The Youngest Serif"/>
              </a:rPr>
            </a:br>
            <a:r>
              <a:rPr lang="en-US" sz="7000" dirty="0">
                <a:solidFill>
                  <a:srgbClr val="13110F"/>
                </a:solidFill>
                <a:latin typeface="The Youngest Serif"/>
                <a:ea typeface="The Youngest Serif"/>
                <a:cs typeface="The Youngest Serif"/>
                <a:sym typeface="The Youngest Serif"/>
              </a:rPr>
              <a:t> 3. </a:t>
            </a:r>
            <a:r>
              <a:rPr lang="en-US" sz="7000" dirty="0" err="1">
                <a:solidFill>
                  <a:srgbClr val="13110F"/>
                </a:solidFill>
                <a:latin typeface="The Youngest Serif"/>
                <a:ea typeface="The Youngest Serif"/>
                <a:cs typeface="The Youngest Serif"/>
                <a:sym typeface="The Youngest Serif"/>
              </a:rPr>
              <a:t>kuşak</a:t>
            </a:r>
            <a:r>
              <a:rPr lang="en-US" sz="7000" dirty="0">
                <a:solidFill>
                  <a:srgbClr val="13110F"/>
                </a:solidFill>
                <a:latin typeface="The Youngest Serif"/>
                <a:ea typeface="The Youngest Serif"/>
                <a:cs typeface="The Youngest Serif"/>
                <a:sym typeface="The Youngest Serif"/>
              </a:rPr>
              <a:t>? Yeni </a:t>
            </a:r>
            <a:r>
              <a:rPr lang="en-US" sz="7000" dirty="0" err="1">
                <a:solidFill>
                  <a:srgbClr val="13110F"/>
                </a:solidFill>
                <a:latin typeface="The Youngest Serif"/>
                <a:ea typeface="The Youngest Serif"/>
                <a:cs typeface="The Youngest Serif"/>
                <a:sym typeface="The Youngest Serif"/>
              </a:rPr>
              <a:t>nesil</a:t>
            </a:r>
            <a:r>
              <a:rPr lang="en-US" sz="7000" dirty="0">
                <a:solidFill>
                  <a:srgbClr val="13110F"/>
                </a:solidFill>
                <a:latin typeface="The Youngest Serif"/>
                <a:ea typeface="The Youngest Serif"/>
                <a:cs typeface="The Youngest Serif"/>
                <a:sym typeface="The Youngest Serif"/>
              </a:rPr>
              <a:t>?</a:t>
            </a:r>
            <a:br>
              <a:rPr lang="en-US" sz="7000" dirty="0">
                <a:solidFill>
                  <a:srgbClr val="13110F"/>
                </a:solidFill>
                <a:latin typeface="The Youngest Serif"/>
                <a:ea typeface="The Youngest Serif"/>
                <a:cs typeface="The Youngest Serif"/>
                <a:sym typeface="The Youngest Serif"/>
              </a:rPr>
            </a:br>
            <a:endParaRPr lang="en-US" sz="7000" dirty="0">
              <a:solidFill>
                <a:srgbClr val="13110F"/>
              </a:solidFill>
              <a:latin typeface="The Youngest Serif"/>
              <a:ea typeface="The Youngest Serif"/>
              <a:cs typeface="The Youngest Serif"/>
              <a:sym typeface="The Youngest Serif"/>
            </a:endParaRPr>
          </a:p>
        </p:txBody>
      </p:sp>
      <p:graphicFrame>
        <p:nvGraphicFramePr>
          <p:cNvPr id="10" name="3 İçerik Yer Tutucusu">
            <a:extLst>
              <a:ext uri="{FF2B5EF4-FFF2-40B4-BE49-F238E27FC236}">
                <a16:creationId xmlns:a16="http://schemas.microsoft.com/office/drawing/2014/main" id="{B3CCA825-46C2-45CE-9763-C800AEE811E3}"/>
              </a:ext>
            </a:extLst>
          </p:cNvPr>
          <p:cNvGraphicFramePr>
            <a:graphicFrameLocks/>
          </p:cNvGraphicFramePr>
          <p:nvPr>
            <p:extLst>
              <p:ext uri="{D42A27DB-BD31-4B8C-83A1-F6EECF244321}">
                <p14:modId xmlns:p14="http://schemas.microsoft.com/office/powerpoint/2010/main" val="4115622281"/>
              </p:ext>
            </p:extLst>
          </p:nvPr>
        </p:nvGraphicFramePr>
        <p:xfrm>
          <a:off x="11049000" y="0"/>
          <a:ext cx="6934200" cy="5600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AutoShape 14">
            <a:extLst>
              <a:ext uri="{FF2B5EF4-FFF2-40B4-BE49-F238E27FC236}">
                <a16:creationId xmlns:a16="http://schemas.microsoft.com/office/drawing/2014/main" id="{24EB5361-A864-FB80-F7D3-F1BF08427BB8}"/>
              </a:ext>
            </a:extLst>
          </p:cNvPr>
          <p:cNvSpPr/>
          <p:nvPr/>
        </p:nvSpPr>
        <p:spPr>
          <a:xfrm>
            <a:off x="-152400" y="5812432"/>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12" name="Metin kutusu 4">
            <a:extLst>
              <a:ext uri="{FF2B5EF4-FFF2-40B4-BE49-F238E27FC236}">
                <a16:creationId xmlns:a16="http://schemas.microsoft.com/office/drawing/2014/main" id="{C6D53803-1359-DB64-E3DD-1FDE8B77FB9E}"/>
              </a:ext>
            </a:extLst>
          </p:cNvPr>
          <p:cNvSpPr txBox="1"/>
          <p:nvPr/>
        </p:nvSpPr>
        <p:spPr>
          <a:xfrm>
            <a:off x="713633" y="6384157"/>
            <a:ext cx="6599777" cy="3323987"/>
          </a:xfrm>
          <a:prstGeom prst="rect">
            <a:avLst/>
          </a:prstGeom>
          <a:noFill/>
        </p:spPr>
        <p:txBody>
          <a:bodyPr wrap="square">
            <a:spAutoFit/>
          </a:bodyPr>
          <a:lstStyle/>
          <a:p>
            <a:pPr algn="r">
              <a:defRPr/>
            </a:pPr>
            <a:r>
              <a:rPr lang="tr-TR" sz="2100" b="1" dirty="0">
                <a:solidFill>
                  <a:prstClr val="black"/>
                </a:solidFill>
                <a:latin typeface="Open Sauce" panose="020B0604020202020204" charset="-94"/>
                <a:cs typeface="Arial" panose="020B0604020202020204" pitchFamily="34" charset="0"/>
              </a:rPr>
              <a:t>TURİZM NEDİR? </a:t>
            </a:r>
          </a:p>
          <a:p>
            <a:pPr algn="r">
              <a:defRPr/>
            </a:pPr>
            <a:r>
              <a:rPr lang="tr-TR" sz="2100" b="1" dirty="0">
                <a:solidFill>
                  <a:prstClr val="black"/>
                </a:solidFill>
                <a:latin typeface="Open Sauce" panose="020B0604020202020204" charset="-94"/>
                <a:cs typeface="Arial" panose="020B0604020202020204" pitchFamily="34" charset="0"/>
              </a:rPr>
              <a:t>TURİST KİMDİR?GEZGİN?</a:t>
            </a:r>
          </a:p>
          <a:p>
            <a:pPr algn="r">
              <a:defRPr/>
            </a:pPr>
            <a:r>
              <a:rPr lang="tr-TR" sz="2100" b="1" dirty="0">
                <a:solidFill>
                  <a:prstClr val="black"/>
                </a:solidFill>
                <a:latin typeface="Open Sauce" panose="020B0604020202020204" charset="-94"/>
                <a:cs typeface="Arial" panose="020B0604020202020204" pitchFamily="34" charset="0"/>
              </a:rPr>
              <a:t>TATİL NEDİR NASIL YAPILIR?</a:t>
            </a:r>
          </a:p>
          <a:p>
            <a:pPr algn="r">
              <a:defRPr/>
            </a:pPr>
            <a:r>
              <a:rPr lang="tr-TR" sz="2100" b="1" dirty="0">
                <a:solidFill>
                  <a:prstClr val="black"/>
                </a:solidFill>
                <a:latin typeface="Open Sauce" panose="020B0604020202020204" charset="-94"/>
                <a:cs typeface="Arial" panose="020B0604020202020204" pitchFamily="34" charset="0"/>
              </a:rPr>
              <a:t>TURİSTİK ÜRÜN NEDİR?</a:t>
            </a:r>
          </a:p>
          <a:p>
            <a:pPr algn="r">
              <a:defRPr/>
            </a:pPr>
            <a:r>
              <a:rPr lang="tr-TR" sz="2100" b="1" dirty="0">
                <a:solidFill>
                  <a:prstClr val="black"/>
                </a:solidFill>
                <a:latin typeface="Open Sauce" panose="020B0604020202020204" charset="-94"/>
                <a:cs typeface="Arial" panose="020B0604020202020204" pitchFamily="34" charset="0"/>
              </a:rPr>
              <a:t>KONAKLAMA TESİSİ?</a:t>
            </a:r>
          </a:p>
          <a:p>
            <a:pPr algn="r">
              <a:defRPr/>
            </a:pPr>
            <a:r>
              <a:rPr lang="tr-TR" sz="2100" b="1" dirty="0">
                <a:solidFill>
                  <a:prstClr val="black"/>
                </a:solidFill>
                <a:latin typeface="Open Sauce" panose="020B0604020202020204" charset="-94"/>
                <a:cs typeface="Arial" panose="020B0604020202020204" pitchFamily="34" charset="0"/>
              </a:rPr>
              <a:t>MİSAFİRPERVERLİK?</a:t>
            </a:r>
          </a:p>
          <a:p>
            <a:pPr algn="r">
              <a:defRPr/>
            </a:pPr>
            <a:r>
              <a:rPr lang="tr-TR" sz="2100" b="1" dirty="0">
                <a:solidFill>
                  <a:prstClr val="black"/>
                </a:solidFill>
                <a:latin typeface="Open Sauce" panose="020B0604020202020204" charset="-94"/>
                <a:cs typeface="Arial" panose="020B0604020202020204" pitchFamily="34" charset="0"/>
              </a:rPr>
              <a:t>TURİZM ULAŞTIRMASI?</a:t>
            </a:r>
          </a:p>
          <a:p>
            <a:pPr algn="r">
              <a:defRPr/>
            </a:pPr>
            <a:r>
              <a:rPr lang="tr-TR" sz="2100" b="1" dirty="0">
                <a:solidFill>
                  <a:prstClr val="black"/>
                </a:solidFill>
                <a:latin typeface="Open Sauce" panose="020B0604020202020204" charset="-94"/>
                <a:cs typeface="Arial" panose="020B0604020202020204" pitchFamily="34" charset="0"/>
              </a:rPr>
              <a:t>YEME-İÇME-EĞLENME BİÇİMLERİ?</a:t>
            </a:r>
          </a:p>
          <a:p>
            <a:pPr algn="r">
              <a:defRPr/>
            </a:pPr>
            <a:r>
              <a:rPr lang="tr-TR" sz="2100" b="1" dirty="0">
                <a:solidFill>
                  <a:prstClr val="black"/>
                </a:solidFill>
                <a:latin typeface="Open Sauce" panose="020B0604020202020204" charset="-94"/>
                <a:cs typeface="Arial" panose="020B0604020202020204" pitchFamily="34" charset="0"/>
              </a:rPr>
              <a:t>PAZARLAMA-TANITIM?</a:t>
            </a:r>
          </a:p>
          <a:p>
            <a:pPr algn="r">
              <a:defRPr/>
            </a:pPr>
            <a:endParaRPr lang="tr-TR" sz="2100" b="1" dirty="0">
              <a:solidFill>
                <a:prstClr val="black"/>
              </a:solidFill>
              <a:latin typeface="Open Sauce" panose="020B0604020202020204" charset="-94"/>
              <a:cs typeface="Arial" panose="020B0604020202020204" pitchFamily="34" charset="0"/>
            </a:endParaRPr>
          </a:p>
        </p:txBody>
      </p:sp>
      <p:sp>
        <p:nvSpPr>
          <p:cNvPr id="13" name="Metin kutusu 2">
            <a:extLst>
              <a:ext uri="{FF2B5EF4-FFF2-40B4-BE49-F238E27FC236}">
                <a16:creationId xmlns:a16="http://schemas.microsoft.com/office/drawing/2014/main" id="{EE3B17A9-A12E-7FAF-C08A-8231239858FE}"/>
              </a:ext>
            </a:extLst>
          </p:cNvPr>
          <p:cNvSpPr txBox="1"/>
          <p:nvPr/>
        </p:nvSpPr>
        <p:spPr>
          <a:xfrm>
            <a:off x="8610600" y="6362498"/>
            <a:ext cx="8458200" cy="3323987"/>
          </a:xfrm>
          <a:prstGeom prst="rect">
            <a:avLst/>
          </a:prstGeom>
          <a:noFill/>
        </p:spPr>
        <p:txBody>
          <a:bodyPr wrap="square" rtlCol="0">
            <a:spAutoFit/>
          </a:bodyPr>
          <a:lstStyle/>
          <a:p>
            <a:pPr algn="just"/>
            <a:r>
              <a:rPr lang="tr-TR" sz="2100" dirty="0">
                <a:latin typeface="Open Sauce" panose="020B0604020202020204" charset="-94"/>
              </a:rPr>
              <a:t>Ziyaretçilerin yöre ile birlikte yaşamasını ve o yöredeki insanları bir yerel gibi görmesini sağlayan eğitimsel, sosyal, duygusal ve katılımcı etkileşimler sunan turizm üçüncü nesil “yaratıcı </a:t>
            </a:r>
            <a:r>
              <a:rPr lang="tr-TR" sz="2100" dirty="0" err="1">
                <a:latin typeface="Open Sauce" panose="020B0604020202020204" charset="-94"/>
              </a:rPr>
              <a:t>turizm”dir</a:t>
            </a:r>
            <a:r>
              <a:rPr lang="tr-TR" sz="2100" dirty="0">
                <a:latin typeface="Open Sauce" panose="020B0604020202020204" charset="-94"/>
              </a:rPr>
              <a:t>. </a:t>
            </a:r>
          </a:p>
          <a:p>
            <a:pPr algn="just"/>
            <a:endParaRPr lang="tr-TR" sz="2100" dirty="0">
              <a:latin typeface="Open Sauce" panose="020B0604020202020204" charset="-94"/>
            </a:endParaRPr>
          </a:p>
          <a:p>
            <a:pPr algn="just"/>
            <a:r>
              <a:rPr lang="tr-TR" sz="2100" dirty="0">
                <a:latin typeface="Open Sauce" panose="020B0604020202020204" charset="-94"/>
              </a:rPr>
              <a:t>Yaratıcı Turizm insanlara farklı yörelerin, kültürlerin ve sosyal hayatların tarihi ve kültürel miraslarını, sembollerini, eylemlerini tanıma, bu eylemleri tecrübe etme olanağı sağlamakta bu sayede insanlara yeni ve farklı duygusal doyumlar yaşatmaktadır. </a:t>
            </a:r>
          </a:p>
        </p:txBody>
      </p:sp>
    </p:spTree>
    <p:extLst>
      <p:ext uri="{BB962C8B-B14F-4D97-AF65-F5344CB8AC3E}">
        <p14:creationId xmlns:p14="http://schemas.microsoft.com/office/powerpoint/2010/main" val="834048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BDB78BD9-4963-E68A-095B-755033CB99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10782C-94B2-AC6C-23C0-BF2FF606DD2A}"/>
              </a:ext>
            </a:extLst>
          </p:cNvPr>
          <p:cNvSpPr/>
          <p:nvPr/>
        </p:nvSpPr>
        <p:spPr>
          <a:xfrm>
            <a:off x="-5981244" y="-837744"/>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a:extLst>
              <a:ext uri="{FF2B5EF4-FFF2-40B4-BE49-F238E27FC236}">
                <a16:creationId xmlns:a16="http://schemas.microsoft.com/office/drawing/2014/main" id="{C32C362D-511E-3308-0F57-F8CB1A0E1D70}"/>
              </a:ext>
            </a:extLst>
          </p:cNvPr>
          <p:cNvSpPr txBox="1"/>
          <p:nvPr/>
        </p:nvSpPr>
        <p:spPr>
          <a:xfrm>
            <a:off x="3686175" y="512553"/>
            <a:ext cx="17793156" cy="1322670"/>
          </a:xfrm>
          <a:prstGeom prst="rect">
            <a:avLst/>
          </a:prstGeom>
        </p:spPr>
        <p:txBody>
          <a:bodyPr wrap="square" lIns="0" tIns="0" rIns="0" bIns="0" rtlCol="0" anchor="t">
            <a:spAutoFit/>
          </a:bodyPr>
          <a:lstStyle/>
          <a:p>
            <a:pPr marL="0" lvl="0" indent="0" algn="l">
              <a:lnSpc>
                <a:spcPts val="11440"/>
              </a:lnSpc>
            </a:pPr>
            <a:r>
              <a:rPr lang="fi-FI" sz="7000" dirty="0">
                <a:solidFill>
                  <a:srgbClr val="13110F"/>
                </a:solidFill>
                <a:latin typeface="The Youngest Serif"/>
                <a:ea typeface="The Youngest Serif"/>
                <a:cs typeface="The Youngest Serif"/>
                <a:sym typeface="The Youngest Serif"/>
              </a:rPr>
              <a:t>Eski ve Yeni Turizm Ağı</a:t>
            </a:r>
          </a:p>
        </p:txBody>
      </p:sp>
      <p:sp>
        <p:nvSpPr>
          <p:cNvPr id="11" name="AutoShape 14">
            <a:extLst>
              <a:ext uri="{FF2B5EF4-FFF2-40B4-BE49-F238E27FC236}">
                <a16:creationId xmlns:a16="http://schemas.microsoft.com/office/drawing/2014/main" id="{96AA38D8-829F-119B-8468-CE2B14166960}"/>
              </a:ext>
            </a:extLst>
          </p:cNvPr>
          <p:cNvSpPr/>
          <p:nvPr/>
        </p:nvSpPr>
        <p:spPr>
          <a:xfrm>
            <a:off x="0" y="2324100"/>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pic>
        <p:nvPicPr>
          <p:cNvPr id="5" name="Picture 2">
            <a:extLst>
              <a:ext uri="{FF2B5EF4-FFF2-40B4-BE49-F238E27FC236}">
                <a16:creationId xmlns:a16="http://schemas.microsoft.com/office/drawing/2014/main" id="{15CE3451-D49A-D343-8AAC-1E75033B81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986070" y="3492068"/>
            <a:ext cx="7033063" cy="571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Oval 61">
            <a:extLst>
              <a:ext uri="{FF2B5EF4-FFF2-40B4-BE49-F238E27FC236}">
                <a16:creationId xmlns:a16="http://schemas.microsoft.com/office/drawing/2014/main" id="{71E9F362-8C22-11FD-C495-D2B0366DFCA5}"/>
              </a:ext>
            </a:extLst>
          </p:cNvPr>
          <p:cNvSpPr/>
          <p:nvPr/>
        </p:nvSpPr>
        <p:spPr>
          <a:xfrm>
            <a:off x="4248150" y="3571215"/>
            <a:ext cx="865188" cy="9667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63" name="Metin kutusu 2">
            <a:extLst>
              <a:ext uri="{FF2B5EF4-FFF2-40B4-BE49-F238E27FC236}">
                <a16:creationId xmlns:a16="http://schemas.microsoft.com/office/drawing/2014/main" id="{6661A695-2770-51D9-FC49-7F89EA85E5F3}"/>
              </a:ext>
            </a:extLst>
          </p:cNvPr>
          <p:cNvSpPr txBox="1">
            <a:spLocks noChangeArrowheads="1"/>
          </p:cNvSpPr>
          <p:nvPr/>
        </p:nvSpPr>
        <p:spPr bwMode="auto">
          <a:xfrm>
            <a:off x="4294188" y="3869665"/>
            <a:ext cx="924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1800" b="1">
                <a:latin typeface="Arial" charset="0"/>
              </a:rPr>
              <a:t>Vizeler</a:t>
            </a:r>
          </a:p>
        </p:txBody>
      </p:sp>
      <p:sp>
        <p:nvSpPr>
          <p:cNvPr id="64" name="Oval 63">
            <a:extLst>
              <a:ext uri="{FF2B5EF4-FFF2-40B4-BE49-F238E27FC236}">
                <a16:creationId xmlns:a16="http://schemas.microsoft.com/office/drawing/2014/main" id="{8AD2B085-4162-F1B4-685D-C92B831F0357}"/>
              </a:ext>
            </a:extLst>
          </p:cNvPr>
          <p:cNvSpPr/>
          <p:nvPr/>
        </p:nvSpPr>
        <p:spPr>
          <a:xfrm>
            <a:off x="2474914" y="3961740"/>
            <a:ext cx="1341437" cy="8636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65" name="Metin kutusu 17">
            <a:extLst>
              <a:ext uri="{FF2B5EF4-FFF2-40B4-BE49-F238E27FC236}">
                <a16:creationId xmlns:a16="http://schemas.microsoft.com/office/drawing/2014/main" id="{A6D1EE2D-F27A-E6C1-1F47-48516EAA6177}"/>
              </a:ext>
            </a:extLst>
          </p:cNvPr>
          <p:cNvSpPr txBox="1">
            <a:spLocks noChangeArrowheads="1"/>
          </p:cNvSpPr>
          <p:nvPr/>
        </p:nvSpPr>
        <p:spPr bwMode="auto">
          <a:xfrm>
            <a:off x="2443163" y="4106203"/>
            <a:ext cx="1490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tr-TR" altLang="tr-TR" sz="1800" b="1">
                <a:latin typeface="Arial" charset="0"/>
              </a:rPr>
              <a:t>Yurtdışında çalışma</a:t>
            </a:r>
          </a:p>
        </p:txBody>
      </p:sp>
      <p:sp>
        <p:nvSpPr>
          <p:cNvPr id="66" name="Oval 65">
            <a:extLst>
              <a:ext uri="{FF2B5EF4-FFF2-40B4-BE49-F238E27FC236}">
                <a16:creationId xmlns:a16="http://schemas.microsoft.com/office/drawing/2014/main" id="{84792921-4CF2-BFCA-AF9C-D226B0892AFA}"/>
              </a:ext>
            </a:extLst>
          </p:cNvPr>
          <p:cNvSpPr/>
          <p:nvPr/>
        </p:nvSpPr>
        <p:spPr>
          <a:xfrm>
            <a:off x="5472114" y="3890304"/>
            <a:ext cx="865187" cy="9667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67" name="Metin kutusu 14">
            <a:extLst>
              <a:ext uri="{FF2B5EF4-FFF2-40B4-BE49-F238E27FC236}">
                <a16:creationId xmlns:a16="http://schemas.microsoft.com/office/drawing/2014/main" id="{CE3F8146-EDF4-81AC-E81D-D68727099D43}"/>
              </a:ext>
            </a:extLst>
          </p:cNvPr>
          <p:cNvSpPr txBox="1">
            <a:spLocks noChangeArrowheads="1"/>
          </p:cNvSpPr>
          <p:nvPr/>
        </p:nvSpPr>
        <p:spPr bwMode="auto">
          <a:xfrm>
            <a:off x="5524501" y="4177640"/>
            <a:ext cx="928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1800" b="1">
                <a:latin typeface="Arial" charset="0"/>
              </a:rPr>
              <a:t>Kartlar</a:t>
            </a:r>
          </a:p>
        </p:txBody>
      </p:sp>
      <p:sp>
        <p:nvSpPr>
          <p:cNvPr id="68" name="Oval 67">
            <a:extLst>
              <a:ext uri="{FF2B5EF4-FFF2-40B4-BE49-F238E27FC236}">
                <a16:creationId xmlns:a16="http://schemas.microsoft.com/office/drawing/2014/main" id="{AF17DEB0-E131-8EC1-BC45-4D38107E1341}"/>
              </a:ext>
            </a:extLst>
          </p:cNvPr>
          <p:cNvSpPr/>
          <p:nvPr/>
        </p:nvSpPr>
        <p:spPr>
          <a:xfrm>
            <a:off x="7011989" y="3674403"/>
            <a:ext cx="1341437" cy="86360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69" name="Metin kutusu 1">
            <a:extLst>
              <a:ext uri="{FF2B5EF4-FFF2-40B4-BE49-F238E27FC236}">
                <a16:creationId xmlns:a16="http://schemas.microsoft.com/office/drawing/2014/main" id="{EFF5117B-61D8-1367-65C8-C21D56A9EA16}"/>
              </a:ext>
            </a:extLst>
          </p:cNvPr>
          <p:cNvSpPr txBox="1">
            <a:spLocks noChangeArrowheads="1"/>
          </p:cNvSpPr>
          <p:nvPr/>
        </p:nvSpPr>
        <p:spPr bwMode="auto">
          <a:xfrm>
            <a:off x="7045325" y="3912528"/>
            <a:ext cx="1479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1800" b="1">
                <a:latin typeface="Arial" charset="0"/>
              </a:rPr>
              <a:t>Hava yolları</a:t>
            </a:r>
          </a:p>
        </p:txBody>
      </p:sp>
      <p:cxnSp>
        <p:nvCxnSpPr>
          <p:cNvPr id="70" name="Düz Ok Bağlayıcısı 23">
            <a:extLst>
              <a:ext uri="{FF2B5EF4-FFF2-40B4-BE49-F238E27FC236}">
                <a16:creationId xmlns:a16="http://schemas.microsoft.com/office/drawing/2014/main" id="{995E68F5-9FD7-FAC8-0080-E28100CF6D29}"/>
              </a:ext>
            </a:extLst>
          </p:cNvPr>
          <p:cNvCxnSpPr/>
          <p:nvPr/>
        </p:nvCxnSpPr>
        <p:spPr>
          <a:xfrm flipV="1">
            <a:off x="3816350" y="4280828"/>
            <a:ext cx="477838" cy="31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1" name="Düz Ok Bağlayıcısı 25">
            <a:extLst>
              <a:ext uri="{FF2B5EF4-FFF2-40B4-BE49-F238E27FC236}">
                <a16:creationId xmlns:a16="http://schemas.microsoft.com/office/drawing/2014/main" id="{D737ABB9-2919-68D1-4058-8FD24F0B1002}"/>
              </a:ext>
            </a:extLst>
          </p:cNvPr>
          <p:cNvCxnSpPr>
            <a:endCxn id="68" idx="1"/>
          </p:cNvCxnSpPr>
          <p:nvPr/>
        </p:nvCxnSpPr>
        <p:spPr>
          <a:xfrm>
            <a:off x="5113338" y="3785529"/>
            <a:ext cx="2093912" cy="142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2" name="Düz Ok Bağlayıcısı 27">
            <a:extLst>
              <a:ext uri="{FF2B5EF4-FFF2-40B4-BE49-F238E27FC236}">
                <a16:creationId xmlns:a16="http://schemas.microsoft.com/office/drawing/2014/main" id="{FC44C815-F89A-73BB-82C1-459AA673FD4D}"/>
              </a:ext>
            </a:extLst>
          </p:cNvPr>
          <p:cNvCxnSpPr/>
          <p:nvPr/>
        </p:nvCxnSpPr>
        <p:spPr>
          <a:xfrm>
            <a:off x="6359525" y="4239553"/>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3" name="Oval 72">
            <a:extLst>
              <a:ext uri="{FF2B5EF4-FFF2-40B4-BE49-F238E27FC236}">
                <a16:creationId xmlns:a16="http://schemas.microsoft.com/office/drawing/2014/main" id="{3C67591A-7EDD-8BF9-F408-6C9A6CCC7D47}"/>
              </a:ext>
            </a:extLst>
          </p:cNvPr>
          <p:cNvSpPr/>
          <p:nvPr/>
        </p:nvSpPr>
        <p:spPr>
          <a:xfrm>
            <a:off x="7011989" y="5330165"/>
            <a:ext cx="1341437" cy="863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4" name="Metin kutusu 13">
            <a:extLst>
              <a:ext uri="{FF2B5EF4-FFF2-40B4-BE49-F238E27FC236}">
                <a16:creationId xmlns:a16="http://schemas.microsoft.com/office/drawing/2014/main" id="{B8DB7EF4-FFAA-9901-009E-9B0B01F9C6C8}"/>
              </a:ext>
            </a:extLst>
          </p:cNvPr>
          <p:cNvSpPr txBox="1">
            <a:spLocks noChangeArrowheads="1"/>
          </p:cNvSpPr>
          <p:nvPr/>
        </p:nvSpPr>
        <p:spPr bwMode="auto">
          <a:xfrm>
            <a:off x="7158038" y="5555591"/>
            <a:ext cx="8002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1800" b="1" dirty="0">
                <a:latin typeface="Arial" charset="0"/>
              </a:rPr>
              <a:t>Yerel </a:t>
            </a:r>
          </a:p>
          <a:p>
            <a:pPr eaLnBrk="1" hangingPunct="1">
              <a:spcBef>
                <a:spcPct val="0"/>
              </a:spcBef>
              <a:buFontTx/>
              <a:buNone/>
            </a:pPr>
            <a:r>
              <a:rPr lang="tr-TR" altLang="tr-TR" sz="1800" b="1" dirty="0">
                <a:latin typeface="Arial" charset="0"/>
              </a:rPr>
              <a:t>halk</a:t>
            </a:r>
          </a:p>
        </p:txBody>
      </p:sp>
      <p:sp>
        <p:nvSpPr>
          <p:cNvPr id="75" name="Oval 74">
            <a:extLst>
              <a:ext uri="{FF2B5EF4-FFF2-40B4-BE49-F238E27FC236}">
                <a16:creationId xmlns:a16="http://schemas.microsoft.com/office/drawing/2014/main" id="{39181F28-1B95-300A-0C3B-892F6B2A4791}"/>
              </a:ext>
            </a:extLst>
          </p:cNvPr>
          <p:cNvSpPr/>
          <p:nvPr/>
        </p:nvSpPr>
        <p:spPr>
          <a:xfrm>
            <a:off x="6553200" y="6666840"/>
            <a:ext cx="863600" cy="96678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6" name="Metin kutusu 4">
            <a:extLst>
              <a:ext uri="{FF2B5EF4-FFF2-40B4-BE49-F238E27FC236}">
                <a16:creationId xmlns:a16="http://schemas.microsoft.com/office/drawing/2014/main" id="{C01FD724-888D-8CDE-C01E-3DF7F46BC78D}"/>
              </a:ext>
            </a:extLst>
          </p:cNvPr>
          <p:cNvSpPr txBox="1">
            <a:spLocks noChangeArrowheads="1"/>
          </p:cNvSpPr>
          <p:nvPr/>
        </p:nvSpPr>
        <p:spPr bwMode="auto">
          <a:xfrm>
            <a:off x="6499226" y="6965290"/>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1800" b="1">
                <a:latin typeface="Arial" charset="0"/>
              </a:rPr>
              <a:t>Macera</a:t>
            </a:r>
          </a:p>
        </p:txBody>
      </p:sp>
      <p:sp>
        <p:nvSpPr>
          <p:cNvPr id="77" name="Oval 76">
            <a:extLst>
              <a:ext uri="{FF2B5EF4-FFF2-40B4-BE49-F238E27FC236}">
                <a16:creationId xmlns:a16="http://schemas.microsoft.com/office/drawing/2014/main" id="{D2806D8F-0B58-6912-D14C-6D87CF248ED3}"/>
              </a:ext>
            </a:extLst>
          </p:cNvPr>
          <p:cNvSpPr/>
          <p:nvPr/>
        </p:nvSpPr>
        <p:spPr>
          <a:xfrm>
            <a:off x="5283200" y="5185703"/>
            <a:ext cx="1341438" cy="86360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8" name="Metin kutusu 10">
            <a:extLst>
              <a:ext uri="{FF2B5EF4-FFF2-40B4-BE49-F238E27FC236}">
                <a16:creationId xmlns:a16="http://schemas.microsoft.com/office/drawing/2014/main" id="{EE393CFC-28E3-73A8-B06F-FCE42A9816DC}"/>
              </a:ext>
            </a:extLst>
          </p:cNvPr>
          <p:cNvSpPr txBox="1">
            <a:spLocks noChangeArrowheads="1"/>
          </p:cNvSpPr>
          <p:nvPr/>
        </p:nvSpPr>
        <p:spPr bwMode="auto">
          <a:xfrm>
            <a:off x="5387975" y="5330959"/>
            <a:ext cx="128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tr-TR" altLang="tr-TR" sz="1800" b="1">
                <a:latin typeface="Arial" charset="0"/>
              </a:rPr>
              <a:t>Kültürel sitler</a:t>
            </a:r>
          </a:p>
        </p:txBody>
      </p:sp>
      <p:sp>
        <p:nvSpPr>
          <p:cNvPr id="79" name="Oval 78">
            <a:extLst>
              <a:ext uri="{FF2B5EF4-FFF2-40B4-BE49-F238E27FC236}">
                <a16:creationId xmlns:a16="http://schemas.microsoft.com/office/drawing/2014/main" id="{9F728E63-E0D3-F2DB-482C-334B0B49DDE2}"/>
              </a:ext>
            </a:extLst>
          </p:cNvPr>
          <p:cNvSpPr/>
          <p:nvPr/>
        </p:nvSpPr>
        <p:spPr>
          <a:xfrm>
            <a:off x="4824414" y="8065429"/>
            <a:ext cx="1341437" cy="865187"/>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0" name="Metin kutusu 5">
            <a:extLst>
              <a:ext uri="{FF2B5EF4-FFF2-40B4-BE49-F238E27FC236}">
                <a16:creationId xmlns:a16="http://schemas.microsoft.com/office/drawing/2014/main" id="{E9EE7133-5010-A679-5C2F-6FF2254CBBA5}"/>
              </a:ext>
            </a:extLst>
          </p:cNvPr>
          <p:cNvSpPr txBox="1">
            <a:spLocks noChangeArrowheads="1"/>
          </p:cNvSpPr>
          <p:nvPr/>
        </p:nvSpPr>
        <p:spPr bwMode="auto">
          <a:xfrm>
            <a:off x="4797426" y="8174966"/>
            <a:ext cx="1362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tr-TR" altLang="tr-TR" sz="1800" b="1">
                <a:latin typeface="Arial" charset="0"/>
              </a:rPr>
              <a:t>İnternet kullanımı</a:t>
            </a:r>
          </a:p>
        </p:txBody>
      </p:sp>
      <p:sp>
        <p:nvSpPr>
          <p:cNvPr id="81" name="Oval 80">
            <a:extLst>
              <a:ext uri="{FF2B5EF4-FFF2-40B4-BE49-F238E27FC236}">
                <a16:creationId xmlns:a16="http://schemas.microsoft.com/office/drawing/2014/main" id="{B0CFA8D0-93DF-5F86-E9B4-F6A8FE3A7423}"/>
              </a:ext>
            </a:extLst>
          </p:cNvPr>
          <p:cNvSpPr/>
          <p:nvPr/>
        </p:nvSpPr>
        <p:spPr>
          <a:xfrm>
            <a:off x="3384550" y="7633629"/>
            <a:ext cx="863600" cy="9667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2" name="Metin kutusu 7">
            <a:extLst>
              <a:ext uri="{FF2B5EF4-FFF2-40B4-BE49-F238E27FC236}">
                <a16:creationId xmlns:a16="http://schemas.microsoft.com/office/drawing/2014/main" id="{7F982EB2-0192-52A8-56FB-16FB94D15B78}"/>
              </a:ext>
            </a:extLst>
          </p:cNvPr>
          <p:cNvSpPr txBox="1">
            <a:spLocks noChangeArrowheads="1"/>
          </p:cNvSpPr>
          <p:nvPr/>
        </p:nvSpPr>
        <p:spPr bwMode="auto">
          <a:xfrm>
            <a:off x="3384550" y="7933665"/>
            <a:ext cx="915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1800" b="1">
                <a:latin typeface="Arial" charset="0"/>
              </a:rPr>
              <a:t>Yemek</a:t>
            </a:r>
          </a:p>
        </p:txBody>
      </p:sp>
      <p:sp>
        <p:nvSpPr>
          <p:cNvPr id="83" name="Oval 82">
            <a:extLst>
              <a:ext uri="{FF2B5EF4-FFF2-40B4-BE49-F238E27FC236}">
                <a16:creationId xmlns:a16="http://schemas.microsoft.com/office/drawing/2014/main" id="{3E54BD3B-AB81-7280-3A88-AE29E00C1389}"/>
              </a:ext>
            </a:extLst>
          </p:cNvPr>
          <p:cNvSpPr/>
          <p:nvPr/>
        </p:nvSpPr>
        <p:spPr>
          <a:xfrm>
            <a:off x="5113338" y="6625565"/>
            <a:ext cx="863600" cy="9667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4" name="Oval 83">
            <a:extLst>
              <a:ext uri="{FF2B5EF4-FFF2-40B4-BE49-F238E27FC236}">
                <a16:creationId xmlns:a16="http://schemas.microsoft.com/office/drawing/2014/main" id="{3DF65717-6761-F8B8-1D35-05DA47B2CBD3}"/>
              </a:ext>
            </a:extLst>
          </p:cNvPr>
          <p:cNvSpPr/>
          <p:nvPr/>
        </p:nvSpPr>
        <p:spPr>
          <a:xfrm>
            <a:off x="1970089" y="6789078"/>
            <a:ext cx="1341437" cy="8636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5" name="Metin kutusu 9">
            <a:extLst>
              <a:ext uri="{FF2B5EF4-FFF2-40B4-BE49-F238E27FC236}">
                <a16:creationId xmlns:a16="http://schemas.microsoft.com/office/drawing/2014/main" id="{134EDB9D-5595-2280-9EDB-B9F825F9B8B8}"/>
              </a:ext>
            </a:extLst>
          </p:cNvPr>
          <p:cNvSpPr txBox="1">
            <a:spLocks noChangeArrowheads="1"/>
          </p:cNvSpPr>
          <p:nvPr/>
        </p:nvSpPr>
        <p:spPr bwMode="auto">
          <a:xfrm>
            <a:off x="1943101" y="6897028"/>
            <a:ext cx="1368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tr-TR" altLang="tr-TR" sz="1800" b="1">
                <a:latin typeface="Arial" charset="0"/>
              </a:rPr>
              <a:t>Tanıtım kitapları</a:t>
            </a:r>
          </a:p>
        </p:txBody>
      </p:sp>
      <p:sp>
        <p:nvSpPr>
          <p:cNvPr id="86" name="Oval 85">
            <a:extLst>
              <a:ext uri="{FF2B5EF4-FFF2-40B4-BE49-F238E27FC236}">
                <a16:creationId xmlns:a16="http://schemas.microsoft.com/office/drawing/2014/main" id="{C4E81C17-58EE-F77F-C99C-D4D7917DCC0D}"/>
              </a:ext>
            </a:extLst>
          </p:cNvPr>
          <p:cNvSpPr/>
          <p:nvPr/>
        </p:nvSpPr>
        <p:spPr>
          <a:xfrm>
            <a:off x="3589339" y="6049304"/>
            <a:ext cx="947737" cy="9683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7" name="Metin kutusu 11">
            <a:extLst>
              <a:ext uri="{FF2B5EF4-FFF2-40B4-BE49-F238E27FC236}">
                <a16:creationId xmlns:a16="http://schemas.microsoft.com/office/drawing/2014/main" id="{C45DB821-B02B-242E-E8AB-73C4143AAE66}"/>
              </a:ext>
            </a:extLst>
          </p:cNvPr>
          <p:cNvSpPr txBox="1">
            <a:spLocks noChangeArrowheads="1"/>
          </p:cNvSpPr>
          <p:nvPr/>
        </p:nvSpPr>
        <p:spPr bwMode="auto">
          <a:xfrm>
            <a:off x="3529013" y="6349340"/>
            <a:ext cx="1172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1800" b="1">
                <a:latin typeface="Arial" charset="0"/>
              </a:rPr>
              <a:t>Hosteller</a:t>
            </a:r>
          </a:p>
        </p:txBody>
      </p:sp>
      <p:sp>
        <p:nvSpPr>
          <p:cNvPr id="88" name="Oval 87">
            <a:extLst>
              <a:ext uri="{FF2B5EF4-FFF2-40B4-BE49-F238E27FC236}">
                <a16:creationId xmlns:a16="http://schemas.microsoft.com/office/drawing/2014/main" id="{FBFA3302-C070-ADC9-7427-C8E9C2739169}"/>
              </a:ext>
            </a:extLst>
          </p:cNvPr>
          <p:cNvSpPr/>
          <p:nvPr/>
        </p:nvSpPr>
        <p:spPr>
          <a:xfrm>
            <a:off x="1728789" y="5257140"/>
            <a:ext cx="1341437" cy="86518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9" name="Metin kutusu 12">
            <a:extLst>
              <a:ext uri="{FF2B5EF4-FFF2-40B4-BE49-F238E27FC236}">
                <a16:creationId xmlns:a16="http://schemas.microsoft.com/office/drawing/2014/main" id="{D7D774C7-AFE5-EA7B-26EC-72B5F22CD80F}"/>
              </a:ext>
            </a:extLst>
          </p:cNvPr>
          <p:cNvSpPr txBox="1">
            <a:spLocks noChangeArrowheads="1"/>
          </p:cNvSpPr>
          <p:nvPr/>
        </p:nvSpPr>
        <p:spPr bwMode="auto">
          <a:xfrm>
            <a:off x="1905001" y="5330166"/>
            <a:ext cx="974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tr-TR" altLang="tr-TR" sz="1800" b="1">
                <a:latin typeface="Arial" charset="0"/>
              </a:rPr>
              <a:t>Bütçe otelleri</a:t>
            </a:r>
          </a:p>
        </p:txBody>
      </p:sp>
      <p:sp>
        <p:nvSpPr>
          <p:cNvPr id="90" name="Oval 89">
            <a:extLst>
              <a:ext uri="{FF2B5EF4-FFF2-40B4-BE49-F238E27FC236}">
                <a16:creationId xmlns:a16="http://schemas.microsoft.com/office/drawing/2014/main" id="{2A2DC71B-BAE7-0BB5-FA64-5B9175FA415C}"/>
              </a:ext>
            </a:extLst>
          </p:cNvPr>
          <p:cNvSpPr/>
          <p:nvPr/>
        </p:nvSpPr>
        <p:spPr>
          <a:xfrm>
            <a:off x="3627439" y="4898365"/>
            <a:ext cx="1341437" cy="863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91" name="Metin kutusu 8">
            <a:extLst>
              <a:ext uri="{FF2B5EF4-FFF2-40B4-BE49-F238E27FC236}">
                <a16:creationId xmlns:a16="http://schemas.microsoft.com/office/drawing/2014/main" id="{86048279-7258-D6FE-81D9-8C80814D87F6}"/>
              </a:ext>
            </a:extLst>
          </p:cNvPr>
          <p:cNvSpPr txBox="1">
            <a:spLocks noChangeArrowheads="1"/>
          </p:cNvSpPr>
          <p:nvPr/>
        </p:nvSpPr>
        <p:spPr bwMode="auto">
          <a:xfrm>
            <a:off x="3686176" y="5007903"/>
            <a:ext cx="1223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tr-TR" altLang="tr-TR" sz="1800" b="1">
                <a:latin typeface="Arial" charset="0"/>
              </a:rPr>
              <a:t>İnternet siteleri</a:t>
            </a:r>
          </a:p>
        </p:txBody>
      </p:sp>
      <p:cxnSp>
        <p:nvCxnSpPr>
          <p:cNvPr id="92" name="Düz Ok Bağlayıcısı 22">
            <a:extLst>
              <a:ext uri="{FF2B5EF4-FFF2-40B4-BE49-F238E27FC236}">
                <a16:creationId xmlns:a16="http://schemas.microsoft.com/office/drawing/2014/main" id="{2E2FF32A-BD38-02AA-36E2-AB66CCB062E3}"/>
              </a:ext>
            </a:extLst>
          </p:cNvPr>
          <p:cNvCxnSpPr/>
          <p:nvPr/>
        </p:nvCxnSpPr>
        <p:spPr>
          <a:xfrm flipH="1">
            <a:off x="3070226" y="4857090"/>
            <a:ext cx="119063" cy="19319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3" name="Düz Ok Bağlayıcısı 37">
            <a:extLst>
              <a:ext uri="{FF2B5EF4-FFF2-40B4-BE49-F238E27FC236}">
                <a16:creationId xmlns:a16="http://schemas.microsoft.com/office/drawing/2014/main" id="{CA06FBBD-B5B6-F1E5-2940-D6B1F9D01EA4}"/>
              </a:ext>
            </a:extLst>
          </p:cNvPr>
          <p:cNvCxnSpPr/>
          <p:nvPr/>
        </p:nvCxnSpPr>
        <p:spPr>
          <a:xfrm flipH="1" flipV="1">
            <a:off x="2474913" y="6122328"/>
            <a:ext cx="152400" cy="666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4" name="Düz Ok Bağlayıcısı 41">
            <a:extLst>
              <a:ext uri="{FF2B5EF4-FFF2-40B4-BE49-F238E27FC236}">
                <a16:creationId xmlns:a16="http://schemas.microsoft.com/office/drawing/2014/main" id="{FBC6C074-44E9-666D-37E2-16849D91A5B3}"/>
              </a:ext>
            </a:extLst>
          </p:cNvPr>
          <p:cNvCxnSpPr>
            <a:stCxn id="88" idx="5"/>
          </p:cNvCxnSpPr>
          <p:nvPr/>
        </p:nvCxnSpPr>
        <p:spPr>
          <a:xfrm>
            <a:off x="2873375" y="5995328"/>
            <a:ext cx="655638" cy="3540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5" name="Düz Ok Bağlayıcısı 43">
            <a:extLst>
              <a:ext uri="{FF2B5EF4-FFF2-40B4-BE49-F238E27FC236}">
                <a16:creationId xmlns:a16="http://schemas.microsoft.com/office/drawing/2014/main" id="{98A49F9D-CB68-5EE1-FB05-A66D03C5B403}"/>
              </a:ext>
            </a:extLst>
          </p:cNvPr>
          <p:cNvCxnSpPr/>
          <p:nvPr/>
        </p:nvCxnSpPr>
        <p:spPr>
          <a:xfrm flipH="1">
            <a:off x="3311526" y="6789078"/>
            <a:ext cx="315913"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6" name="Düz Ok Bağlayıcısı 45">
            <a:extLst>
              <a:ext uri="{FF2B5EF4-FFF2-40B4-BE49-F238E27FC236}">
                <a16:creationId xmlns:a16="http://schemas.microsoft.com/office/drawing/2014/main" id="{8A6E8DD9-8178-856E-8A96-BF6B294940F9}"/>
              </a:ext>
            </a:extLst>
          </p:cNvPr>
          <p:cNvCxnSpPr/>
          <p:nvPr/>
        </p:nvCxnSpPr>
        <p:spPr>
          <a:xfrm flipH="1" flipV="1">
            <a:off x="3070225" y="7633629"/>
            <a:ext cx="241300" cy="3000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7" name="Düz Ok Bağlayıcısı 47">
            <a:extLst>
              <a:ext uri="{FF2B5EF4-FFF2-40B4-BE49-F238E27FC236}">
                <a16:creationId xmlns:a16="http://schemas.microsoft.com/office/drawing/2014/main" id="{3229F12D-2777-1653-7C3D-1FA4174ABDB6}"/>
              </a:ext>
            </a:extLst>
          </p:cNvPr>
          <p:cNvCxnSpPr>
            <a:endCxn id="86" idx="4"/>
          </p:cNvCxnSpPr>
          <p:nvPr/>
        </p:nvCxnSpPr>
        <p:spPr>
          <a:xfrm flipV="1">
            <a:off x="3933826" y="7017679"/>
            <a:ext cx="130175" cy="5746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8" name="Düz Ok Bağlayıcısı 49">
            <a:extLst>
              <a:ext uri="{FF2B5EF4-FFF2-40B4-BE49-F238E27FC236}">
                <a16:creationId xmlns:a16="http://schemas.microsoft.com/office/drawing/2014/main" id="{41216DB6-4749-466A-C8DF-4E19C586E10D}"/>
              </a:ext>
            </a:extLst>
          </p:cNvPr>
          <p:cNvCxnSpPr/>
          <p:nvPr/>
        </p:nvCxnSpPr>
        <p:spPr>
          <a:xfrm flipV="1">
            <a:off x="3311526" y="7220878"/>
            <a:ext cx="1801813" cy="114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9" name="Düz Ok Bağlayıcısı 51">
            <a:extLst>
              <a:ext uri="{FF2B5EF4-FFF2-40B4-BE49-F238E27FC236}">
                <a16:creationId xmlns:a16="http://schemas.microsoft.com/office/drawing/2014/main" id="{1A30551B-5F5E-1565-445B-5DC6923CD582}"/>
              </a:ext>
            </a:extLst>
          </p:cNvPr>
          <p:cNvCxnSpPr/>
          <p:nvPr/>
        </p:nvCxnSpPr>
        <p:spPr>
          <a:xfrm flipH="1">
            <a:off x="2873375" y="5330165"/>
            <a:ext cx="812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0" name="Düz Ok Bağlayıcısı 55">
            <a:extLst>
              <a:ext uri="{FF2B5EF4-FFF2-40B4-BE49-F238E27FC236}">
                <a16:creationId xmlns:a16="http://schemas.microsoft.com/office/drawing/2014/main" id="{B07C1267-BAFE-6324-C2D7-560408392702}"/>
              </a:ext>
            </a:extLst>
          </p:cNvPr>
          <p:cNvCxnSpPr/>
          <p:nvPr/>
        </p:nvCxnSpPr>
        <p:spPr>
          <a:xfrm>
            <a:off x="4824413" y="4517366"/>
            <a:ext cx="563562" cy="20367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1" name="Düz Ok Bağlayıcısı 60">
            <a:extLst>
              <a:ext uri="{FF2B5EF4-FFF2-40B4-BE49-F238E27FC236}">
                <a16:creationId xmlns:a16="http://schemas.microsoft.com/office/drawing/2014/main" id="{A02BBC09-0502-5D7B-2D1B-2A33C8698D52}"/>
              </a:ext>
            </a:extLst>
          </p:cNvPr>
          <p:cNvCxnSpPr/>
          <p:nvPr/>
        </p:nvCxnSpPr>
        <p:spPr>
          <a:xfrm flipH="1" flipV="1">
            <a:off x="4710114" y="5761965"/>
            <a:ext cx="573087" cy="895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2" name="Düz Ok Bağlayıcısı 63">
            <a:extLst>
              <a:ext uri="{FF2B5EF4-FFF2-40B4-BE49-F238E27FC236}">
                <a16:creationId xmlns:a16="http://schemas.microsoft.com/office/drawing/2014/main" id="{8D300412-908D-986A-876D-5AA4A8420889}"/>
              </a:ext>
            </a:extLst>
          </p:cNvPr>
          <p:cNvCxnSpPr/>
          <p:nvPr/>
        </p:nvCxnSpPr>
        <p:spPr>
          <a:xfrm flipH="1">
            <a:off x="5970589" y="5976278"/>
            <a:ext cx="1074737" cy="812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3" name="Düz Ok Bağlayıcısı 67">
            <a:extLst>
              <a:ext uri="{FF2B5EF4-FFF2-40B4-BE49-F238E27FC236}">
                <a16:creationId xmlns:a16="http://schemas.microsoft.com/office/drawing/2014/main" id="{961107D5-0E1F-D4DA-815E-90864D49B461}"/>
              </a:ext>
            </a:extLst>
          </p:cNvPr>
          <p:cNvCxnSpPr/>
          <p:nvPr/>
        </p:nvCxnSpPr>
        <p:spPr>
          <a:xfrm flipV="1">
            <a:off x="5524500" y="7592354"/>
            <a:ext cx="20638" cy="4730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4" name="Düz Ok Bağlayıcısı 69">
            <a:extLst>
              <a:ext uri="{FF2B5EF4-FFF2-40B4-BE49-F238E27FC236}">
                <a16:creationId xmlns:a16="http://schemas.microsoft.com/office/drawing/2014/main" id="{A28F8A04-FA87-8162-BA8B-05DE409BCF19}"/>
              </a:ext>
            </a:extLst>
          </p:cNvPr>
          <p:cNvCxnSpPr>
            <a:endCxn id="75" idx="7"/>
          </p:cNvCxnSpPr>
          <p:nvPr/>
        </p:nvCxnSpPr>
        <p:spPr>
          <a:xfrm flipH="1">
            <a:off x="7289800" y="6209640"/>
            <a:ext cx="127000" cy="5984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5" name="Düz Ok Bağlayıcısı 71">
            <a:extLst>
              <a:ext uri="{FF2B5EF4-FFF2-40B4-BE49-F238E27FC236}">
                <a16:creationId xmlns:a16="http://schemas.microsoft.com/office/drawing/2014/main" id="{C483A06C-268C-6D64-D738-8A704DBE0323}"/>
              </a:ext>
            </a:extLst>
          </p:cNvPr>
          <p:cNvCxnSpPr/>
          <p:nvPr/>
        </p:nvCxnSpPr>
        <p:spPr>
          <a:xfrm>
            <a:off x="6359525" y="6049304"/>
            <a:ext cx="342900" cy="6175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6" name="Düz Ok Bağlayıcısı 73">
            <a:extLst>
              <a:ext uri="{FF2B5EF4-FFF2-40B4-BE49-F238E27FC236}">
                <a16:creationId xmlns:a16="http://schemas.microsoft.com/office/drawing/2014/main" id="{93C8E7B1-BED0-7AB5-5DE4-BD7A4FF6AA9B}"/>
              </a:ext>
            </a:extLst>
          </p:cNvPr>
          <p:cNvCxnSpPr>
            <a:stCxn id="73" idx="3"/>
          </p:cNvCxnSpPr>
          <p:nvPr/>
        </p:nvCxnSpPr>
        <p:spPr>
          <a:xfrm flipH="1">
            <a:off x="4297364" y="6066765"/>
            <a:ext cx="2909887" cy="210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7" name="Düz Ok Bağlayıcısı 75">
            <a:extLst>
              <a:ext uri="{FF2B5EF4-FFF2-40B4-BE49-F238E27FC236}">
                <a16:creationId xmlns:a16="http://schemas.microsoft.com/office/drawing/2014/main" id="{BB8B4565-869C-A91D-D098-780129F0FB23}"/>
              </a:ext>
            </a:extLst>
          </p:cNvPr>
          <p:cNvCxnSpPr/>
          <p:nvPr/>
        </p:nvCxnSpPr>
        <p:spPr>
          <a:xfrm>
            <a:off x="6337300" y="4609441"/>
            <a:ext cx="869950" cy="720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8" name="Düz Ok Bağlayıcısı 77">
            <a:extLst>
              <a:ext uri="{FF2B5EF4-FFF2-40B4-BE49-F238E27FC236}">
                <a16:creationId xmlns:a16="http://schemas.microsoft.com/office/drawing/2014/main" id="{73222A71-9F5E-B401-4563-C2B68F48B218}"/>
              </a:ext>
            </a:extLst>
          </p:cNvPr>
          <p:cNvCxnSpPr/>
          <p:nvPr/>
        </p:nvCxnSpPr>
        <p:spPr>
          <a:xfrm>
            <a:off x="6159500" y="4825341"/>
            <a:ext cx="0" cy="3603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9" name="Düz Ok Bağlayıcısı 80">
            <a:extLst>
              <a:ext uri="{FF2B5EF4-FFF2-40B4-BE49-F238E27FC236}">
                <a16:creationId xmlns:a16="http://schemas.microsoft.com/office/drawing/2014/main" id="{D2E467A0-22A3-478C-23B9-DF19A4889B53}"/>
              </a:ext>
            </a:extLst>
          </p:cNvPr>
          <p:cNvCxnSpPr/>
          <p:nvPr/>
        </p:nvCxnSpPr>
        <p:spPr>
          <a:xfrm flipH="1">
            <a:off x="3408363" y="4123667"/>
            <a:ext cx="2832100" cy="884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0" name="Metin kutusu 6">
            <a:extLst>
              <a:ext uri="{FF2B5EF4-FFF2-40B4-BE49-F238E27FC236}">
                <a16:creationId xmlns:a16="http://schemas.microsoft.com/office/drawing/2014/main" id="{BE4E22DB-7FAC-935B-F4D7-94678AF64E50}"/>
              </a:ext>
            </a:extLst>
          </p:cNvPr>
          <p:cNvSpPr txBox="1">
            <a:spLocks noChangeArrowheads="1"/>
          </p:cNvSpPr>
          <p:nvPr/>
        </p:nvSpPr>
        <p:spPr bwMode="auto">
          <a:xfrm>
            <a:off x="5126039" y="6841465"/>
            <a:ext cx="88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1800" b="1">
                <a:latin typeface="Arial" charset="0"/>
              </a:rPr>
              <a:t>Eğitim</a:t>
            </a:r>
          </a:p>
        </p:txBody>
      </p:sp>
      <p:cxnSp>
        <p:nvCxnSpPr>
          <p:cNvPr id="111" name="Düz Ok Bağlayıcısı 82">
            <a:extLst>
              <a:ext uri="{FF2B5EF4-FFF2-40B4-BE49-F238E27FC236}">
                <a16:creationId xmlns:a16="http://schemas.microsoft.com/office/drawing/2014/main" id="{A197F70E-62B4-F0D8-AED9-5E666C7F10B2}"/>
              </a:ext>
            </a:extLst>
          </p:cNvPr>
          <p:cNvCxnSpPr/>
          <p:nvPr/>
        </p:nvCxnSpPr>
        <p:spPr>
          <a:xfrm>
            <a:off x="3384550" y="4898365"/>
            <a:ext cx="431800" cy="1168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2" name="Düz Ok Bağlayıcısı 84">
            <a:extLst>
              <a:ext uri="{FF2B5EF4-FFF2-40B4-BE49-F238E27FC236}">
                <a16:creationId xmlns:a16="http://schemas.microsoft.com/office/drawing/2014/main" id="{906705A2-8903-21E1-90FC-DB9C2383EE7A}"/>
              </a:ext>
            </a:extLst>
          </p:cNvPr>
          <p:cNvCxnSpPr/>
          <p:nvPr/>
        </p:nvCxnSpPr>
        <p:spPr>
          <a:xfrm flipH="1">
            <a:off x="4294189" y="5761966"/>
            <a:ext cx="98425"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40812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24375E80-66DD-15FB-F74E-306DC7038DB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EA2070D-8AB1-1367-9C36-5A8BBAD266C8}"/>
              </a:ext>
            </a:extLst>
          </p:cNvPr>
          <p:cNvSpPr txBox="1"/>
          <p:nvPr/>
        </p:nvSpPr>
        <p:spPr>
          <a:xfrm>
            <a:off x="874295" y="18435"/>
            <a:ext cx="17221200" cy="3495572"/>
          </a:xfrm>
          <a:prstGeom prst="rect">
            <a:avLst/>
          </a:prstGeom>
        </p:spPr>
        <p:txBody>
          <a:bodyPr wrap="square" lIns="0" tIns="0" rIns="0" bIns="0" rtlCol="0" anchor="t">
            <a:spAutoFit/>
          </a:bodyPr>
          <a:lstStyle/>
          <a:p>
            <a:pPr marL="0" lvl="0" indent="0" algn="l">
              <a:lnSpc>
                <a:spcPts val="7039"/>
              </a:lnSpc>
            </a:pPr>
            <a:r>
              <a:rPr lang="tr-TR" sz="4000" dirty="0">
                <a:latin typeface="The Youngest Serif" panose="020B0604020202020204" charset="-94"/>
              </a:rPr>
              <a:t>YENİ NESİL TURİZM: 3. KUŞAK TURİZM, YARATICI TURİZM- TURİZMDE YENİ COĞRAFYALAR: </a:t>
            </a:r>
          </a:p>
          <a:p>
            <a:pPr marL="0" lvl="0" indent="0" algn="l">
              <a:lnSpc>
                <a:spcPts val="7039"/>
              </a:lnSpc>
            </a:pPr>
            <a:r>
              <a:rPr lang="en-US" sz="3000" u="none" dirty="0">
                <a:solidFill>
                  <a:srgbClr val="13110F"/>
                </a:solidFill>
                <a:latin typeface="The Youngest Serif" panose="020B0604020202020204" charset="-94"/>
                <a:ea typeface="The Youngest Serif"/>
                <a:cs typeface="The Youngest Serif"/>
                <a:sym typeface="The Youngest Serif"/>
              </a:rPr>
              <a:t>ANTALYA İÇİN BUNLARI NE KADAR DÜŞÜNÜYORUZ?</a:t>
            </a:r>
            <a:br>
              <a:rPr lang="en-US" sz="3000" u="none" dirty="0">
                <a:solidFill>
                  <a:srgbClr val="13110F"/>
                </a:solidFill>
                <a:latin typeface="The Youngest Serif" panose="020B0604020202020204" charset="-94"/>
                <a:ea typeface="The Youngest Serif"/>
                <a:cs typeface="The Youngest Serif"/>
                <a:sym typeface="The Youngest Serif"/>
              </a:rPr>
            </a:br>
            <a:r>
              <a:rPr lang="en-US" sz="3000" u="none" dirty="0">
                <a:solidFill>
                  <a:srgbClr val="13110F"/>
                </a:solidFill>
                <a:latin typeface="The Youngest Serif" panose="020B0604020202020204" charset="-94"/>
                <a:ea typeface="The Youngest Serif"/>
                <a:cs typeface="The Youngest Serif"/>
                <a:sym typeface="The Youngest Serif"/>
              </a:rPr>
              <a:t>POST MODERN TURİZM PARADİGMASI? </a:t>
            </a:r>
          </a:p>
        </p:txBody>
      </p:sp>
      <p:sp>
        <p:nvSpPr>
          <p:cNvPr id="11" name="AutoShape 14">
            <a:extLst>
              <a:ext uri="{FF2B5EF4-FFF2-40B4-BE49-F238E27FC236}">
                <a16:creationId xmlns:a16="http://schemas.microsoft.com/office/drawing/2014/main" id="{CDC3F483-2B1F-9F08-7D69-1DF728868AFB}"/>
              </a:ext>
            </a:extLst>
          </p:cNvPr>
          <p:cNvSpPr/>
          <p:nvPr/>
        </p:nvSpPr>
        <p:spPr>
          <a:xfrm>
            <a:off x="0" y="3619500"/>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5" name="İçerik Yer Tutucusu 2">
            <a:extLst>
              <a:ext uri="{FF2B5EF4-FFF2-40B4-BE49-F238E27FC236}">
                <a16:creationId xmlns:a16="http://schemas.microsoft.com/office/drawing/2014/main" id="{C69AB6F9-A81E-89EA-5280-2B564386F327}"/>
              </a:ext>
            </a:extLst>
          </p:cNvPr>
          <p:cNvSpPr txBox="1">
            <a:spLocks/>
          </p:cNvSpPr>
          <p:nvPr/>
        </p:nvSpPr>
        <p:spPr>
          <a:xfrm>
            <a:off x="1066800" y="3924300"/>
            <a:ext cx="7543799"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altLang="tr-TR" sz="2100" dirty="0">
                <a:latin typeface="Open Sauce" panose="020B0604020202020204" charset="-94"/>
              </a:rPr>
              <a:t>YARATICILIK-KÜLTÜR-TEKNOLOJİ İLİŞKİSİ</a:t>
            </a:r>
          </a:p>
          <a:p>
            <a:endParaRPr lang="tr-TR" altLang="tr-TR" sz="2100" dirty="0">
              <a:latin typeface="Open Sauce" panose="020B0604020202020204" charset="-94"/>
            </a:endParaRPr>
          </a:p>
          <a:p>
            <a:r>
              <a:rPr lang="tr-TR" altLang="tr-TR" sz="2100" dirty="0">
                <a:latin typeface="Open Sauce" panose="020B0604020202020204" charset="-94"/>
              </a:rPr>
              <a:t>PAYLAŞIM EKONOMİSİ</a:t>
            </a:r>
          </a:p>
          <a:p>
            <a:endParaRPr lang="tr-TR" altLang="tr-TR" sz="2100" dirty="0">
              <a:latin typeface="Open Sauce" panose="020B0604020202020204" charset="-94"/>
            </a:endParaRPr>
          </a:p>
          <a:p>
            <a:r>
              <a:rPr lang="tr-TR" altLang="tr-TR" sz="2100" dirty="0">
                <a:latin typeface="Open Sauce" panose="020B0604020202020204" charset="-94"/>
              </a:rPr>
              <a:t>PAYLAŞIM KÜLTÜRÜ-AĞ TOPLUMU</a:t>
            </a:r>
          </a:p>
          <a:p>
            <a:endParaRPr lang="tr-TR" altLang="tr-TR" sz="2100" dirty="0">
              <a:latin typeface="Open Sauce" panose="020B0604020202020204" charset="-94"/>
            </a:endParaRPr>
          </a:p>
          <a:p>
            <a:r>
              <a:rPr lang="tr-TR" altLang="tr-TR" sz="2100" dirty="0">
                <a:latin typeface="Open Sauce" panose="020B0604020202020204" charset="-94"/>
              </a:rPr>
              <a:t>YEREL KÜLTÜR-YEREL HALK</a:t>
            </a:r>
          </a:p>
          <a:p>
            <a:endParaRPr lang="tr-TR" altLang="tr-TR" sz="2100" dirty="0">
              <a:latin typeface="Open Sauce" panose="020B0604020202020204" charset="-94"/>
            </a:endParaRPr>
          </a:p>
          <a:p>
            <a:r>
              <a:rPr lang="tr-TR" altLang="tr-TR" sz="2100" dirty="0">
                <a:latin typeface="Open Sauce" panose="020B0604020202020204" charset="-94"/>
              </a:rPr>
              <a:t>KIRLAR-KENTLER</a:t>
            </a:r>
          </a:p>
          <a:p>
            <a:endParaRPr lang="tr-TR" altLang="tr-TR" sz="2100" dirty="0">
              <a:latin typeface="Open Sauce" panose="020B0604020202020204" charset="-94"/>
            </a:endParaRPr>
          </a:p>
          <a:p>
            <a:r>
              <a:rPr lang="tr-TR" altLang="tr-TR" sz="2100" dirty="0">
                <a:latin typeface="Open Sauce" panose="020B0604020202020204" charset="-94"/>
              </a:rPr>
              <a:t>SIRT  ÇANTALILAR</a:t>
            </a:r>
          </a:p>
          <a:p>
            <a:endParaRPr lang="tr-TR" altLang="tr-TR" sz="2100" dirty="0">
              <a:latin typeface="Open Sauce" panose="020B0604020202020204" charset="-94"/>
            </a:endParaRPr>
          </a:p>
          <a:p>
            <a:r>
              <a:rPr lang="tr-TR" altLang="tr-TR" sz="2100" dirty="0">
                <a:latin typeface="Open Sauce" panose="020B0604020202020204" charset="-94"/>
              </a:rPr>
              <a:t>Y VE Z KUŞAĞI-</a:t>
            </a:r>
          </a:p>
          <a:p>
            <a:endParaRPr lang="tr-TR" altLang="tr-TR" sz="2100" dirty="0">
              <a:latin typeface="Open Sauce" panose="020B0604020202020204" charset="-94"/>
            </a:endParaRPr>
          </a:p>
          <a:p>
            <a:r>
              <a:rPr lang="tr-TR" altLang="tr-TR" sz="2100" dirty="0">
                <a:latin typeface="Open Sauce" panose="020B0604020202020204" charset="-94"/>
              </a:rPr>
              <a:t>ÜNİVERSİTELER-ERASMUS…</a:t>
            </a:r>
          </a:p>
        </p:txBody>
      </p:sp>
      <p:sp>
        <p:nvSpPr>
          <p:cNvPr id="6" name="İçerik Yer Tutucusu 3">
            <a:extLst>
              <a:ext uri="{FF2B5EF4-FFF2-40B4-BE49-F238E27FC236}">
                <a16:creationId xmlns:a16="http://schemas.microsoft.com/office/drawing/2014/main" id="{25FFECC5-8C6D-01B8-A2E1-CD2E788C71F5}"/>
              </a:ext>
            </a:extLst>
          </p:cNvPr>
          <p:cNvSpPr txBox="1">
            <a:spLocks/>
          </p:cNvSpPr>
          <p:nvPr/>
        </p:nvSpPr>
        <p:spPr>
          <a:xfrm>
            <a:off x="9144000" y="3924300"/>
            <a:ext cx="7696200" cy="59483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defRPr/>
            </a:pPr>
            <a:r>
              <a:rPr lang="tr-TR" altLang="tr-TR" sz="2100" b="1" dirty="0">
                <a:solidFill>
                  <a:srgbClr val="FF0000"/>
                </a:solidFill>
                <a:latin typeface="Open Sauce" panose="020B0604020202020204" charset="-94"/>
              </a:rPr>
              <a:t>3S Deniz-kum-güneş </a:t>
            </a:r>
          </a:p>
          <a:p>
            <a:pPr algn="just">
              <a:defRPr/>
            </a:pPr>
            <a:endParaRPr lang="tr-TR" altLang="tr-TR" sz="2100" b="1" dirty="0">
              <a:solidFill>
                <a:srgbClr val="FF0000"/>
              </a:solidFill>
              <a:latin typeface="Open Sauce" panose="020B0604020202020204" charset="-94"/>
            </a:endParaRPr>
          </a:p>
          <a:p>
            <a:pPr algn="just">
              <a:defRPr/>
            </a:pPr>
            <a:r>
              <a:rPr lang="tr-TR" altLang="tr-TR" sz="2100" b="1" dirty="0">
                <a:solidFill>
                  <a:srgbClr val="FF0000"/>
                </a:solidFill>
                <a:latin typeface="Open Sauce" panose="020B0604020202020204" charset="-94"/>
              </a:rPr>
              <a:t>Kültürün yeni formları ve yaratıcılığın ortaklaşa sunduğu;</a:t>
            </a:r>
          </a:p>
          <a:p>
            <a:pPr algn="just">
              <a:defRPr/>
            </a:pPr>
            <a:endParaRPr lang="tr-TR" altLang="tr-TR" sz="2100" b="1" dirty="0">
              <a:solidFill>
                <a:srgbClr val="FF0000"/>
              </a:solidFill>
              <a:latin typeface="Open Sauce" panose="020B0604020202020204" charset="-94"/>
            </a:endParaRPr>
          </a:p>
          <a:p>
            <a:pPr algn="just">
              <a:defRPr/>
            </a:pPr>
            <a:r>
              <a:rPr lang="tr-TR" altLang="tr-TR" sz="2100" b="1" dirty="0">
                <a:latin typeface="Open Sauce" panose="020B0604020202020204" charset="-94"/>
              </a:rPr>
              <a:t>Hikaye-duyu-sofistikelik (yeni 3S) bağlamı ile deneyim odaklı yaratıcı turizm</a:t>
            </a:r>
          </a:p>
          <a:p>
            <a:pPr algn="just">
              <a:defRPr/>
            </a:pPr>
            <a:endParaRPr lang="tr-TR" altLang="tr-TR" sz="2100" b="1" dirty="0">
              <a:latin typeface="Open Sauce" panose="020B0604020202020204" charset="-94"/>
            </a:endParaRPr>
          </a:p>
          <a:p>
            <a:pPr algn="just">
              <a:defRPr/>
            </a:pPr>
            <a:r>
              <a:rPr lang="tr-TR" altLang="tr-TR" sz="2100" b="1" dirty="0">
                <a:solidFill>
                  <a:srgbClr val="FF0000"/>
                </a:solidFill>
                <a:latin typeface="Open Sauce" panose="020B0604020202020204" charset="-94"/>
              </a:rPr>
              <a:t>3T (</a:t>
            </a:r>
            <a:r>
              <a:rPr lang="tr-TR" altLang="tr-TR" sz="2100" b="1" dirty="0" err="1">
                <a:solidFill>
                  <a:srgbClr val="FF0000"/>
                </a:solidFill>
                <a:latin typeface="Open Sauce" panose="020B0604020202020204" charset="-94"/>
              </a:rPr>
              <a:t>Technology</a:t>
            </a:r>
            <a:r>
              <a:rPr lang="tr-TR" altLang="tr-TR" sz="2100" b="1" dirty="0">
                <a:solidFill>
                  <a:srgbClr val="FF0000"/>
                </a:solidFill>
                <a:latin typeface="Open Sauce" panose="020B0604020202020204" charset="-94"/>
              </a:rPr>
              <a:t>, </a:t>
            </a:r>
            <a:r>
              <a:rPr lang="tr-TR" altLang="tr-TR" sz="2100" b="1" dirty="0" err="1">
                <a:solidFill>
                  <a:srgbClr val="FF0000"/>
                </a:solidFill>
                <a:latin typeface="Open Sauce" panose="020B0604020202020204" charset="-94"/>
              </a:rPr>
              <a:t>Talent</a:t>
            </a:r>
            <a:r>
              <a:rPr lang="tr-TR" altLang="tr-TR" sz="2100" b="1" dirty="0">
                <a:solidFill>
                  <a:srgbClr val="FF0000"/>
                </a:solidFill>
                <a:latin typeface="Open Sauce" panose="020B0604020202020204" charset="-94"/>
              </a:rPr>
              <a:t> </a:t>
            </a:r>
            <a:r>
              <a:rPr lang="tr-TR" altLang="tr-TR" sz="2100" b="1" dirty="0" err="1">
                <a:solidFill>
                  <a:srgbClr val="FF0000"/>
                </a:solidFill>
                <a:latin typeface="Open Sauce" panose="020B0604020202020204" charset="-94"/>
              </a:rPr>
              <a:t>and</a:t>
            </a:r>
            <a:r>
              <a:rPr lang="tr-TR" altLang="tr-TR" sz="2100" b="1" dirty="0">
                <a:solidFill>
                  <a:srgbClr val="FF0000"/>
                </a:solidFill>
                <a:latin typeface="Open Sauce" panose="020B0604020202020204" charset="-94"/>
              </a:rPr>
              <a:t> </a:t>
            </a:r>
            <a:r>
              <a:rPr lang="tr-TR" altLang="tr-TR" sz="2100" b="1" dirty="0" err="1">
                <a:solidFill>
                  <a:srgbClr val="FF0000"/>
                </a:solidFill>
                <a:latin typeface="Open Sauce" panose="020B0604020202020204" charset="-94"/>
              </a:rPr>
              <a:t>Tolerance</a:t>
            </a:r>
            <a:r>
              <a:rPr lang="tr-TR" altLang="tr-TR" sz="2100" b="1" dirty="0">
                <a:solidFill>
                  <a:srgbClr val="FF0000"/>
                </a:solidFill>
                <a:latin typeface="Open Sauce" panose="020B0604020202020204" charset="-94"/>
              </a:rPr>
              <a:t>)</a:t>
            </a:r>
          </a:p>
          <a:p>
            <a:pPr algn="just">
              <a:defRPr/>
            </a:pPr>
            <a:endParaRPr lang="tr-TR" altLang="tr-TR" sz="2100" b="1" dirty="0">
              <a:solidFill>
                <a:srgbClr val="FF0000"/>
              </a:solidFill>
              <a:latin typeface="Open Sauce" panose="020B0604020202020204" charset="-94"/>
            </a:endParaRPr>
          </a:p>
          <a:p>
            <a:pPr algn="just">
              <a:defRPr/>
            </a:pPr>
            <a:r>
              <a:rPr lang="tr-TR" altLang="tr-TR" sz="2100" b="1" dirty="0">
                <a:latin typeface="Open Sauce" panose="020B0604020202020204" charset="-94"/>
              </a:rPr>
              <a:t>3S’ten +4E’ye geçiş ? </a:t>
            </a:r>
          </a:p>
          <a:p>
            <a:pPr algn="just">
              <a:defRPr/>
            </a:pPr>
            <a:endParaRPr lang="tr-TR" altLang="tr-TR" sz="2100" b="1" dirty="0">
              <a:latin typeface="Open Sauce" panose="020B0604020202020204" charset="-94"/>
            </a:endParaRPr>
          </a:p>
          <a:p>
            <a:pPr algn="just">
              <a:defRPr/>
            </a:pPr>
            <a:r>
              <a:rPr lang="tr-TR" altLang="tr-TR" sz="2100" b="1" dirty="0">
                <a:solidFill>
                  <a:srgbClr val="FF0000"/>
                </a:solidFill>
                <a:latin typeface="Open Sauce" panose="020B0604020202020204" charset="-94"/>
              </a:rPr>
              <a:t>Yerelleşme: </a:t>
            </a:r>
            <a:r>
              <a:rPr lang="tr-TR" altLang="tr-TR" sz="2100" b="1" dirty="0" err="1">
                <a:solidFill>
                  <a:srgbClr val="FF0000"/>
                </a:solidFill>
                <a:latin typeface="Open Sauce" panose="020B0604020202020204" charset="-94"/>
              </a:rPr>
              <a:t>slowfood-cittaslow</a:t>
            </a:r>
            <a:endParaRPr lang="tr-TR" altLang="tr-TR" sz="2100" b="1" dirty="0">
              <a:solidFill>
                <a:srgbClr val="FF0000"/>
              </a:solidFill>
              <a:latin typeface="Open Sauce" panose="020B0604020202020204" charset="-94"/>
            </a:endParaRPr>
          </a:p>
          <a:p>
            <a:pPr algn="just">
              <a:defRPr/>
            </a:pPr>
            <a:endParaRPr lang="tr-TR" altLang="tr-TR" sz="2100" b="1" dirty="0">
              <a:latin typeface="Open Sauce" panose="020B0604020202020204" charset="-94"/>
            </a:endParaRPr>
          </a:p>
          <a:p>
            <a:pPr algn="just">
              <a:defRPr/>
            </a:pPr>
            <a:r>
              <a:rPr lang="tr-TR" altLang="tr-TR" sz="2100" b="1" dirty="0">
                <a:latin typeface="Open Sauce" panose="020B0604020202020204" charset="-94"/>
              </a:rPr>
              <a:t>3M  (misafirperverlik, mimari ve mutfak)</a:t>
            </a:r>
          </a:p>
          <a:p>
            <a:pPr marL="0" indent="0" algn="just">
              <a:buFont typeface="Arial" pitchFamily="34" charset="0"/>
              <a:buNone/>
              <a:defRPr/>
            </a:pPr>
            <a:r>
              <a:rPr lang="tr-TR" altLang="tr-TR" sz="2100" b="1" dirty="0">
                <a:solidFill>
                  <a:srgbClr val="FF0000"/>
                </a:solidFill>
                <a:latin typeface="Open Sauce" panose="020B0604020202020204" charset="-94"/>
              </a:rPr>
              <a:t/>
            </a:r>
            <a:br>
              <a:rPr lang="tr-TR" altLang="tr-TR" sz="2100" b="1" dirty="0">
                <a:solidFill>
                  <a:srgbClr val="FF0000"/>
                </a:solidFill>
                <a:latin typeface="Open Sauce" panose="020B0604020202020204" charset="-94"/>
              </a:rPr>
            </a:br>
            <a:endParaRPr lang="tr-TR" altLang="tr-TR" sz="2100" b="1" dirty="0">
              <a:solidFill>
                <a:srgbClr val="FF0000"/>
              </a:solidFill>
              <a:latin typeface="Open Sauce" panose="020B0604020202020204" charset="-94"/>
            </a:endParaRPr>
          </a:p>
          <a:p>
            <a:pPr>
              <a:defRPr/>
            </a:pPr>
            <a:endParaRPr lang="tr-TR" altLang="tr-TR" sz="2100" b="1" dirty="0">
              <a:latin typeface="Open Sauce" panose="020B0604020202020204" charset="-94"/>
            </a:endParaRPr>
          </a:p>
          <a:p>
            <a:pPr>
              <a:defRPr/>
            </a:pPr>
            <a:endParaRPr lang="tr-TR" altLang="tr-TR" sz="2100" b="1" dirty="0">
              <a:latin typeface="Open Sauce" panose="020B0604020202020204" charset="-94"/>
            </a:endParaRPr>
          </a:p>
          <a:p>
            <a:pPr>
              <a:defRPr/>
            </a:pPr>
            <a:endParaRPr lang="tr-TR" altLang="tr-TR" sz="2100" b="1" dirty="0">
              <a:latin typeface="Open Sauce" panose="020B0604020202020204" charset="-94"/>
            </a:endParaRPr>
          </a:p>
        </p:txBody>
      </p:sp>
    </p:spTree>
    <p:extLst>
      <p:ext uri="{BB962C8B-B14F-4D97-AF65-F5344CB8AC3E}">
        <p14:creationId xmlns:p14="http://schemas.microsoft.com/office/powerpoint/2010/main" val="1469404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45653CFB-DBC6-ABCC-4AE7-333D7B7908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1D0A396-28CA-F658-E9B3-A3A7F130BD42}"/>
              </a:ext>
            </a:extLst>
          </p:cNvPr>
          <p:cNvSpPr/>
          <p:nvPr/>
        </p:nvSpPr>
        <p:spPr>
          <a:xfrm>
            <a:off x="2895600" y="-837744"/>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1" name="Picture 10">
            <a:extLst>
              <a:ext uri="{FF2B5EF4-FFF2-40B4-BE49-F238E27FC236}">
                <a16:creationId xmlns:a16="http://schemas.microsoft.com/office/drawing/2014/main" id="{CB7D985D-E303-4412-00D4-4B1C6F4EC4A2}"/>
              </a:ext>
            </a:extLst>
          </p:cNvPr>
          <p:cNvPicPr>
            <a:picLocks noChangeAspect="1"/>
          </p:cNvPicPr>
          <p:nvPr/>
        </p:nvPicPr>
        <p:blipFill>
          <a:blip r:embed="rId4"/>
          <a:stretch>
            <a:fillRect/>
          </a:stretch>
        </p:blipFill>
        <p:spPr>
          <a:xfrm>
            <a:off x="2570003" y="601086"/>
            <a:ext cx="13147994" cy="9084827"/>
          </a:xfrm>
          <a:prstGeom prst="rect">
            <a:avLst/>
          </a:prstGeom>
        </p:spPr>
      </p:pic>
    </p:spTree>
    <p:extLst>
      <p:ext uri="{BB962C8B-B14F-4D97-AF65-F5344CB8AC3E}">
        <p14:creationId xmlns:p14="http://schemas.microsoft.com/office/powerpoint/2010/main" val="675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FB4F71B2-F57C-F064-D66D-98F2E4121FC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CE15CFD-DA6E-E5BA-420B-6C839E077F78}"/>
              </a:ext>
            </a:extLst>
          </p:cNvPr>
          <p:cNvSpPr txBox="1"/>
          <p:nvPr/>
        </p:nvSpPr>
        <p:spPr>
          <a:xfrm>
            <a:off x="693821" y="340801"/>
            <a:ext cx="17221200" cy="3527889"/>
          </a:xfrm>
          <a:prstGeom prst="rect">
            <a:avLst/>
          </a:prstGeom>
        </p:spPr>
        <p:txBody>
          <a:bodyPr wrap="square" lIns="0" tIns="0" rIns="0" bIns="0" rtlCol="0" anchor="t">
            <a:spAutoFit/>
          </a:bodyPr>
          <a:lstStyle/>
          <a:p>
            <a:pPr marL="0" lvl="0" indent="0" algn="l">
              <a:lnSpc>
                <a:spcPts val="7039"/>
              </a:lnSpc>
            </a:pPr>
            <a:r>
              <a:rPr lang="tr-TR" sz="4500" b="1" dirty="0">
                <a:latin typeface="The Youngest Serif" panose="020B0604020202020204" charset="-94"/>
              </a:rPr>
              <a:t>TURİZM COĞRAFYASI İÇERİĞİNE NELER EKLENDİ?</a:t>
            </a:r>
            <a:br>
              <a:rPr lang="tr-TR" sz="4500" b="1" dirty="0">
                <a:latin typeface="The Youngest Serif" panose="020B0604020202020204" charset="-94"/>
              </a:rPr>
            </a:br>
            <a:r>
              <a:rPr lang="tr-TR" sz="4500" b="1" dirty="0">
                <a:latin typeface="The Youngest Serif" panose="020B0604020202020204" charset="-94"/>
              </a:rPr>
              <a:t>ANTALYA’YI NASIL ETKİLER?</a:t>
            </a:r>
            <a:br>
              <a:rPr lang="tr-TR" sz="4500" b="1" dirty="0">
                <a:latin typeface="The Youngest Serif" panose="020B0604020202020204" charset="-94"/>
              </a:rPr>
            </a:br>
            <a:r>
              <a:rPr lang="tr-TR" sz="4500" b="1" dirty="0">
                <a:latin typeface="The Youngest Serif" panose="020B0604020202020204" charset="-94"/>
              </a:rPr>
              <a:t>Turizmde yeni coğrafyalar: ANTALYA İÇİN FIRSAT YARATABİLİR.</a:t>
            </a:r>
          </a:p>
        </p:txBody>
      </p:sp>
      <p:sp>
        <p:nvSpPr>
          <p:cNvPr id="11" name="AutoShape 14">
            <a:extLst>
              <a:ext uri="{FF2B5EF4-FFF2-40B4-BE49-F238E27FC236}">
                <a16:creationId xmlns:a16="http://schemas.microsoft.com/office/drawing/2014/main" id="{9C15622F-84F0-2606-8F90-178BC4FE13B5}"/>
              </a:ext>
            </a:extLst>
          </p:cNvPr>
          <p:cNvSpPr/>
          <p:nvPr/>
        </p:nvSpPr>
        <p:spPr>
          <a:xfrm>
            <a:off x="0" y="4000500"/>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2" name="İçerik Yer Tutucusu 2">
            <a:extLst>
              <a:ext uri="{FF2B5EF4-FFF2-40B4-BE49-F238E27FC236}">
                <a16:creationId xmlns:a16="http://schemas.microsoft.com/office/drawing/2014/main" id="{60EA3075-4CDF-9240-093B-C4DE068224D0}"/>
              </a:ext>
            </a:extLst>
          </p:cNvPr>
          <p:cNvSpPr txBox="1">
            <a:spLocks/>
          </p:cNvSpPr>
          <p:nvPr/>
        </p:nvSpPr>
        <p:spPr>
          <a:xfrm>
            <a:off x="1524000" y="4459514"/>
            <a:ext cx="53848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altLang="tr-TR" sz="2100" b="1" dirty="0">
                <a:latin typeface="Open Sauce" panose="020B0604020202020204" charset="-94"/>
              </a:rPr>
              <a:t>Medya</a:t>
            </a:r>
          </a:p>
          <a:p>
            <a:r>
              <a:rPr lang="tr-TR" altLang="tr-TR" sz="2100" b="1" dirty="0">
                <a:latin typeface="Open Sauce" panose="020B0604020202020204" charset="-94"/>
              </a:rPr>
              <a:t>Kültürel çeşitlilik</a:t>
            </a:r>
          </a:p>
          <a:p>
            <a:r>
              <a:rPr lang="tr-TR" altLang="tr-TR" sz="2100" b="1" dirty="0">
                <a:latin typeface="Open Sauce" panose="020B0604020202020204" charset="-94"/>
              </a:rPr>
              <a:t>Yeme-içme kültürü</a:t>
            </a:r>
          </a:p>
          <a:p>
            <a:r>
              <a:rPr lang="tr-TR" altLang="tr-TR" sz="2100" b="1" dirty="0">
                <a:latin typeface="Open Sauce" panose="020B0604020202020204" charset="-94"/>
              </a:rPr>
              <a:t>Özgür atmosfer</a:t>
            </a:r>
          </a:p>
          <a:p>
            <a:r>
              <a:rPr lang="tr-TR" altLang="tr-TR" sz="2100" b="1" dirty="0">
                <a:latin typeface="Open Sauce" panose="020B0604020202020204" charset="-94"/>
              </a:rPr>
              <a:t>Dizayn-tematik rotalar</a:t>
            </a:r>
          </a:p>
          <a:p>
            <a:r>
              <a:rPr lang="tr-TR" altLang="tr-TR" sz="2100" b="1" dirty="0">
                <a:latin typeface="Open Sauce" panose="020B0604020202020204" charset="-94"/>
              </a:rPr>
              <a:t>Festival ve etkinlikler</a:t>
            </a:r>
          </a:p>
          <a:p>
            <a:r>
              <a:rPr lang="tr-TR" altLang="tr-TR" sz="2100" b="1" dirty="0">
                <a:latin typeface="Open Sauce" panose="020B0604020202020204" charset="-94"/>
              </a:rPr>
              <a:t>Yaratıcı insanlar, olaylar, ilişkiler, mekanlar</a:t>
            </a:r>
          </a:p>
          <a:p>
            <a:r>
              <a:rPr lang="tr-TR" altLang="tr-TR" sz="2100" b="1" dirty="0">
                <a:solidFill>
                  <a:srgbClr val="FF0000"/>
                </a:solidFill>
                <a:latin typeface="Open Sauce" panose="020B0604020202020204" charset="-94"/>
              </a:rPr>
              <a:t>ANTALYA İÇİN YENİLİK KAPISIDIR.</a:t>
            </a:r>
          </a:p>
          <a:p>
            <a:r>
              <a:rPr lang="tr-TR" altLang="tr-TR" sz="2100" b="1" dirty="0">
                <a:solidFill>
                  <a:srgbClr val="FF0000"/>
                </a:solidFill>
                <a:latin typeface="Open Sauce" panose="020B0604020202020204" charset="-94"/>
              </a:rPr>
              <a:t>FIRSATA ÇEVRİLMELİDİR </a:t>
            </a:r>
          </a:p>
          <a:p>
            <a:endParaRPr lang="tr-TR" altLang="tr-TR" sz="2100" b="1" dirty="0">
              <a:latin typeface="Open Sauce" panose="020B0604020202020204" charset="-94"/>
            </a:endParaRPr>
          </a:p>
        </p:txBody>
      </p:sp>
      <p:sp>
        <p:nvSpPr>
          <p:cNvPr id="3" name="İçerik Yer Tutucusu 2">
            <a:extLst>
              <a:ext uri="{FF2B5EF4-FFF2-40B4-BE49-F238E27FC236}">
                <a16:creationId xmlns:a16="http://schemas.microsoft.com/office/drawing/2014/main" id="{47493E7D-75BD-0DB3-D2B4-58A4EFED79D3}"/>
              </a:ext>
            </a:extLst>
          </p:cNvPr>
          <p:cNvSpPr txBox="1">
            <a:spLocks/>
          </p:cNvSpPr>
          <p:nvPr/>
        </p:nvSpPr>
        <p:spPr>
          <a:xfrm>
            <a:off x="9829800" y="4459513"/>
            <a:ext cx="5943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100" b="1" dirty="0">
                <a:latin typeface="Open Sauce" panose="020B0604020202020204" charset="-94"/>
              </a:rPr>
              <a:t>Yerelin Yükselişi</a:t>
            </a:r>
          </a:p>
          <a:p>
            <a:r>
              <a:rPr lang="tr-TR" sz="2100" b="1" dirty="0">
                <a:latin typeface="Open Sauce" panose="020B0604020202020204" charset="-94"/>
              </a:rPr>
              <a:t>Yeni Turizm Uygulamalarının </a:t>
            </a:r>
            <a:r>
              <a:rPr lang="tr-TR" sz="2100" b="1" dirty="0" err="1">
                <a:latin typeface="Open Sauce" panose="020B0604020202020204" charset="-94"/>
              </a:rPr>
              <a:t>Mekansal</a:t>
            </a:r>
            <a:r>
              <a:rPr lang="tr-TR" sz="2100" b="1" dirty="0">
                <a:latin typeface="Open Sauce" panose="020B0604020202020204" charset="-94"/>
              </a:rPr>
              <a:t> Etkileri</a:t>
            </a:r>
          </a:p>
          <a:p>
            <a:r>
              <a:rPr lang="tr-TR" sz="2100" b="1" dirty="0">
                <a:latin typeface="Open Sauce" panose="020B0604020202020204" charset="-94"/>
              </a:rPr>
              <a:t>Kaynaklar-farklı coğrafyalar, tatil algısı? </a:t>
            </a:r>
          </a:p>
          <a:p>
            <a:r>
              <a:rPr lang="tr-TR" sz="2100" b="1" dirty="0">
                <a:latin typeface="Open Sauce" panose="020B0604020202020204" charset="-94"/>
              </a:rPr>
              <a:t>Beceri ve Yaratıcı Turizm</a:t>
            </a:r>
          </a:p>
          <a:p>
            <a:r>
              <a:rPr lang="tr-TR" sz="2100" b="1" dirty="0">
                <a:latin typeface="Open Sauce" panose="020B0604020202020204" charset="-94"/>
              </a:rPr>
              <a:t>Gelişmekte Olan Uygulamalar - Turistler ve Yereller Arasındaki Ortak Oluşturma</a:t>
            </a:r>
          </a:p>
          <a:p>
            <a:r>
              <a:rPr lang="tr-TR" sz="2100" b="1" dirty="0">
                <a:latin typeface="Open Sauce" panose="020B0604020202020204" charset="-94"/>
              </a:rPr>
              <a:t>Yeni Turizm Uygulamaları ve İlişkisel Alan Üretimi</a:t>
            </a:r>
          </a:p>
          <a:p>
            <a:endParaRPr lang="tr-TR" sz="2100" b="1" dirty="0">
              <a:latin typeface="Open Sauce" panose="020B0604020202020204" charset="-94"/>
            </a:endParaRPr>
          </a:p>
        </p:txBody>
      </p:sp>
    </p:spTree>
    <p:extLst>
      <p:ext uri="{BB962C8B-B14F-4D97-AF65-F5344CB8AC3E}">
        <p14:creationId xmlns:p14="http://schemas.microsoft.com/office/powerpoint/2010/main" val="2553150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96457DD0-B679-9F83-F5BB-801853419C16}"/>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4F358BE3-77F2-A139-62C7-5BDF88465004}"/>
              </a:ext>
            </a:extLst>
          </p:cNvPr>
          <p:cNvSpPr txBox="1"/>
          <p:nvPr/>
        </p:nvSpPr>
        <p:spPr>
          <a:xfrm>
            <a:off x="533400" y="258234"/>
            <a:ext cx="17221200" cy="2637902"/>
          </a:xfrm>
          <a:prstGeom prst="rect">
            <a:avLst/>
          </a:prstGeom>
        </p:spPr>
        <p:txBody>
          <a:bodyPr wrap="square" lIns="0" tIns="0" rIns="0" bIns="0" rtlCol="0" anchor="t">
            <a:spAutoFit/>
          </a:bodyPr>
          <a:lstStyle/>
          <a:p>
            <a:pPr marL="0" lvl="0" indent="0" algn="l">
              <a:lnSpc>
                <a:spcPts val="7039"/>
              </a:lnSpc>
            </a:pPr>
            <a:r>
              <a:rPr lang="tr-TR" sz="5000" b="1" dirty="0">
                <a:latin typeface="The Youngest Serif" panose="020B0604020202020204" charset="-94"/>
              </a:rPr>
              <a:t>Turizmde mega trendlere ilişkin  arz ve talep ile ilgili eğilimler sunulmaktadır.</a:t>
            </a:r>
          </a:p>
          <a:p>
            <a:pPr marL="0" lvl="0" indent="0" algn="l">
              <a:lnSpc>
                <a:spcPts val="7039"/>
              </a:lnSpc>
            </a:pPr>
            <a:r>
              <a:rPr lang="tr-TR" sz="5000" b="1" dirty="0">
                <a:latin typeface="The Youngest Serif" panose="020B0604020202020204" charset="-94"/>
              </a:rPr>
              <a:t>ANTALYA NEREDEDİR? DÜŞÜNELİM Mİ?</a:t>
            </a:r>
          </a:p>
        </p:txBody>
      </p:sp>
      <p:sp>
        <p:nvSpPr>
          <p:cNvPr id="11" name="AutoShape 14">
            <a:extLst>
              <a:ext uri="{FF2B5EF4-FFF2-40B4-BE49-F238E27FC236}">
                <a16:creationId xmlns:a16="http://schemas.microsoft.com/office/drawing/2014/main" id="{E1C9BA81-AAD7-BA17-458E-CC2081C86623}"/>
              </a:ext>
            </a:extLst>
          </p:cNvPr>
          <p:cNvSpPr/>
          <p:nvPr/>
        </p:nvSpPr>
        <p:spPr>
          <a:xfrm>
            <a:off x="12032" y="3390900"/>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pic>
        <p:nvPicPr>
          <p:cNvPr id="5" name="Resim 3">
            <a:extLst>
              <a:ext uri="{FF2B5EF4-FFF2-40B4-BE49-F238E27FC236}">
                <a16:creationId xmlns:a16="http://schemas.microsoft.com/office/drawing/2014/main" id="{C1787204-A9AD-A964-2C4D-C315CBD101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3865611"/>
            <a:ext cx="13944600" cy="602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426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D04FE7AB-1A6E-A66A-61CC-C3276E8867D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886DEE7F-C384-044E-11E0-53912FCE7754}"/>
              </a:ext>
            </a:extLst>
          </p:cNvPr>
          <p:cNvSpPr txBox="1"/>
          <p:nvPr/>
        </p:nvSpPr>
        <p:spPr>
          <a:xfrm>
            <a:off x="533400" y="258234"/>
            <a:ext cx="17221200" cy="2637902"/>
          </a:xfrm>
          <a:prstGeom prst="rect">
            <a:avLst/>
          </a:prstGeom>
        </p:spPr>
        <p:txBody>
          <a:bodyPr wrap="square" lIns="0" tIns="0" rIns="0" bIns="0" rtlCol="0" anchor="t">
            <a:spAutoFit/>
          </a:bodyPr>
          <a:lstStyle/>
          <a:p>
            <a:pPr marL="0" lvl="0" indent="0" algn="l">
              <a:lnSpc>
                <a:spcPts val="7039"/>
              </a:lnSpc>
            </a:pPr>
            <a:r>
              <a:rPr lang="tr-TR" sz="5000" b="1" dirty="0">
                <a:latin typeface="The Youngest Serif" panose="020B0604020202020204" charset="-94"/>
              </a:rPr>
              <a:t>ANTALYA VE YAŞLANAN NÜFUS-TURİST? ÜÇÜNCÜ YAŞ TURİZMİ: SAĞLIK TURİZMİ, KENT TURİZMİ, KÜLTÜREL TURİZM-YARATICI TURİZM</a:t>
            </a:r>
          </a:p>
        </p:txBody>
      </p:sp>
      <p:sp>
        <p:nvSpPr>
          <p:cNvPr id="11" name="AutoShape 14">
            <a:extLst>
              <a:ext uri="{FF2B5EF4-FFF2-40B4-BE49-F238E27FC236}">
                <a16:creationId xmlns:a16="http://schemas.microsoft.com/office/drawing/2014/main" id="{FD87ABCB-B8E7-56AC-8593-6006ADFFF37F}"/>
              </a:ext>
            </a:extLst>
          </p:cNvPr>
          <p:cNvSpPr/>
          <p:nvPr/>
        </p:nvSpPr>
        <p:spPr>
          <a:xfrm>
            <a:off x="12032" y="3390900"/>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pic>
        <p:nvPicPr>
          <p:cNvPr id="2" name="İçerik Yer Tutucusu 3">
            <a:extLst>
              <a:ext uri="{FF2B5EF4-FFF2-40B4-BE49-F238E27FC236}">
                <a16:creationId xmlns:a16="http://schemas.microsoft.com/office/drawing/2014/main" id="{589A86D5-72F8-1585-CAC9-0C1D73062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6432" y="5880155"/>
            <a:ext cx="5763127" cy="4110511"/>
          </a:xfrm>
          <a:prstGeom prst="rect">
            <a:avLst/>
          </a:prstGeom>
        </p:spPr>
      </p:pic>
      <p:pic>
        <p:nvPicPr>
          <p:cNvPr id="3" name="Resim 5">
            <a:extLst>
              <a:ext uri="{FF2B5EF4-FFF2-40B4-BE49-F238E27FC236}">
                <a16:creationId xmlns:a16="http://schemas.microsoft.com/office/drawing/2014/main" id="{200F4020-949F-3719-3D26-C276D083260C}"/>
              </a:ext>
            </a:extLst>
          </p:cNvPr>
          <p:cNvPicPr>
            <a:picLocks noChangeAspect="1"/>
          </p:cNvPicPr>
          <p:nvPr/>
        </p:nvPicPr>
        <p:blipFill>
          <a:blip r:embed="rId3"/>
          <a:stretch>
            <a:fillRect/>
          </a:stretch>
        </p:blipFill>
        <p:spPr>
          <a:xfrm>
            <a:off x="6274946" y="3771900"/>
            <a:ext cx="6096000" cy="4539378"/>
          </a:xfrm>
          <a:prstGeom prst="rect">
            <a:avLst/>
          </a:prstGeom>
        </p:spPr>
      </p:pic>
      <p:sp>
        <p:nvSpPr>
          <p:cNvPr id="6" name="İçerik Yer Tutucusu 2">
            <a:extLst>
              <a:ext uri="{FF2B5EF4-FFF2-40B4-BE49-F238E27FC236}">
                <a16:creationId xmlns:a16="http://schemas.microsoft.com/office/drawing/2014/main" id="{5AAF74DA-6494-9A81-4DA0-0E2F1E3C6428}"/>
              </a:ext>
            </a:extLst>
          </p:cNvPr>
          <p:cNvSpPr txBox="1">
            <a:spLocks/>
          </p:cNvSpPr>
          <p:nvPr/>
        </p:nvSpPr>
        <p:spPr>
          <a:xfrm>
            <a:off x="533400" y="3771900"/>
            <a:ext cx="5727032" cy="5638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100" dirty="0">
                <a:latin typeface="Open Sauce" panose="020B0604020202020204" charset="-94"/>
              </a:rPr>
              <a:t>Yaşlanan nüfusa yönelik bazı seyahat türleri</a:t>
            </a:r>
          </a:p>
          <a:p>
            <a:endParaRPr lang="tr-TR" sz="2100" dirty="0">
              <a:latin typeface="Open Sauce" panose="020B0604020202020204" charset="-94"/>
            </a:endParaRPr>
          </a:p>
          <a:p>
            <a:r>
              <a:rPr lang="tr-TR" sz="2100" dirty="0">
                <a:latin typeface="Open Sauce" panose="020B0604020202020204" charset="-94"/>
              </a:rPr>
              <a:t>Sağlık turizmi</a:t>
            </a:r>
          </a:p>
          <a:p>
            <a:endParaRPr lang="tr-TR" sz="2100" dirty="0">
              <a:latin typeface="Open Sauce" panose="020B0604020202020204" charset="-94"/>
            </a:endParaRPr>
          </a:p>
          <a:p>
            <a:r>
              <a:rPr lang="tr-TR" sz="2100" dirty="0">
                <a:latin typeface="Open Sauce" panose="020B0604020202020204" charset="-94"/>
              </a:rPr>
              <a:t>Birden çok nesil ile seyahatler</a:t>
            </a:r>
          </a:p>
          <a:p>
            <a:endParaRPr lang="tr-TR" sz="2100" dirty="0">
              <a:latin typeface="Open Sauce" panose="020B0604020202020204" charset="-94"/>
            </a:endParaRPr>
          </a:p>
          <a:p>
            <a:r>
              <a:rPr lang="tr-TR" sz="2100" dirty="0">
                <a:latin typeface="Open Sauce" panose="020B0604020202020204" charset="-94"/>
              </a:rPr>
              <a:t>Tren ya da Gemilerle yavaş turizm</a:t>
            </a:r>
          </a:p>
          <a:p>
            <a:endParaRPr lang="tr-TR" sz="2100" dirty="0">
              <a:latin typeface="Open Sauce" panose="020B0604020202020204" charset="-94"/>
            </a:endParaRPr>
          </a:p>
          <a:p>
            <a:r>
              <a:rPr lang="tr-TR" sz="2100" dirty="0">
                <a:latin typeface="Open Sauce" panose="020B0604020202020204" charset="-94"/>
              </a:rPr>
              <a:t>Gönüllü turizm</a:t>
            </a:r>
          </a:p>
          <a:p>
            <a:endParaRPr lang="tr-TR" sz="2100" dirty="0">
              <a:latin typeface="Open Sauce" panose="020B0604020202020204" charset="-94"/>
            </a:endParaRPr>
          </a:p>
          <a:p>
            <a:r>
              <a:rPr lang="tr-TR" sz="2100" dirty="0">
                <a:latin typeface="Open Sauce" panose="020B0604020202020204" charset="-94"/>
              </a:rPr>
              <a:t>Yapılacaklar Listesi</a:t>
            </a:r>
          </a:p>
          <a:p>
            <a:pPr marL="0" indent="0">
              <a:buNone/>
            </a:pPr>
            <a:endParaRPr lang="tr-TR" sz="2100" dirty="0">
              <a:latin typeface="Open Sauce" panose="020B0604020202020204" charset="-94"/>
            </a:endParaRPr>
          </a:p>
          <a:p>
            <a:r>
              <a:rPr lang="tr-TR" sz="2100" dirty="0">
                <a:latin typeface="Open Sauce" panose="020B0604020202020204" charset="-94"/>
              </a:rPr>
              <a:t>Eğitim amaçlı turizm</a:t>
            </a:r>
          </a:p>
          <a:p>
            <a:endParaRPr lang="tr-TR" sz="2100" dirty="0">
              <a:latin typeface="Open Sauce" panose="020B0604020202020204" charset="-94"/>
            </a:endParaRPr>
          </a:p>
          <a:p>
            <a:r>
              <a:rPr lang="tr-TR" sz="2100" dirty="0">
                <a:latin typeface="Open Sauce" panose="020B0604020202020204" charset="-94"/>
              </a:rPr>
              <a:t>Genç hisset temalı macera turizmi</a:t>
            </a:r>
          </a:p>
          <a:p>
            <a:endParaRPr lang="tr-TR" sz="2100" dirty="0">
              <a:latin typeface="Open Sauce" panose="020B0604020202020204" charset="-94"/>
            </a:endParaRPr>
          </a:p>
          <a:p>
            <a:endParaRPr lang="tr-TR" sz="2100" dirty="0">
              <a:latin typeface="Open Sauce" panose="020B0604020202020204" charset="-94"/>
            </a:endParaRPr>
          </a:p>
        </p:txBody>
      </p:sp>
    </p:spTree>
    <p:extLst>
      <p:ext uri="{BB962C8B-B14F-4D97-AF65-F5344CB8AC3E}">
        <p14:creationId xmlns:p14="http://schemas.microsoft.com/office/powerpoint/2010/main" val="3884516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24A49575-A0A0-573C-821F-1AC3602562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DDEE8C1-470D-0985-B4F2-E301FFC7372B}"/>
              </a:ext>
            </a:extLst>
          </p:cNvPr>
          <p:cNvSpPr/>
          <p:nvPr/>
        </p:nvSpPr>
        <p:spPr>
          <a:xfrm>
            <a:off x="-5981244" y="-837744"/>
            <a:ext cx="11962488" cy="11962488"/>
          </a:xfrm>
          <a:custGeom>
            <a:avLst/>
            <a:gdLst/>
            <a:ahLst/>
            <a:cxnLst/>
            <a:rect l="l" t="t" r="r" b="b"/>
            <a:pathLst>
              <a:path w="11962488" h="11962488">
                <a:moveTo>
                  <a:pt x="0" y="0"/>
                </a:moveTo>
                <a:lnTo>
                  <a:pt x="11962488" y="0"/>
                </a:lnTo>
                <a:lnTo>
                  <a:pt x="11962488" y="11962488"/>
                </a:lnTo>
                <a:lnTo>
                  <a:pt x="0" y="11962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a:extLst>
              <a:ext uri="{FF2B5EF4-FFF2-40B4-BE49-F238E27FC236}">
                <a16:creationId xmlns:a16="http://schemas.microsoft.com/office/drawing/2014/main" id="{91769BE6-9387-3FD2-9DBD-F7553E2B46B6}"/>
              </a:ext>
            </a:extLst>
          </p:cNvPr>
          <p:cNvSpPr txBox="1"/>
          <p:nvPr/>
        </p:nvSpPr>
        <p:spPr>
          <a:xfrm>
            <a:off x="609600" y="2781300"/>
            <a:ext cx="8787487" cy="4246547"/>
          </a:xfrm>
          <a:prstGeom prst="rect">
            <a:avLst/>
          </a:prstGeom>
        </p:spPr>
        <p:txBody>
          <a:bodyPr wrap="square" lIns="0" tIns="0" rIns="0" bIns="0" rtlCol="0" anchor="t">
            <a:spAutoFit/>
          </a:bodyPr>
          <a:lstStyle/>
          <a:p>
            <a:pPr marL="0" lvl="0" indent="0" algn="l">
              <a:lnSpc>
                <a:spcPts val="11440"/>
              </a:lnSpc>
            </a:pPr>
            <a:r>
              <a:rPr lang="en-US" sz="7000" b="1" dirty="0">
                <a:solidFill>
                  <a:srgbClr val="13110F"/>
                </a:solidFill>
                <a:latin typeface="The Youngest Serif"/>
                <a:ea typeface="The Youngest Serif"/>
                <a:cs typeface="The Youngest Serif"/>
                <a:sym typeface="The Youngest Serif"/>
              </a:rPr>
              <a:t>2. BÖLÜM???   İKLİM DEĞİŞİKLİĞİ- TURİZM İLİŞKİLERİ </a:t>
            </a:r>
          </a:p>
        </p:txBody>
      </p:sp>
      <p:pic>
        <p:nvPicPr>
          <p:cNvPr id="11" name="Picture 10">
            <a:extLst>
              <a:ext uri="{FF2B5EF4-FFF2-40B4-BE49-F238E27FC236}">
                <a16:creationId xmlns:a16="http://schemas.microsoft.com/office/drawing/2014/main" id="{F0D6EF0A-1889-F1AA-4714-858D9F5B2C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7087" y="0"/>
            <a:ext cx="8922997" cy="10321089"/>
          </a:xfrm>
          <a:prstGeom prst="rect">
            <a:avLst/>
          </a:prstGeom>
        </p:spPr>
      </p:pic>
    </p:spTree>
    <p:extLst>
      <p:ext uri="{BB962C8B-B14F-4D97-AF65-F5344CB8AC3E}">
        <p14:creationId xmlns:p14="http://schemas.microsoft.com/office/powerpoint/2010/main" val="400544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p:cNvGrpSpPr/>
        <p:nvPr/>
      </p:nvGrpSpPr>
      <p:grpSpPr>
        <a:xfrm>
          <a:off x="0" y="0"/>
          <a:ext cx="0" cy="0"/>
          <a:chOff x="0" y="0"/>
          <a:chExt cx="0" cy="0"/>
        </a:xfrm>
      </p:grpSpPr>
      <p:grpSp>
        <p:nvGrpSpPr>
          <p:cNvPr id="4" name="Group 4"/>
          <p:cNvGrpSpPr/>
          <p:nvPr/>
        </p:nvGrpSpPr>
        <p:grpSpPr>
          <a:xfrm>
            <a:off x="1164770" y="1562854"/>
            <a:ext cx="8495577" cy="6825921"/>
            <a:chOff x="-304800" y="-95743"/>
            <a:chExt cx="11327437" cy="9101227"/>
          </a:xfrm>
        </p:grpSpPr>
        <p:sp>
          <p:nvSpPr>
            <p:cNvPr id="5" name="TextBox 5"/>
            <p:cNvSpPr txBox="1"/>
            <p:nvPr/>
          </p:nvSpPr>
          <p:spPr>
            <a:xfrm>
              <a:off x="-304800" y="-95743"/>
              <a:ext cx="11172364" cy="3590726"/>
            </a:xfrm>
            <a:prstGeom prst="rect">
              <a:avLst/>
            </a:prstGeom>
          </p:spPr>
          <p:txBody>
            <a:bodyPr lIns="0" tIns="0" rIns="0" bIns="0" rtlCol="0" anchor="t">
              <a:spAutoFit/>
            </a:bodyPr>
            <a:lstStyle/>
            <a:p>
              <a:pPr marL="0" lvl="0" indent="0" algn="l">
                <a:lnSpc>
                  <a:spcPts val="7039"/>
                </a:lnSpc>
              </a:pPr>
              <a:r>
                <a:rPr lang="en-US" sz="6399" u="none" dirty="0">
                  <a:solidFill>
                    <a:srgbClr val="13110F"/>
                  </a:solidFill>
                  <a:latin typeface="The Youngest Serif"/>
                  <a:ea typeface="The Youngest Serif"/>
                  <a:cs typeface="The Youngest Serif"/>
                  <a:sym typeface="The Youngest Serif"/>
                </a:rPr>
                <a:t>Ben </a:t>
              </a:r>
              <a:r>
                <a:rPr lang="en-US" sz="6399" u="none" dirty="0" err="1">
                  <a:solidFill>
                    <a:srgbClr val="13110F"/>
                  </a:solidFill>
                  <a:latin typeface="The Youngest Serif"/>
                  <a:ea typeface="The Youngest Serif"/>
                  <a:cs typeface="The Youngest Serif"/>
                  <a:sym typeface="The Youngest Serif"/>
                </a:rPr>
                <a:t>niye</a:t>
              </a:r>
              <a:r>
                <a:rPr lang="en-US" sz="6399" u="none" dirty="0">
                  <a:solidFill>
                    <a:srgbClr val="13110F"/>
                  </a:solidFill>
                  <a:latin typeface="The Youngest Serif"/>
                  <a:ea typeface="The Youngest Serif"/>
                  <a:cs typeface="The Youngest Serif"/>
                  <a:sym typeface="The Youngest Serif"/>
                </a:rPr>
                <a:t> </a:t>
              </a:r>
              <a:r>
                <a:rPr lang="en-US" sz="6399" u="none" dirty="0" err="1">
                  <a:solidFill>
                    <a:srgbClr val="13110F"/>
                  </a:solidFill>
                  <a:latin typeface="The Youngest Serif"/>
                  <a:ea typeface="The Youngest Serif"/>
                  <a:cs typeface="The Youngest Serif"/>
                  <a:sym typeface="The Youngest Serif"/>
                </a:rPr>
                <a:t>buradayım</a:t>
              </a:r>
              <a:r>
                <a:rPr lang="en-US" sz="6399" u="none" dirty="0">
                  <a:solidFill>
                    <a:srgbClr val="13110F"/>
                  </a:solidFill>
                  <a:latin typeface="The Youngest Serif"/>
                  <a:ea typeface="The Youngest Serif"/>
                  <a:cs typeface="The Youngest Serif"/>
                  <a:sym typeface="The Youngest Serif"/>
                </a:rPr>
                <a:t>?</a:t>
              </a:r>
              <a:br>
                <a:rPr lang="en-US" sz="6399" u="none" dirty="0">
                  <a:solidFill>
                    <a:srgbClr val="13110F"/>
                  </a:solidFill>
                  <a:latin typeface="The Youngest Serif"/>
                  <a:ea typeface="The Youngest Serif"/>
                  <a:cs typeface="The Youngest Serif"/>
                  <a:sym typeface="The Youngest Serif"/>
                </a:rPr>
              </a:br>
              <a:r>
                <a:rPr lang="en-US" sz="6399" u="none" dirty="0" err="1">
                  <a:solidFill>
                    <a:srgbClr val="13110F"/>
                  </a:solidFill>
                  <a:latin typeface="The Youngest Serif"/>
                  <a:ea typeface="The Youngest Serif"/>
                  <a:cs typeface="The Youngest Serif"/>
                  <a:sym typeface="The Youngest Serif"/>
                </a:rPr>
                <a:t>Coğrafya</a:t>
              </a:r>
              <a:r>
                <a:rPr lang="en-US" sz="6399" u="none" dirty="0">
                  <a:solidFill>
                    <a:srgbClr val="13110F"/>
                  </a:solidFill>
                  <a:latin typeface="The Youngest Serif"/>
                  <a:ea typeface="The Youngest Serif"/>
                  <a:cs typeface="The Youngest Serif"/>
                  <a:sym typeface="The Youngest Serif"/>
                </a:rPr>
                <a:t> </a:t>
              </a:r>
              <a:r>
                <a:rPr lang="en-US" sz="6399" u="none" dirty="0" err="1">
                  <a:solidFill>
                    <a:srgbClr val="13110F"/>
                  </a:solidFill>
                  <a:latin typeface="The Youngest Serif"/>
                  <a:ea typeface="The Youngest Serif"/>
                  <a:cs typeface="The Youngest Serif"/>
                  <a:sym typeface="The Youngest Serif"/>
                </a:rPr>
                <a:t>ve</a:t>
              </a:r>
              <a:r>
                <a:rPr lang="en-US" sz="6399" u="none" dirty="0">
                  <a:solidFill>
                    <a:srgbClr val="13110F"/>
                  </a:solidFill>
                  <a:latin typeface="The Youngest Serif"/>
                  <a:ea typeface="The Youngest Serif"/>
                  <a:cs typeface="The Youngest Serif"/>
                  <a:sym typeface="The Youngest Serif"/>
                </a:rPr>
                <a:t> </a:t>
              </a:r>
              <a:r>
                <a:rPr lang="en-US" sz="6399" u="none" dirty="0" err="1">
                  <a:solidFill>
                    <a:srgbClr val="13110F"/>
                  </a:solidFill>
                  <a:latin typeface="The Youngest Serif"/>
                  <a:ea typeface="The Youngest Serif"/>
                  <a:cs typeface="The Youngest Serif"/>
                  <a:sym typeface="The Youngest Serif"/>
                </a:rPr>
                <a:t>turizm</a:t>
              </a:r>
              <a:r>
                <a:rPr lang="en-US" sz="6399" u="none" dirty="0">
                  <a:solidFill>
                    <a:srgbClr val="13110F"/>
                  </a:solidFill>
                  <a:latin typeface="The Youngest Serif"/>
                  <a:ea typeface="The Youngest Serif"/>
                  <a:cs typeface="The Youngest Serif"/>
                  <a:sym typeface="The Youngest Serif"/>
                </a:rPr>
                <a:t> </a:t>
              </a:r>
              <a:r>
                <a:rPr lang="en-US" sz="6399" u="none" dirty="0" err="1">
                  <a:solidFill>
                    <a:srgbClr val="13110F"/>
                  </a:solidFill>
                  <a:latin typeface="The Youngest Serif"/>
                  <a:ea typeface="The Youngest Serif"/>
                  <a:cs typeface="The Youngest Serif"/>
                  <a:sym typeface="The Youngest Serif"/>
                </a:rPr>
                <a:t>değişiyor</a:t>
              </a:r>
              <a:r>
                <a:rPr lang="en-US" sz="6399" u="none" dirty="0">
                  <a:solidFill>
                    <a:srgbClr val="13110F"/>
                  </a:solidFill>
                  <a:latin typeface="The Youngest Serif"/>
                  <a:ea typeface="The Youngest Serif"/>
                  <a:cs typeface="The Youngest Serif"/>
                  <a:sym typeface="The Youngest Serif"/>
                </a:rPr>
                <a:t>! </a:t>
              </a:r>
              <a:r>
                <a:rPr lang="en-US" sz="6399" u="none" dirty="0" err="1">
                  <a:solidFill>
                    <a:srgbClr val="13110F"/>
                  </a:solidFill>
                  <a:latin typeface="The Youngest Serif"/>
                  <a:ea typeface="The Youngest Serif"/>
                  <a:cs typeface="The Youngest Serif"/>
                  <a:sym typeface="The Youngest Serif"/>
                </a:rPr>
                <a:t>Nasıl</a:t>
              </a:r>
              <a:r>
                <a:rPr lang="en-US" sz="6399" u="none" dirty="0">
                  <a:solidFill>
                    <a:srgbClr val="13110F"/>
                  </a:solidFill>
                  <a:latin typeface="The Youngest Serif"/>
                  <a:ea typeface="The Youngest Serif"/>
                  <a:cs typeface="The Youngest Serif"/>
                  <a:sym typeface="The Youngest Serif"/>
                </a:rPr>
                <a:t>? </a:t>
              </a:r>
              <a:r>
                <a:rPr lang="en-US" sz="6399" u="none" dirty="0" err="1">
                  <a:solidFill>
                    <a:srgbClr val="13110F"/>
                  </a:solidFill>
                  <a:latin typeface="The Youngest Serif"/>
                  <a:ea typeface="The Youngest Serif"/>
                  <a:cs typeface="The Youngest Serif"/>
                  <a:sym typeface="The Youngest Serif"/>
                </a:rPr>
                <a:t>Niçin</a:t>
              </a:r>
              <a:r>
                <a:rPr lang="en-US" sz="6399" u="none" dirty="0">
                  <a:solidFill>
                    <a:srgbClr val="13110F"/>
                  </a:solidFill>
                  <a:latin typeface="The Youngest Serif"/>
                  <a:ea typeface="The Youngest Serif"/>
                  <a:cs typeface="The Youngest Serif"/>
                  <a:sym typeface="The Youngest Serif"/>
                </a:rPr>
                <a:t>?</a:t>
              </a:r>
            </a:p>
          </p:txBody>
        </p:sp>
        <p:sp>
          <p:nvSpPr>
            <p:cNvPr id="6" name="TextBox 6"/>
            <p:cNvSpPr txBox="1"/>
            <p:nvPr/>
          </p:nvSpPr>
          <p:spPr>
            <a:xfrm>
              <a:off x="-149727" y="5268136"/>
              <a:ext cx="11172364" cy="3737348"/>
            </a:xfrm>
            <a:prstGeom prst="rect">
              <a:avLst/>
            </a:prstGeom>
          </p:spPr>
          <p:txBody>
            <a:bodyPr lIns="0" tIns="0" rIns="0" bIns="0" rtlCol="0" anchor="t">
              <a:spAutoFit/>
            </a:bodyPr>
            <a:lstStyle/>
            <a:p>
              <a:pPr marL="0" lvl="0" indent="0" algn="l">
                <a:lnSpc>
                  <a:spcPts val="4480"/>
                </a:lnSpc>
              </a:pPr>
              <a:endParaRPr lang="en-US" sz="3200" u="none" dirty="0">
                <a:solidFill>
                  <a:srgbClr val="13110F"/>
                </a:solidFill>
                <a:latin typeface="Open Sauce"/>
                <a:ea typeface="Open Sauce"/>
                <a:cs typeface="Open Sauce"/>
                <a:sym typeface="Open Sauce"/>
              </a:endParaRPr>
            </a:p>
            <a:p>
              <a:pPr marL="0" lvl="0" indent="0" algn="just">
                <a:lnSpc>
                  <a:spcPts val="4480"/>
                </a:lnSpc>
              </a:pPr>
              <a:r>
                <a:rPr lang="en-US" sz="2100" u="none" dirty="0" err="1">
                  <a:solidFill>
                    <a:srgbClr val="13110F"/>
                  </a:solidFill>
                  <a:latin typeface="Open Sauce"/>
                  <a:ea typeface="Open Sauce"/>
                  <a:cs typeface="Open Sauce"/>
                  <a:sym typeface="Open Sauce"/>
                </a:rPr>
                <a:t>Bugün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coğrafya</a:t>
              </a:r>
              <a:r>
                <a:rPr lang="en-US" sz="2100" u="none" dirty="0">
                  <a:solidFill>
                    <a:srgbClr val="13110F"/>
                  </a:solidFill>
                  <a:latin typeface="Open Sauce"/>
                  <a:ea typeface="Open Sauce"/>
                  <a:cs typeface="Open Sauce"/>
                  <a:sym typeface="Open Sauce"/>
                </a:rPr>
                <a:t> problem </a:t>
              </a:r>
              <a:r>
                <a:rPr lang="en-US" sz="2100" u="none" dirty="0" err="1">
                  <a:solidFill>
                    <a:srgbClr val="13110F"/>
                  </a:solidFill>
                  <a:latin typeface="Open Sauce"/>
                  <a:ea typeface="Open Sauce"/>
                  <a:cs typeface="Open Sauce"/>
                  <a:sym typeface="Open Sauce"/>
                </a:rPr>
                <a:t>çözmeye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dayanan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bir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akademik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araştırma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alanı</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haline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gelmiş</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coğrafya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ve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coğrafyacılar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arazi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kullanımı</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çalışmalarında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olduğu</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kadar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küresel</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konularda</a:t>
              </a:r>
              <a:r>
                <a:rPr lang="en-US" sz="2100" u="none" dirty="0">
                  <a:solidFill>
                    <a:srgbClr val="13110F"/>
                  </a:solidFill>
                  <a:latin typeface="Open Sauce"/>
                  <a:ea typeface="Open Sauce"/>
                  <a:cs typeface="Open Sauce"/>
                  <a:sym typeface="Open Sauce"/>
                </a:rPr>
                <a:t> da </a:t>
              </a:r>
              <a:r>
                <a:rPr lang="en-US" sz="2100" u="none" dirty="0" err="1">
                  <a:solidFill>
                    <a:srgbClr val="13110F"/>
                  </a:solidFill>
                  <a:latin typeface="Open Sauce"/>
                  <a:ea typeface="Open Sauce"/>
                  <a:cs typeface="Open Sauce"/>
                  <a:sym typeface="Open Sauce"/>
                </a:rPr>
                <a:t>önemli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çalışmalar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yapmaya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başlamışlardır</a:t>
              </a:r>
              <a:r>
                <a:rPr lang="en-US" sz="2100" u="none" dirty="0">
                  <a:solidFill>
                    <a:srgbClr val="13110F"/>
                  </a:solidFill>
                  <a:latin typeface="Open Sauce"/>
                  <a:ea typeface="Open Sauce"/>
                  <a:cs typeface="Open Sauce"/>
                  <a:sym typeface="Open Sauce"/>
                </a:rPr>
                <a:t>.</a:t>
              </a:r>
            </a:p>
          </p:txBody>
        </p:sp>
      </p:grpSp>
      <p:sp>
        <p:nvSpPr>
          <p:cNvPr id="7" name="TextBox 7"/>
          <p:cNvSpPr txBox="1"/>
          <p:nvPr/>
        </p:nvSpPr>
        <p:spPr>
          <a:xfrm>
            <a:off x="1175656" y="4519358"/>
            <a:ext cx="8379273" cy="716671"/>
          </a:xfrm>
          <a:prstGeom prst="rect">
            <a:avLst/>
          </a:prstGeom>
        </p:spPr>
        <p:txBody>
          <a:bodyPr lIns="0" tIns="0" rIns="0" bIns="0" rtlCol="0" anchor="t">
            <a:spAutoFit/>
          </a:bodyPr>
          <a:lstStyle/>
          <a:p>
            <a:pPr marL="0" lvl="0" indent="0" algn="l">
              <a:lnSpc>
                <a:spcPts val="2939"/>
              </a:lnSpc>
              <a:spcBef>
                <a:spcPct val="0"/>
              </a:spcBef>
            </a:pPr>
            <a:r>
              <a:rPr lang="tr-TR" sz="2100" b="1" dirty="0">
                <a:solidFill>
                  <a:srgbClr val="FF0000"/>
                </a:solidFill>
                <a:latin typeface="Open Sauce" panose="020B0604020202020204" charset="-94"/>
              </a:rPr>
              <a:t>Turizm araştırmalarında Coğrafya mekanı anlamaya çalışırken diğerleri satmaya uğraşır</a:t>
            </a:r>
            <a:endParaRPr lang="en-US" sz="2100" u="none" dirty="0">
              <a:solidFill>
                <a:srgbClr val="13110F"/>
              </a:solidFill>
              <a:latin typeface="Open Sauce" panose="020B0604020202020204" charset="-94"/>
              <a:ea typeface="Open Sauce"/>
              <a:cs typeface="Open Sauce"/>
              <a:sym typeface="Open Sauce"/>
            </a:endParaRPr>
          </a:p>
        </p:txBody>
      </p:sp>
      <p:pic>
        <p:nvPicPr>
          <p:cNvPr id="8" name="İçerik Yer Tutucusu 4">
            <a:extLst>
              <a:ext uri="{FF2B5EF4-FFF2-40B4-BE49-F238E27FC236}">
                <a16:creationId xmlns:a16="http://schemas.microsoft.com/office/drawing/2014/main" id="{C6BCCE19-9E38-5C86-65C6-916BB92421F4}"/>
              </a:ext>
            </a:extLst>
          </p:cNvPr>
          <p:cNvPicPr>
            <a:picLocks noChangeAspect="1"/>
          </p:cNvPicPr>
          <p:nvPr/>
        </p:nvPicPr>
        <p:blipFill>
          <a:blip r:embed="rId2"/>
          <a:stretch>
            <a:fillRect/>
          </a:stretch>
        </p:blipFill>
        <p:spPr>
          <a:xfrm>
            <a:off x="10248526" y="1714500"/>
            <a:ext cx="7900148" cy="5487732"/>
          </a:xfrm>
          <a:prstGeom prst="rect">
            <a:avLst/>
          </a:prstGeom>
        </p:spPr>
      </p:pic>
      <p:sp>
        <p:nvSpPr>
          <p:cNvPr id="9" name="Metin kutusu 5">
            <a:extLst>
              <a:ext uri="{FF2B5EF4-FFF2-40B4-BE49-F238E27FC236}">
                <a16:creationId xmlns:a16="http://schemas.microsoft.com/office/drawing/2014/main" id="{F4FE9103-D7F2-4743-3041-22380C531F50}"/>
              </a:ext>
            </a:extLst>
          </p:cNvPr>
          <p:cNvSpPr txBox="1"/>
          <p:nvPr/>
        </p:nvSpPr>
        <p:spPr>
          <a:xfrm>
            <a:off x="10541000" y="7557778"/>
            <a:ext cx="7315200" cy="830997"/>
          </a:xfrm>
          <a:prstGeom prst="rect">
            <a:avLst/>
          </a:prstGeom>
          <a:noFill/>
        </p:spPr>
        <p:txBody>
          <a:bodyPr wrap="square" rtlCol="0">
            <a:spAutoFit/>
          </a:bodyPr>
          <a:lstStyle/>
          <a:p>
            <a:r>
              <a:rPr lang="tr-TR" sz="2400" b="1" dirty="0">
                <a:solidFill>
                  <a:srgbClr val="FF0000"/>
                </a:solidFill>
                <a:latin typeface="Open Sauce" panose="020B0604020202020204" charset="-94"/>
              </a:rPr>
              <a:t>ANTALYA’DA DURUM SAPTAMASI YAPMAK ÖNEMLİ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4B8C7A7B-EE7D-0A6A-6D2E-25ADDE988685}"/>
            </a:ext>
          </a:extLst>
        </p:cNvPr>
        <p:cNvGrpSpPr/>
        <p:nvPr/>
      </p:nvGrpSpPr>
      <p:grpSpPr>
        <a:xfrm>
          <a:off x="0" y="0"/>
          <a:ext cx="0" cy="0"/>
          <a:chOff x="0" y="0"/>
          <a:chExt cx="0" cy="0"/>
        </a:xfrm>
      </p:grpSpPr>
      <p:graphicFrame>
        <p:nvGraphicFramePr>
          <p:cNvPr id="2" name="İçerik Yer Tutucusu 3">
            <a:extLst>
              <a:ext uri="{FF2B5EF4-FFF2-40B4-BE49-F238E27FC236}">
                <a16:creationId xmlns:a16="http://schemas.microsoft.com/office/drawing/2014/main" id="{776DFBC7-D164-6035-9D23-A1CA6DE3577D}"/>
              </a:ext>
            </a:extLst>
          </p:cNvPr>
          <p:cNvGraphicFramePr>
            <a:graphicFrameLocks/>
          </p:cNvGraphicFramePr>
          <p:nvPr>
            <p:extLst>
              <p:ext uri="{D42A27DB-BD31-4B8C-83A1-F6EECF244321}">
                <p14:modId xmlns:p14="http://schemas.microsoft.com/office/powerpoint/2010/main" val="1712208712"/>
              </p:ext>
            </p:extLst>
          </p:nvPr>
        </p:nvGraphicFramePr>
        <p:xfrm>
          <a:off x="1104900" y="0"/>
          <a:ext cx="16078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Resim 1">
            <a:extLst>
              <a:ext uri="{FF2B5EF4-FFF2-40B4-BE49-F238E27FC236}">
                <a16:creationId xmlns:a16="http://schemas.microsoft.com/office/drawing/2014/main" id="{0C8ED240-7881-2B14-D497-C891AC7CA9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4558" y="2992679"/>
            <a:ext cx="6498884" cy="2120742"/>
          </a:xfrm>
          <a:prstGeom prst="rect">
            <a:avLst/>
          </a:prstGeom>
        </p:spPr>
      </p:pic>
      <p:sp>
        <p:nvSpPr>
          <p:cNvPr id="6" name="Metin kutusu 14">
            <a:extLst>
              <a:ext uri="{FF2B5EF4-FFF2-40B4-BE49-F238E27FC236}">
                <a16:creationId xmlns:a16="http://schemas.microsoft.com/office/drawing/2014/main" id="{7F1E5502-D082-AC82-CDE3-B1472CB74AD7}"/>
              </a:ext>
            </a:extLst>
          </p:cNvPr>
          <p:cNvSpPr txBox="1"/>
          <p:nvPr/>
        </p:nvSpPr>
        <p:spPr>
          <a:xfrm>
            <a:off x="10934700" y="5826485"/>
            <a:ext cx="6248400" cy="332398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b="0" i="0" u="none" strike="noStrike" kern="1200" cap="none" spc="0" normalizeH="0" baseline="0" noProof="0" dirty="0">
                <a:ln>
                  <a:noFill/>
                </a:ln>
                <a:solidFill>
                  <a:prstClr val="black"/>
                </a:solidFill>
                <a:effectLst/>
                <a:uLnTx/>
                <a:uFillTx/>
                <a:latin typeface="Open Sauce" panose="020B0604020202020204" charset="-94"/>
              </a:rPr>
              <a:t>Normalden sıcak geçen kış turizmi merkezlerinde talebin azalması (Dawson vd., 2009)</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100" b="0" i="0" u="none" strike="noStrike" kern="1200" cap="none" spc="0" normalizeH="0" baseline="0" noProof="0" dirty="0">
              <a:ln>
                <a:noFill/>
              </a:ln>
              <a:solidFill>
                <a:prstClr val="black"/>
              </a:solidFill>
              <a:effectLst/>
              <a:uLnTx/>
              <a:uFillTx/>
              <a:latin typeface="Open Sauce" panose="020B0604020202020204" charset="-94"/>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b="0" i="0" u="none" strike="noStrike" kern="1200" cap="none" spc="0" normalizeH="0" baseline="0" noProof="0" dirty="0">
                <a:ln>
                  <a:noFill/>
                </a:ln>
                <a:solidFill>
                  <a:prstClr val="black"/>
                </a:solidFill>
                <a:effectLst/>
                <a:uLnTx/>
                <a:uFillTx/>
                <a:latin typeface="Open Sauce" panose="020B0604020202020204" charset="-94"/>
              </a:rPr>
              <a:t>Termal konforun azalmasıyla yüksek enlemlere yönelen kıyı turizmi talebi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100" b="0" i="0" u="none" strike="noStrike" kern="1200" cap="none" spc="0" normalizeH="0" baseline="0" noProof="0" dirty="0">
              <a:ln>
                <a:noFill/>
              </a:ln>
              <a:solidFill>
                <a:prstClr val="black"/>
              </a:solidFill>
              <a:effectLst/>
              <a:uLnTx/>
              <a:uFillTx/>
              <a:latin typeface="Open Sauce" panose="020B0604020202020204" charset="-94"/>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b="0" i="0" u="none" strike="noStrike" kern="1200" cap="none" spc="0" normalizeH="0" baseline="0" noProof="0" dirty="0">
                <a:ln>
                  <a:noFill/>
                </a:ln>
                <a:solidFill>
                  <a:prstClr val="black"/>
                </a:solidFill>
                <a:effectLst/>
                <a:uLnTx/>
                <a:uFillTx/>
                <a:latin typeface="Open Sauce" panose="020B0604020202020204" charset="-94"/>
              </a:rPr>
              <a:t>Yok olma tehlikesi altında olan mekanları ziyaret etme motivasyonunun artması «Son Şans Turizmi»</a:t>
            </a:r>
          </a:p>
        </p:txBody>
      </p:sp>
      <p:sp>
        <p:nvSpPr>
          <p:cNvPr id="7" name="Metin kutusu 10">
            <a:extLst>
              <a:ext uri="{FF2B5EF4-FFF2-40B4-BE49-F238E27FC236}">
                <a16:creationId xmlns:a16="http://schemas.microsoft.com/office/drawing/2014/main" id="{27817388-A412-2DB8-5197-43A8C6B756FB}"/>
              </a:ext>
            </a:extLst>
          </p:cNvPr>
          <p:cNvSpPr txBox="1"/>
          <p:nvPr/>
        </p:nvSpPr>
        <p:spPr>
          <a:xfrm>
            <a:off x="1600200" y="5649686"/>
            <a:ext cx="7772400" cy="397031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b="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rPr>
              <a:t>Buzul örtüsünün geri çekilmesi ve kütle kaybı</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b="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rPr>
              <a:t>Kar örtüsü ve koşullarının değişmesi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b="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rPr>
              <a:t>Kış turizmi sezon sürelerinin kısalması (Scott, </a:t>
            </a:r>
            <a:r>
              <a:rPr kumimoji="0" lang="tr-TR" sz="2100" b="0" i="0" u="none" strike="noStrike" kern="1200" cap="none" spc="0" normalizeH="0" baseline="0" noProof="0" dirty="0" err="1">
                <a:ln>
                  <a:noFill/>
                </a:ln>
                <a:solidFill>
                  <a:prstClr val="black"/>
                </a:solidFill>
                <a:effectLst/>
                <a:uLnTx/>
                <a:uFillTx/>
                <a:latin typeface="Open Sauce" panose="020B0604020202020204" charset="-94"/>
                <a:ea typeface="Calibri" panose="020F0502020204030204" pitchFamily="34" charset="0"/>
              </a:rPr>
              <a:t>Gossling</a:t>
            </a:r>
            <a:r>
              <a:rPr kumimoji="0" lang="tr-TR" sz="2100" b="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rPr>
              <a:t> vd., 2012)</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b="0" i="0" u="none" strike="noStrike" kern="1200" cap="none" spc="0" normalizeH="0" baseline="0" noProof="0" dirty="0">
                <a:ln>
                  <a:noFill/>
                </a:ln>
                <a:solidFill>
                  <a:prstClr val="black"/>
                </a:solidFill>
                <a:effectLst/>
                <a:uLnTx/>
                <a:uFillTx/>
                <a:latin typeface="Open Sauce" panose="020B0604020202020204" charset="-94"/>
              </a:rPr>
              <a:t>Deniz seviyesi değişmeleri sonucu risk altında olan destinasyonlar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b="0" i="0" u="none" strike="noStrike" kern="1200" cap="none" spc="0" normalizeH="0" baseline="0" noProof="0" dirty="0">
                <a:ln>
                  <a:noFill/>
                </a:ln>
                <a:solidFill>
                  <a:prstClr val="black"/>
                </a:solidFill>
                <a:effectLst/>
                <a:uLnTx/>
                <a:uFillTx/>
                <a:latin typeface="Open Sauce" panose="020B0604020202020204" charset="-94"/>
              </a:rPr>
              <a:t>Kuraklık nedeniyle göl, akarsu vb. yerüstü su havzalarının daralması</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b="0" i="0" u="none" strike="noStrike" kern="1200" cap="none" spc="0" normalizeH="0" baseline="0" noProof="0" dirty="0">
                <a:ln>
                  <a:noFill/>
                </a:ln>
                <a:solidFill>
                  <a:prstClr val="black"/>
                </a:solidFill>
                <a:effectLst/>
                <a:uLnTx/>
                <a:uFillTx/>
                <a:latin typeface="Open Sauce" panose="020B0604020202020204" charset="-94"/>
              </a:rPr>
              <a:t>Sayfiye yerleşmelerini etkileyen sıcak hava dalgaları sonucu turizm konforunun azalması</a:t>
            </a:r>
            <a:endParaRPr kumimoji="0" lang="tr-TR" sz="2100" b="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b="0" i="0" u="none" strike="noStrike" kern="1200" cap="none" spc="0" normalizeH="0" baseline="0" noProof="0" dirty="0">
                <a:ln>
                  <a:noFill/>
                </a:ln>
                <a:solidFill>
                  <a:prstClr val="black"/>
                </a:solidFill>
                <a:effectLst/>
                <a:uLnTx/>
                <a:uFillTx/>
                <a:latin typeface="Open Sauce" panose="020B0604020202020204" charset="-94"/>
              </a:rPr>
              <a:t>Turizm kentleşmesinin ormanlar ve tarım alanlarına etkileri </a:t>
            </a:r>
          </a:p>
        </p:txBody>
      </p:sp>
    </p:spTree>
    <p:extLst>
      <p:ext uri="{BB962C8B-B14F-4D97-AF65-F5344CB8AC3E}">
        <p14:creationId xmlns:p14="http://schemas.microsoft.com/office/powerpoint/2010/main" val="38119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D4A35D44-A431-24BE-B7CA-7048487E7296}"/>
            </a:ext>
          </a:extLst>
        </p:cNvPr>
        <p:cNvGrpSpPr/>
        <p:nvPr/>
      </p:nvGrpSpPr>
      <p:grpSpPr>
        <a:xfrm>
          <a:off x="0" y="0"/>
          <a:ext cx="0" cy="0"/>
          <a:chOff x="0" y="0"/>
          <a:chExt cx="0" cy="0"/>
        </a:xfrm>
      </p:grpSpPr>
      <p:graphicFrame>
        <p:nvGraphicFramePr>
          <p:cNvPr id="5" name="İçerik Yer Tutucusu 3">
            <a:extLst>
              <a:ext uri="{FF2B5EF4-FFF2-40B4-BE49-F238E27FC236}">
                <a16:creationId xmlns:a16="http://schemas.microsoft.com/office/drawing/2014/main" id="{8AD970EC-906A-6434-93E1-F712BE072F7B}"/>
              </a:ext>
            </a:extLst>
          </p:cNvPr>
          <p:cNvGraphicFramePr>
            <a:graphicFrameLocks/>
          </p:cNvGraphicFramePr>
          <p:nvPr>
            <p:extLst>
              <p:ext uri="{D42A27DB-BD31-4B8C-83A1-F6EECF244321}">
                <p14:modId xmlns:p14="http://schemas.microsoft.com/office/powerpoint/2010/main" val="3546809674"/>
              </p:ext>
            </p:extLst>
          </p:nvPr>
        </p:nvGraphicFramePr>
        <p:xfrm>
          <a:off x="838200" y="418028"/>
          <a:ext cx="16611600" cy="4266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etin kutusu 2">
            <a:extLst>
              <a:ext uri="{FF2B5EF4-FFF2-40B4-BE49-F238E27FC236}">
                <a16:creationId xmlns:a16="http://schemas.microsoft.com/office/drawing/2014/main" id="{A2A8B808-70AB-0FFF-9431-AB84407D9E6B}"/>
              </a:ext>
            </a:extLst>
          </p:cNvPr>
          <p:cNvSpPr txBox="1"/>
          <p:nvPr/>
        </p:nvSpPr>
        <p:spPr>
          <a:xfrm>
            <a:off x="5181600" y="2857500"/>
            <a:ext cx="8119345" cy="3000821"/>
          </a:xfrm>
          <a:prstGeom prst="rect">
            <a:avLst/>
          </a:prstGeom>
          <a:noFill/>
        </p:spPr>
        <p:txBody>
          <a:bodyPr wrap="square" rtlCol="0">
            <a:spAutoFit/>
          </a:bodyPr>
          <a:lstStyle/>
          <a:p>
            <a:r>
              <a:rPr lang="tr-TR" sz="2100" dirty="0">
                <a:latin typeface="Open Sauce" panose="020B0604020202020204" charset="-94"/>
              </a:rPr>
              <a:t>Küresel iklim değişikliğinin etkileri, turizme konu olan kentler ve kırsal yerleşmelerde farklı yansımalarla karşımıza çıkmaktadır. </a:t>
            </a:r>
          </a:p>
          <a:p>
            <a:endParaRPr lang="tr-TR" sz="2100" dirty="0">
              <a:latin typeface="Open Sauce" panose="020B0604020202020204" charset="-94"/>
            </a:endParaRPr>
          </a:p>
          <a:p>
            <a:r>
              <a:rPr lang="tr-TR" sz="2100" dirty="0">
                <a:latin typeface="Open Sauce" panose="020B0604020202020204" charset="-94"/>
              </a:rPr>
              <a:t>Sahip olduğu yüksek nüfus miktarı ve yerleşme dokuları sebebiyle iklim değişikliğinin olumsuz etkileri ve risklerine karşı kırılgan yapıda olan kentlerde ekstrem hava olayları ve doğal afetlerin sıklığı, şiddeti ve süresi 18. yüzyılın ikinci yarısından itibaren giderek artmıştır.</a:t>
            </a:r>
          </a:p>
        </p:txBody>
      </p:sp>
      <p:sp>
        <p:nvSpPr>
          <p:cNvPr id="8" name="Ok: Sol Sağ 1">
            <a:extLst>
              <a:ext uri="{FF2B5EF4-FFF2-40B4-BE49-F238E27FC236}">
                <a16:creationId xmlns:a16="http://schemas.microsoft.com/office/drawing/2014/main" id="{2751985B-CE39-FC9D-D8AA-5C36B02B450C}"/>
              </a:ext>
            </a:extLst>
          </p:cNvPr>
          <p:cNvSpPr/>
          <p:nvPr/>
        </p:nvSpPr>
        <p:spPr>
          <a:xfrm>
            <a:off x="8305800" y="7632069"/>
            <a:ext cx="2438400" cy="558581"/>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Metin kutusu 14">
            <a:extLst>
              <a:ext uri="{FF2B5EF4-FFF2-40B4-BE49-F238E27FC236}">
                <a16:creationId xmlns:a16="http://schemas.microsoft.com/office/drawing/2014/main" id="{BCF69007-10F9-6AE1-5AB1-7347F47DE11F}"/>
              </a:ext>
            </a:extLst>
          </p:cNvPr>
          <p:cNvSpPr txBox="1"/>
          <p:nvPr/>
        </p:nvSpPr>
        <p:spPr>
          <a:xfrm>
            <a:off x="10972801" y="6221820"/>
            <a:ext cx="7010399" cy="33239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Kıyılar başta olmak üzere alçak yükseltide yer alan destinasyonlara olan talebin azalması (</a:t>
            </a:r>
            <a:r>
              <a:rPr kumimoji="0" lang="tr-TR" sz="2100" i="0" u="none" strike="noStrike" kern="1200" cap="none" spc="0" normalizeH="0" baseline="0" noProof="0" dirty="0" err="1">
                <a:ln>
                  <a:noFill/>
                </a:ln>
                <a:solidFill>
                  <a:prstClr val="black"/>
                </a:solidFill>
                <a:effectLst/>
                <a:uLnTx/>
                <a:uFillTx/>
                <a:latin typeface="Open Sauce" panose="020B0604020202020204" charset="-94"/>
                <a:cs typeface="Times New Roman" panose="02020603050405020304" pitchFamily="18" charset="0"/>
              </a:rPr>
              <a:t>Coles</a:t>
            </a: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 vd., 2015; </a:t>
            </a:r>
            <a:r>
              <a:rPr kumimoji="0" lang="tr-TR" sz="2100" i="0" u="none" strike="noStrike" kern="1200" cap="none" spc="0" normalizeH="0" baseline="0" noProof="0" dirty="0" err="1">
                <a:ln>
                  <a:noFill/>
                </a:ln>
                <a:solidFill>
                  <a:prstClr val="black"/>
                </a:solidFill>
                <a:effectLst/>
                <a:uLnTx/>
                <a:uFillTx/>
                <a:latin typeface="Open Sauce" panose="020B0604020202020204" charset="-94"/>
                <a:cs typeface="Times New Roman" panose="02020603050405020304" pitchFamily="18" charset="0"/>
              </a:rPr>
              <a:t>Michailidou</a:t>
            </a: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 vd., 2016)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Scott vd., 2012; </a:t>
            </a:r>
            <a:r>
              <a:rPr kumimoji="0" lang="tr-TR" sz="2100" i="0" u="none" strike="noStrike" kern="1200" cap="none" spc="0" normalizeH="0" baseline="0" noProof="0" dirty="0" err="1">
                <a:ln>
                  <a:noFill/>
                </a:ln>
                <a:solidFill>
                  <a:prstClr val="black"/>
                </a:solidFill>
                <a:effectLst/>
                <a:uLnTx/>
                <a:uFillTx/>
                <a:latin typeface="Open Sauce" panose="020B0604020202020204" charset="-94"/>
                <a:cs typeface="Times New Roman" panose="02020603050405020304" pitchFamily="18" charset="0"/>
              </a:rPr>
              <a:t>Gössling</a:t>
            </a: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 ve Scott,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Kıyı turizminde deniz seviyesi değişmeleri ve risk altındaki destinasyonlar (</a:t>
            </a:r>
            <a:r>
              <a:rPr kumimoji="0" lang="tr-TR" sz="2100" i="0" u="none" strike="noStrike" kern="1200" cap="none" spc="0" normalizeH="0" baseline="0" noProof="0" dirty="0" err="1">
                <a:ln>
                  <a:noFill/>
                </a:ln>
                <a:solidFill>
                  <a:prstClr val="black"/>
                </a:solidFill>
                <a:effectLst/>
                <a:uLnTx/>
                <a:uFillTx/>
                <a:latin typeface="Open Sauce" panose="020B0604020202020204" charset="-94"/>
                <a:cs typeface="Times New Roman" panose="02020603050405020304" pitchFamily="18" charset="0"/>
              </a:rPr>
              <a:t>Moeno</a:t>
            </a: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 ve </a:t>
            </a:r>
            <a:r>
              <a:rPr kumimoji="0" lang="tr-TR" sz="2100" i="0" u="none" strike="noStrike" kern="1200" cap="none" spc="0" normalizeH="0" baseline="0" noProof="0" dirty="0" err="1">
                <a:ln>
                  <a:noFill/>
                </a:ln>
                <a:solidFill>
                  <a:prstClr val="black"/>
                </a:solidFill>
                <a:effectLst/>
                <a:uLnTx/>
                <a:uFillTx/>
                <a:latin typeface="Open Sauce" panose="020B0604020202020204" charset="-94"/>
                <a:cs typeface="Times New Roman" panose="02020603050405020304" pitchFamily="18" charset="0"/>
              </a:rPr>
              <a:t>Becken</a:t>
            </a: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 2019)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İklim göçmenleri ve kıyıların durumu</a:t>
            </a:r>
          </a:p>
        </p:txBody>
      </p:sp>
      <p:sp>
        <p:nvSpPr>
          <p:cNvPr id="10" name="Metin kutusu 10">
            <a:extLst>
              <a:ext uri="{FF2B5EF4-FFF2-40B4-BE49-F238E27FC236}">
                <a16:creationId xmlns:a16="http://schemas.microsoft.com/office/drawing/2014/main" id="{C465DE23-AAF2-D69A-E4DF-4D5A471E9DA8}"/>
              </a:ext>
            </a:extLst>
          </p:cNvPr>
          <p:cNvSpPr txBox="1"/>
          <p:nvPr/>
        </p:nvSpPr>
        <p:spPr>
          <a:xfrm>
            <a:off x="319314" y="6205491"/>
            <a:ext cx="7757885" cy="397031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cs typeface="Times New Roman" panose="02020603050405020304" pitchFamily="18" charset="0"/>
              </a:rPr>
              <a:t>Kış turizmi literatüründe genel olarak ele alınan konular; kış turizminin hassasiyeti, iklim değişikliğinin kış turizmine etkileri, turistlerin algı ve tutumları, kırılganlık ve kış turizmi paydaşlarının değerlendirmeleri </a:t>
            </a:r>
            <a:r>
              <a:rPr kumimoji="0" lang="tr-TR" sz="2100" i="0" u="none" strike="noStrike" kern="1200" cap="none" spc="0" normalizeH="0" baseline="0" noProof="0" dirty="0" err="1">
                <a:ln>
                  <a:noFill/>
                </a:ln>
                <a:solidFill>
                  <a:prstClr val="black"/>
                </a:solidFill>
                <a:effectLst/>
                <a:uLnTx/>
                <a:uFillTx/>
                <a:latin typeface="Open Sauce" panose="020B0604020202020204" charset="-94"/>
                <a:ea typeface="Calibri" panose="020F0502020204030204" pitchFamily="34" charset="0"/>
                <a:cs typeface="Times New Roman" panose="02020603050405020304" pitchFamily="18" charset="0"/>
              </a:rPr>
              <a:t>vb</a:t>
            </a:r>
            <a:r>
              <a:rPr kumimoji="0" lang="tr-TR" sz="210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cs typeface="Times New Roman" panose="02020603050405020304" pitchFamily="18" charset="0"/>
              </a:rPr>
              <a:t> (</a:t>
            </a:r>
            <a:r>
              <a:rPr kumimoji="0" lang="tr-TR" sz="2100" i="0" u="none" strike="noStrike" kern="1200" cap="none" spc="0" normalizeH="0" baseline="0" noProof="0" dirty="0" err="1">
                <a:ln>
                  <a:noFill/>
                </a:ln>
                <a:solidFill>
                  <a:prstClr val="black"/>
                </a:solidFill>
                <a:effectLst/>
                <a:uLnTx/>
                <a:uFillTx/>
                <a:latin typeface="Open Sauce" panose="020B0604020202020204" charset="-94"/>
                <a:ea typeface="Calibri" panose="020F0502020204030204" pitchFamily="34" charset="0"/>
                <a:cs typeface="Times New Roman" panose="02020603050405020304" pitchFamily="18" charset="0"/>
              </a:rPr>
              <a:t>Steiger</a:t>
            </a:r>
            <a:r>
              <a:rPr kumimoji="0" lang="tr-TR" sz="210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cs typeface="Times New Roman" panose="02020603050405020304" pitchFamily="18" charset="0"/>
              </a:rPr>
              <a:t> vd., 2017). Kış turizmi sezon süresi (Scott, </a:t>
            </a:r>
            <a:r>
              <a:rPr kumimoji="0" lang="tr-TR" sz="2100" i="0" u="none" strike="noStrike" kern="1200" cap="none" spc="0" normalizeH="0" baseline="0" noProof="0" dirty="0" err="1">
                <a:ln>
                  <a:noFill/>
                </a:ln>
                <a:solidFill>
                  <a:prstClr val="black"/>
                </a:solidFill>
                <a:effectLst/>
                <a:uLnTx/>
                <a:uFillTx/>
                <a:latin typeface="Open Sauce" panose="020B0604020202020204" charset="-94"/>
                <a:ea typeface="Calibri" panose="020F0502020204030204" pitchFamily="34" charset="0"/>
                <a:cs typeface="Times New Roman" panose="02020603050405020304" pitchFamily="18" charset="0"/>
              </a:rPr>
              <a:t>Gossling</a:t>
            </a:r>
            <a:r>
              <a:rPr kumimoji="0" lang="tr-TR" sz="210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cs typeface="Times New Roman" panose="02020603050405020304" pitchFamily="18" charset="0"/>
              </a:rPr>
              <a:t> vd., 2012).</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10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Dağlık alanlara yönelik talebin artması (</a:t>
            </a:r>
            <a:r>
              <a:rPr kumimoji="0" lang="tr-TR" sz="2100" i="0" u="none" strike="noStrike" kern="1200" cap="none" spc="0" normalizeH="0" baseline="0" noProof="0" dirty="0" err="1">
                <a:ln>
                  <a:noFill/>
                </a:ln>
                <a:solidFill>
                  <a:prstClr val="black"/>
                </a:solidFill>
                <a:effectLst/>
                <a:uLnTx/>
                <a:uFillTx/>
                <a:latin typeface="Open Sauce" panose="020B0604020202020204" charset="-94"/>
                <a:cs typeface="Times New Roman" panose="02020603050405020304" pitchFamily="18" charset="0"/>
              </a:rPr>
              <a:t>Peeters</a:t>
            </a: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 ve </a:t>
            </a:r>
            <a:r>
              <a:rPr kumimoji="0" lang="tr-TR" sz="2100" i="0" u="none" strike="noStrike" kern="1200" cap="none" spc="0" normalizeH="0" baseline="0" noProof="0" dirty="0" err="1">
                <a:ln>
                  <a:noFill/>
                </a:ln>
                <a:solidFill>
                  <a:prstClr val="black"/>
                </a:solidFill>
                <a:effectLst/>
                <a:uLnTx/>
                <a:uFillTx/>
                <a:latin typeface="Open Sauce" panose="020B0604020202020204" charset="-94"/>
                <a:cs typeface="Times New Roman" panose="02020603050405020304" pitchFamily="18" charset="0"/>
              </a:rPr>
              <a:t>Dubois</a:t>
            </a: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 2010;</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10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Dağlık alanlara yönelik turist talebinin mekânsal değişimi (Dawson vd., 2009; </a:t>
            </a:r>
            <a:r>
              <a:rPr kumimoji="0" lang="tr-TR" sz="2100" i="0" u="none" strike="noStrike" kern="1200" cap="none" spc="0" normalizeH="0" baseline="0" noProof="0" dirty="0" err="1">
                <a:ln>
                  <a:noFill/>
                </a:ln>
                <a:solidFill>
                  <a:prstClr val="black"/>
                </a:solidFill>
                <a:effectLst/>
                <a:uLnTx/>
                <a:uFillTx/>
                <a:latin typeface="Open Sauce" panose="020B0604020202020204" charset="-94"/>
                <a:cs typeface="Times New Roman" panose="02020603050405020304" pitchFamily="18" charset="0"/>
              </a:rPr>
              <a:t>Pickering</a:t>
            </a:r>
            <a:r>
              <a:rPr kumimoji="0" lang="tr-TR" sz="2100" i="0" u="none" strike="noStrike" kern="1200" cap="none" spc="0" normalizeH="0" baseline="0" noProof="0" dirty="0">
                <a:ln>
                  <a:noFill/>
                </a:ln>
                <a:solidFill>
                  <a:prstClr val="black"/>
                </a:solidFill>
                <a:effectLst/>
                <a:uLnTx/>
                <a:uFillTx/>
                <a:latin typeface="Open Sauce" panose="020B0604020202020204" charset="-94"/>
                <a:cs typeface="Times New Roman" panose="02020603050405020304" pitchFamily="18" charset="0"/>
              </a:rPr>
              <a:t>, 2011).</a:t>
            </a:r>
            <a:endParaRPr kumimoji="0" lang="tr-TR" sz="2100" i="0" u="none" strike="noStrike" kern="1200" cap="none" spc="0" normalizeH="0" baseline="0" noProof="0" dirty="0">
              <a:ln>
                <a:noFill/>
              </a:ln>
              <a:solidFill>
                <a:prstClr val="black"/>
              </a:solidFill>
              <a:effectLst/>
              <a:uLnTx/>
              <a:uFillTx/>
              <a:latin typeface="Open Sauce" panose="020B0604020202020204" charset="-94"/>
              <a:ea typeface="Calibri" panose="020F0502020204030204" pitchFamily="34" charset="0"/>
              <a:cs typeface="Times New Roman" panose="02020603050405020304" pitchFamily="18" charset="0"/>
            </a:endParaRPr>
          </a:p>
        </p:txBody>
      </p:sp>
      <p:cxnSp>
        <p:nvCxnSpPr>
          <p:cNvPr id="12" name="Düz Ok Bağlayıcısı 7">
            <a:extLst>
              <a:ext uri="{FF2B5EF4-FFF2-40B4-BE49-F238E27FC236}">
                <a16:creationId xmlns:a16="http://schemas.microsoft.com/office/drawing/2014/main" id="{552F58C1-9BB8-B772-1C39-AD7547183982}"/>
              </a:ext>
            </a:extLst>
          </p:cNvPr>
          <p:cNvCxnSpPr>
            <a:cxnSpLocks/>
          </p:cNvCxnSpPr>
          <p:nvPr/>
        </p:nvCxnSpPr>
        <p:spPr>
          <a:xfrm>
            <a:off x="2667000" y="4912677"/>
            <a:ext cx="0" cy="1219200"/>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Düz Ok Bağlayıcısı 7">
            <a:extLst>
              <a:ext uri="{FF2B5EF4-FFF2-40B4-BE49-F238E27FC236}">
                <a16:creationId xmlns:a16="http://schemas.microsoft.com/office/drawing/2014/main" id="{B1EB4234-7703-113F-03C6-C7745B0FDEE7}"/>
              </a:ext>
            </a:extLst>
          </p:cNvPr>
          <p:cNvCxnSpPr>
            <a:cxnSpLocks/>
          </p:cNvCxnSpPr>
          <p:nvPr/>
        </p:nvCxnSpPr>
        <p:spPr>
          <a:xfrm>
            <a:off x="15697200" y="4912677"/>
            <a:ext cx="0" cy="1219200"/>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61102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28B6CD96-3C2E-E818-4B4F-61A3CDE5168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A085841F-728E-15EA-526F-62EC4396D690}"/>
              </a:ext>
            </a:extLst>
          </p:cNvPr>
          <p:cNvSpPr txBox="1"/>
          <p:nvPr/>
        </p:nvSpPr>
        <p:spPr>
          <a:xfrm>
            <a:off x="548356" y="599580"/>
            <a:ext cx="17221200" cy="897682"/>
          </a:xfrm>
          <a:prstGeom prst="rect">
            <a:avLst/>
          </a:prstGeom>
        </p:spPr>
        <p:txBody>
          <a:bodyPr wrap="square" lIns="0" tIns="0" rIns="0" bIns="0" rtlCol="0" anchor="t">
            <a:spAutoFit/>
          </a:bodyPr>
          <a:lstStyle/>
          <a:p>
            <a:pPr marL="0" lvl="0" indent="0" algn="l">
              <a:lnSpc>
                <a:spcPts val="7039"/>
              </a:lnSpc>
            </a:pPr>
            <a:r>
              <a:rPr lang="tr-TR" sz="6500" dirty="0">
                <a:latin typeface="The Youngest Serif" panose="020B0604020202020204" charset="-94"/>
              </a:rPr>
              <a:t>İklim Değişikliği ve Kırılgan Mekanlar</a:t>
            </a:r>
          </a:p>
        </p:txBody>
      </p:sp>
      <p:sp>
        <p:nvSpPr>
          <p:cNvPr id="11" name="AutoShape 14">
            <a:extLst>
              <a:ext uri="{FF2B5EF4-FFF2-40B4-BE49-F238E27FC236}">
                <a16:creationId xmlns:a16="http://schemas.microsoft.com/office/drawing/2014/main" id="{5E8E3F72-7B96-6DC4-C6C7-820C7C78EEE0}"/>
              </a:ext>
            </a:extLst>
          </p:cNvPr>
          <p:cNvSpPr/>
          <p:nvPr/>
        </p:nvSpPr>
        <p:spPr>
          <a:xfrm>
            <a:off x="12032" y="1835263"/>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pic>
        <p:nvPicPr>
          <p:cNvPr id="2" name="Resim 5">
            <a:extLst>
              <a:ext uri="{FF2B5EF4-FFF2-40B4-BE49-F238E27FC236}">
                <a16:creationId xmlns:a16="http://schemas.microsoft.com/office/drawing/2014/main" id="{AB9A2338-15AB-DF26-C108-AA92444BAD7A}"/>
              </a:ext>
            </a:extLst>
          </p:cNvPr>
          <p:cNvPicPr>
            <a:picLocks noChangeAspect="1"/>
          </p:cNvPicPr>
          <p:nvPr/>
        </p:nvPicPr>
        <p:blipFill>
          <a:blip r:embed="rId2"/>
          <a:stretch>
            <a:fillRect/>
          </a:stretch>
        </p:blipFill>
        <p:spPr>
          <a:xfrm>
            <a:off x="7924800" y="2059499"/>
            <a:ext cx="9800330" cy="8011769"/>
          </a:xfrm>
          <a:prstGeom prst="rect">
            <a:avLst/>
          </a:prstGeom>
        </p:spPr>
      </p:pic>
      <p:sp>
        <p:nvSpPr>
          <p:cNvPr id="3" name="İçerik Yer Tutucusu 2">
            <a:extLst>
              <a:ext uri="{FF2B5EF4-FFF2-40B4-BE49-F238E27FC236}">
                <a16:creationId xmlns:a16="http://schemas.microsoft.com/office/drawing/2014/main" id="{73C6C0E2-87AD-D4A7-3457-CF93DD454786}"/>
              </a:ext>
            </a:extLst>
          </p:cNvPr>
          <p:cNvSpPr txBox="1">
            <a:spLocks/>
          </p:cNvSpPr>
          <p:nvPr/>
        </p:nvSpPr>
        <p:spPr>
          <a:xfrm>
            <a:off x="541099" y="2857500"/>
            <a:ext cx="6934200" cy="6174122"/>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100" dirty="0">
                <a:latin typeface="Open Sauce" panose="020B0604020202020204" charset="-94"/>
                <a:ea typeface="Calibri" panose="020F0502020204030204" pitchFamily="34" charset="0"/>
              </a:rPr>
              <a:t>Scott vd. (2019), turizmin kırılganlık boyutlarını birçok ana grup ve alt gruba ayırmış, gruplara göre kırılganlığın yansımalarını, etkileme ve etkilenme düzeylerini ve turizmin bu süreçteki payını örneklerle açıklamıştır. Bu gruplar;</a:t>
            </a:r>
          </a:p>
          <a:p>
            <a:pPr marL="0" indent="0" algn="just">
              <a:buNone/>
            </a:pPr>
            <a:endParaRPr lang="tr-TR" sz="2100" dirty="0">
              <a:latin typeface="Open Sauce" panose="020B0604020202020204" charset="-94"/>
              <a:ea typeface="Calibri" panose="020F0502020204030204" pitchFamily="34" charset="0"/>
            </a:endParaRPr>
          </a:p>
          <a:p>
            <a:pPr algn="just"/>
            <a:r>
              <a:rPr lang="tr-TR" sz="2100" b="1" dirty="0">
                <a:latin typeface="Open Sauce" panose="020B0604020202020204" charset="-94"/>
                <a:ea typeface="Calibri" panose="020F0502020204030204" pitchFamily="34" charset="0"/>
              </a:rPr>
              <a:t>Turizmin arz kaynakları</a:t>
            </a:r>
          </a:p>
          <a:p>
            <a:pPr algn="just"/>
            <a:r>
              <a:rPr lang="tr-TR" sz="2100" b="1" dirty="0">
                <a:latin typeface="Open Sauce" panose="020B0604020202020204" charset="-94"/>
                <a:ea typeface="Calibri" panose="020F0502020204030204" pitchFamily="34" charset="0"/>
              </a:rPr>
              <a:t>Turist Talebi</a:t>
            </a:r>
          </a:p>
          <a:p>
            <a:pPr algn="just"/>
            <a:r>
              <a:rPr lang="tr-TR" sz="2100" b="1" dirty="0">
                <a:latin typeface="Open Sauce" panose="020B0604020202020204" charset="-94"/>
                <a:ea typeface="Calibri" panose="020F0502020204030204" pitchFamily="34" charset="0"/>
              </a:rPr>
              <a:t>Turizm Hizmetleri</a:t>
            </a:r>
          </a:p>
          <a:p>
            <a:pPr algn="just"/>
            <a:r>
              <a:rPr lang="tr-TR" sz="2100" b="1" dirty="0">
                <a:latin typeface="Open Sauce" panose="020B0604020202020204" charset="-94"/>
                <a:ea typeface="Calibri" panose="020F0502020204030204" pitchFamily="34" charset="0"/>
              </a:rPr>
              <a:t>Turist Kabul Eden </a:t>
            </a:r>
            <a:r>
              <a:rPr lang="tr-TR" sz="2100" dirty="0">
                <a:latin typeface="Open Sauce" panose="020B0604020202020204" charset="-94"/>
                <a:ea typeface="Calibri" panose="020F0502020204030204" pitchFamily="34" charset="0"/>
              </a:rPr>
              <a:t>Ülkelerin</a:t>
            </a:r>
            <a:r>
              <a:rPr lang="tr-TR" sz="2100" b="1" dirty="0">
                <a:latin typeface="Open Sauce" panose="020B0604020202020204" charset="-94"/>
                <a:ea typeface="Calibri" panose="020F0502020204030204" pitchFamily="34" charset="0"/>
              </a:rPr>
              <a:t> Durumu</a:t>
            </a:r>
          </a:p>
          <a:p>
            <a:pPr algn="just"/>
            <a:r>
              <a:rPr lang="tr-TR" sz="2100" b="1" dirty="0">
                <a:latin typeface="Open Sauce" panose="020B0604020202020204" charset="-94"/>
                <a:ea typeface="Calibri" panose="020F0502020204030204" pitchFamily="34" charset="0"/>
              </a:rPr>
              <a:t>Turizmin Uyum Kapasitesi</a:t>
            </a:r>
          </a:p>
          <a:p>
            <a:pPr algn="just"/>
            <a:r>
              <a:rPr lang="tr-TR" sz="2100" b="1" dirty="0">
                <a:solidFill>
                  <a:srgbClr val="FF0000"/>
                </a:solidFill>
                <a:latin typeface="Open Sauce" panose="020B0604020202020204" charset="-94"/>
                <a:ea typeface="Calibri" panose="020F0502020204030204" pitchFamily="34" charset="0"/>
              </a:rPr>
              <a:t>Plansız kentleşmenin görüldüğü metropollerin yanı sıra kıyılarda yer alan turizm kentlerinde artan kentsel ısı adası etkisi termal konforu azaltmakta ve kentlerdeki turizm faaliyetlerini sınırlandırmaktadır (</a:t>
            </a:r>
          </a:p>
        </p:txBody>
      </p:sp>
    </p:spTree>
    <p:extLst>
      <p:ext uri="{BB962C8B-B14F-4D97-AF65-F5344CB8AC3E}">
        <p14:creationId xmlns:p14="http://schemas.microsoft.com/office/powerpoint/2010/main" val="1449822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F75138E2-25C2-B50E-811E-7A7FD542072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500719A-648F-1895-453D-ADBAD1E1B044}"/>
              </a:ext>
            </a:extLst>
          </p:cNvPr>
          <p:cNvSpPr txBox="1"/>
          <p:nvPr/>
        </p:nvSpPr>
        <p:spPr>
          <a:xfrm>
            <a:off x="533400" y="342900"/>
            <a:ext cx="17221200" cy="1745478"/>
          </a:xfrm>
          <a:prstGeom prst="rect">
            <a:avLst/>
          </a:prstGeom>
        </p:spPr>
        <p:txBody>
          <a:bodyPr wrap="square" lIns="0" tIns="0" rIns="0" bIns="0" rtlCol="0" anchor="t">
            <a:spAutoFit/>
          </a:bodyPr>
          <a:lstStyle/>
          <a:p>
            <a:pPr marL="0" lvl="0" indent="0" algn="l">
              <a:lnSpc>
                <a:spcPts val="7039"/>
              </a:lnSpc>
            </a:pPr>
            <a:r>
              <a:rPr lang="tr-TR" sz="5400" dirty="0">
                <a:latin typeface="The Youngest Serif" panose="020B0604020202020204" charset="-94"/>
              </a:rPr>
              <a:t>2. BÖLÜM</a:t>
            </a:r>
            <a:br>
              <a:rPr lang="tr-TR" sz="5400" dirty="0">
                <a:latin typeface="The Youngest Serif" panose="020B0604020202020204" charset="-94"/>
              </a:rPr>
            </a:br>
            <a:r>
              <a:rPr lang="tr-TR" sz="5400" dirty="0">
                <a:latin typeface="The Youngest Serif" panose="020B0604020202020204" charset="-94"/>
              </a:rPr>
              <a:t>BIÇAK SIRTI SEKTÖR: TURİZM, FELAKET VE KRİZLER</a:t>
            </a:r>
          </a:p>
        </p:txBody>
      </p:sp>
      <p:sp>
        <p:nvSpPr>
          <p:cNvPr id="11" name="AutoShape 14">
            <a:extLst>
              <a:ext uri="{FF2B5EF4-FFF2-40B4-BE49-F238E27FC236}">
                <a16:creationId xmlns:a16="http://schemas.microsoft.com/office/drawing/2014/main" id="{927EF01B-EE79-A4BE-B7E0-EA07C0DB6580}"/>
              </a:ext>
            </a:extLst>
          </p:cNvPr>
          <p:cNvSpPr/>
          <p:nvPr/>
        </p:nvSpPr>
        <p:spPr>
          <a:xfrm>
            <a:off x="0" y="2446608"/>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3" name="İçerik Yer Tutucusu 2">
            <a:extLst>
              <a:ext uri="{FF2B5EF4-FFF2-40B4-BE49-F238E27FC236}">
                <a16:creationId xmlns:a16="http://schemas.microsoft.com/office/drawing/2014/main" id="{2A5D904D-A56E-86C0-F2F8-EA9BF0B23C12}"/>
              </a:ext>
            </a:extLst>
          </p:cNvPr>
          <p:cNvSpPr txBox="1">
            <a:spLocks/>
          </p:cNvSpPr>
          <p:nvPr/>
        </p:nvSpPr>
        <p:spPr>
          <a:xfrm>
            <a:off x="762001" y="3026280"/>
            <a:ext cx="16459200" cy="2296636"/>
          </a:xfrm>
          <a:prstGeom prst="rect">
            <a:avLst/>
          </a:prstGeom>
        </p:spPr>
        <p:txBody>
          <a:bodyPr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100" dirty="0">
                <a:latin typeface="Open Sauce" panose="020B0604020202020204" charset="-94"/>
                <a:ea typeface="Calibri" panose="020F0502020204030204" pitchFamily="34" charset="0"/>
              </a:rPr>
              <a:t>Turizmde felaketler ulusal sınırlarda yaşansa da etkileri uluslararası düzeyde olmaktadır</a:t>
            </a:r>
          </a:p>
          <a:p>
            <a:pPr marL="0" indent="0">
              <a:buNone/>
            </a:pPr>
            <a:r>
              <a:rPr lang="tr-TR" sz="2100" dirty="0">
                <a:latin typeface="Open Sauce" panose="020B0604020202020204" charset="-94"/>
                <a:ea typeface="Calibri" panose="020F0502020204030204" pitchFamily="34" charset="0"/>
              </a:rPr>
              <a:t/>
            </a:r>
            <a:br>
              <a:rPr lang="tr-TR" sz="2100" dirty="0">
                <a:latin typeface="Open Sauce" panose="020B0604020202020204" charset="-94"/>
                <a:ea typeface="Calibri" panose="020F0502020204030204" pitchFamily="34" charset="0"/>
              </a:rPr>
            </a:br>
            <a:r>
              <a:rPr lang="tr-TR" sz="2100" dirty="0">
                <a:latin typeface="Open Sauce" panose="020B0604020202020204" charset="-94"/>
                <a:ea typeface="Calibri" panose="020F0502020204030204" pitchFamily="34" charset="0"/>
              </a:rPr>
              <a:t>Turizm sektöründe kriz-afet kapsadığı alan ve yarattığı etkiler nedeniyle yapılan genel tanımlamalardan farklılık göstermektedir. </a:t>
            </a:r>
            <a:endParaRPr lang="tr-TR" sz="2100" b="1" dirty="0">
              <a:solidFill>
                <a:srgbClr val="FF0000"/>
              </a:solidFill>
              <a:latin typeface="Open Sauce" panose="020B0604020202020204" charset="-94"/>
              <a:ea typeface="Calibri" panose="020F0502020204030204" pitchFamily="34" charset="0"/>
            </a:endParaRPr>
          </a:p>
        </p:txBody>
      </p:sp>
      <p:sp>
        <p:nvSpPr>
          <p:cNvPr id="5" name="İçerik Yer Tutucusu 2">
            <a:extLst>
              <a:ext uri="{FF2B5EF4-FFF2-40B4-BE49-F238E27FC236}">
                <a16:creationId xmlns:a16="http://schemas.microsoft.com/office/drawing/2014/main" id="{4AB6A765-64A5-7F48-8D8F-574520580739}"/>
              </a:ext>
            </a:extLst>
          </p:cNvPr>
          <p:cNvSpPr txBox="1">
            <a:spLocks/>
          </p:cNvSpPr>
          <p:nvPr/>
        </p:nvSpPr>
        <p:spPr>
          <a:xfrm>
            <a:off x="1752600" y="4533900"/>
            <a:ext cx="8839200" cy="4267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2100" b="1" dirty="0">
              <a:solidFill>
                <a:srgbClr val="FF0000"/>
              </a:solidFill>
              <a:latin typeface="Open Sauce" panose="020B0604020202020204" charset="-94"/>
            </a:endParaRPr>
          </a:p>
          <a:p>
            <a:r>
              <a:rPr lang="tr-TR" sz="2100" b="1" dirty="0">
                <a:solidFill>
                  <a:srgbClr val="FF0000"/>
                </a:solidFill>
                <a:latin typeface="Open Sauce" panose="020B0604020202020204" charset="-94"/>
              </a:rPr>
              <a:t>talep üzerindeki etkinin şiddeti ve süresi: </a:t>
            </a:r>
            <a:r>
              <a:rPr lang="tr-TR" sz="2100" b="1" dirty="0">
                <a:latin typeface="Open Sauce" panose="020B0604020202020204" charset="-94"/>
              </a:rPr>
              <a:t>Gerçek ve potansiyel talep </a:t>
            </a:r>
          </a:p>
          <a:p>
            <a:endParaRPr lang="tr-TR" sz="2100" b="1" dirty="0">
              <a:solidFill>
                <a:srgbClr val="FF0000"/>
              </a:solidFill>
              <a:latin typeface="Open Sauce" panose="020B0604020202020204" charset="-94"/>
            </a:endParaRPr>
          </a:p>
          <a:p>
            <a:r>
              <a:rPr lang="tr-TR" sz="2100" b="1" dirty="0">
                <a:solidFill>
                  <a:srgbClr val="FF0000"/>
                </a:solidFill>
                <a:latin typeface="Open Sauce" panose="020B0604020202020204" charset="-94"/>
              </a:rPr>
              <a:t>coğrafi dağılışı ve sınırları</a:t>
            </a:r>
          </a:p>
          <a:p>
            <a:endParaRPr lang="tr-TR" sz="2100" b="1" dirty="0">
              <a:solidFill>
                <a:srgbClr val="FF0000"/>
              </a:solidFill>
              <a:latin typeface="Open Sauce" panose="020B0604020202020204" charset="-94"/>
            </a:endParaRPr>
          </a:p>
          <a:p>
            <a:r>
              <a:rPr lang="tr-TR" sz="2100" b="1" dirty="0">
                <a:solidFill>
                  <a:srgbClr val="FF0000"/>
                </a:solidFill>
                <a:latin typeface="Open Sauce" panose="020B0604020202020204" charset="-94"/>
              </a:rPr>
              <a:t>diğer sektörlerle etkileşimi</a:t>
            </a:r>
          </a:p>
          <a:p>
            <a:endParaRPr lang="tr-TR" sz="2100" b="1" dirty="0">
              <a:solidFill>
                <a:srgbClr val="FF0000"/>
              </a:solidFill>
              <a:latin typeface="Open Sauce" panose="020B0604020202020204" charset="-94"/>
            </a:endParaRPr>
          </a:p>
          <a:p>
            <a:r>
              <a:rPr lang="tr-TR" sz="2100" b="1" dirty="0">
                <a:solidFill>
                  <a:srgbClr val="FF0000"/>
                </a:solidFill>
                <a:latin typeface="Open Sauce" panose="020B0604020202020204" charset="-94"/>
              </a:rPr>
              <a:t>yatırım çekme ve güvenliği sağlama stratejileri Antalya için önemlidir.</a:t>
            </a:r>
          </a:p>
          <a:p>
            <a:endParaRPr lang="tr-TR" sz="2100" b="1" dirty="0">
              <a:solidFill>
                <a:srgbClr val="FF0000"/>
              </a:solidFill>
              <a:latin typeface="Open Sauce" panose="020B0604020202020204" charset="-94"/>
            </a:endParaRPr>
          </a:p>
          <a:p>
            <a:r>
              <a:rPr lang="tr-TR" sz="2100" b="1" dirty="0">
                <a:solidFill>
                  <a:srgbClr val="FF0000"/>
                </a:solidFill>
                <a:latin typeface="Open Sauce" panose="020B0604020202020204" charset="-94"/>
              </a:rPr>
              <a:t> Çünkü turizme bağımlı bir gelişme söz konusu</a:t>
            </a:r>
            <a:endParaRPr lang="tr-TR" sz="2100" b="1" dirty="0">
              <a:latin typeface="Open Sauce" panose="020B0604020202020204" charset="-94"/>
            </a:endParaRPr>
          </a:p>
          <a:p>
            <a:endParaRPr lang="tr-TR" sz="2100" dirty="0">
              <a:latin typeface="Open Sauce" panose="020B0604020202020204" charset="-94"/>
            </a:endParaRPr>
          </a:p>
          <a:p>
            <a:endParaRPr lang="tr-TR" sz="2100" dirty="0">
              <a:latin typeface="Open Sauce" panose="020B0604020202020204" charset="-94"/>
            </a:endParaRPr>
          </a:p>
        </p:txBody>
      </p:sp>
    </p:spTree>
    <p:extLst>
      <p:ext uri="{BB962C8B-B14F-4D97-AF65-F5344CB8AC3E}">
        <p14:creationId xmlns:p14="http://schemas.microsoft.com/office/powerpoint/2010/main" val="1856543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199C350F-98B2-0C4F-7AF7-07364E39518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40A2BB0-919A-EF07-81D0-36351AD06A2F}"/>
              </a:ext>
            </a:extLst>
          </p:cNvPr>
          <p:cNvSpPr txBox="1"/>
          <p:nvPr/>
        </p:nvSpPr>
        <p:spPr>
          <a:xfrm>
            <a:off x="533400" y="565982"/>
            <a:ext cx="17221200" cy="1795363"/>
          </a:xfrm>
          <a:prstGeom prst="rect">
            <a:avLst/>
          </a:prstGeom>
        </p:spPr>
        <p:txBody>
          <a:bodyPr wrap="square" lIns="0" tIns="0" rIns="0" bIns="0" rtlCol="0" anchor="t">
            <a:spAutoFit/>
          </a:bodyPr>
          <a:lstStyle/>
          <a:p>
            <a:pPr marL="0" lvl="0" indent="0" algn="l">
              <a:lnSpc>
                <a:spcPts val="7039"/>
              </a:lnSpc>
            </a:pPr>
            <a:r>
              <a:rPr lang="tr-TR" sz="6500" dirty="0">
                <a:latin typeface="The Youngest Serif" panose="020B0604020202020204" charset="-94"/>
              </a:rPr>
              <a:t>Bunlar birbirine karışıyor ! felaket-afet-kriz-risk ?</a:t>
            </a:r>
          </a:p>
        </p:txBody>
      </p:sp>
      <p:sp>
        <p:nvSpPr>
          <p:cNvPr id="11" name="AutoShape 14">
            <a:extLst>
              <a:ext uri="{FF2B5EF4-FFF2-40B4-BE49-F238E27FC236}">
                <a16:creationId xmlns:a16="http://schemas.microsoft.com/office/drawing/2014/main" id="{6EDE171E-58A7-558C-FF8E-C6B063990740}"/>
              </a:ext>
            </a:extLst>
          </p:cNvPr>
          <p:cNvSpPr/>
          <p:nvPr/>
        </p:nvSpPr>
        <p:spPr>
          <a:xfrm>
            <a:off x="0" y="2325267"/>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3" name="İçerik Yer Tutucusu 2">
            <a:extLst>
              <a:ext uri="{FF2B5EF4-FFF2-40B4-BE49-F238E27FC236}">
                <a16:creationId xmlns:a16="http://schemas.microsoft.com/office/drawing/2014/main" id="{EC1B3171-7D1D-55A7-FD7E-47F660CFABE0}"/>
              </a:ext>
            </a:extLst>
          </p:cNvPr>
          <p:cNvSpPr txBox="1">
            <a:spLocks/>
          </p:cNvSpPr>
          <p:nvPr/>
        </p:nvSpPr>
        <p:spPr>
          <a:xfrm>
            <a:off x="685800" y="2628900"/>
            <a:ext cx="16535400" cy="2296636"/>
          </a:xfrm>
          <a:prstGeom prst="rect">
            <a:avLst/>
          </a:prstGeom>
        </p:spPr>
        <p:txBody>
          <a:bodyPr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100" dirty="0">
                <a:latin typeface="Open Sauce" panose="020B0604020202020204" charset="-94"/>
                <a:ea typeface="Calibri" panose="020F0502020204030204" pitchFamily="34" charset="0"/>
              </a:rPr>
              <a:t>İster doğal ister insan kaynaklı olsun felaketlerden sonra bir kriz ortamı doğmakta, tüm insanlar ve sektörler gibi turizm de bu krizlerden olumsuz yönde etkilenmektedir. </a:t>
            </a:r>
            <a:endParaRPr lang="tr-TR" sz="2100" b="1" dirty="0">
              <a:solidFill>
                <a:srgbClr val="FF0000"/>
              </a:solidFill>
              <a:latin typeface="Open Sauce" panose="020B0604020202020204" charset="-94"/>
              <a:ea typeface="Calibri" panose="020F0502020204030204" pitchFamily="34" charset="0"/>
            </a:endParaRPr>
          </a:p>
        </p:txBody>
      </p:sp>
      <p:sp>
        <p:nvSpPr>
          <p:cNvPr id="2" name="İçerik Yer Tutucusu 6">
            <a:extLst>
              <a:ext uri="{FF2B5EF4-FFF2-40B4-BE49-F238E27FC236}">
                <a16:creationId xmlns:a16="http://schemas.microsoft.com/office/drawing/2014/main" id="{B2C9B4DC-3E7B-A1BF-CCA0-1D360627BFA2}"/>
              </a:ext>
            </a:extLst>
          </p:cNvPr>
          <p:cNvSpPr txBox="1">
            <a:spLocks/>
          </p:cNvSpPr>
          <p:nvPr/>
        </p:nvSpPr>
        <p:spPr>
          <a:xfrm>
            <a:off x="1066800" y="3619500"/>
            <a:ext cx="15043484" cy="547254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100" b="1" dirty="0">
                <a:solidFill>
                  <a:schemeClr val="accent1"/>
                </a:solidFill>
                <a:latin typeface="Open Sauce" panose="020B0604020202020204" charset="-94"/>
              </a:rPr>
              <a:t>Doğal afetlerde risk azaltılması </a:t>
            </a:r>
          </a:p>
          <a:p>
            <a:r>
              <a:rPr lang="tr-TR" sz="2100" b="1" dirty="0">
                <a:solidFill>
                  <a:schemeClr val="accent1"/>
                </a:solidFill>
                <a:latin typeface="Open Sauce" panose="020B0604020202020204" charset="-94"/>
              </a:rPr>
              <a:t>İnsan kaynaklı afetlerde risk azaltılması</a:t>
            </a:r>
          </a:p>
          <a:p>
            <a:r>
              <a:rPr lang="tr-TR" sz="2100" b="1" dirty="0">
                <a:solidFill>
                  <a:schemeClr val="accent1"/>
                </a:solidFill>
                <a:latin typeface="Open Sauce" panose="020B0604020202020204" charset="-94"/>
              </a:rPr>
              <a:t>Kentleşmeden doğan risklerin azaltılması</a:t>
            </a:r>
          </a:p>
          <a:p>
            <a:r>
              <a:rPr lang="tr-TR" sz="2100" b="1" dirty="0">
                <a:solidFill>
                  <a:schemeClr val="accent1"/>
                </a:solidFill>
                <a:latin typeface="Open Sauce" panose="020B0604020202020204" charset="-94"/>
              </a:rPr>
              <a:t> Risk azaltılması için yasalar ve yönetmelikler</a:t>
            </a:r>
          </a:p>
          <a:p>
            <a:r>
              <a:rPr lang="tr-TR" sz="2100" b="1" dirty="0">
                <a:solidFill>
                  <a:srgbClr val="FF0000"/>
                </a:solidFill>
                <a:latin typeface="Open Sauce" panose="020B0604020202020204" charset="-94"/>
              </a:rPr>
              <a:t>Turizm baskısından kaynaklanan riskler</a:t>
            </a:r>
          </a:p>
          <a:p>
            <a:pPr marL="0" indent="0">
              <a:buFont typeface="Arial" pitchFamily="34" charset="0"/>
              <a:buNone/>
            </a:pPr>
            <a:r>
              <a:rPr lang="tr-TR" sz="2100" b="1" dirty="0">
                <a:solidFill>
                  <a:srgbClr val="FF0000"/>
                </a:solidFill>
                <a:latin typeface="Open Sauce" panose="020B0604020202020204" charset="-94"/>
              </a:rPr>
              <a:t>	* Geleneksel turizm-kitle-modern dönem</a:t>
            </a:r>
          </a:p>
          <a:p>
            <a:pPr marL="0" indent="0">
              <a:buFont typeface="Arial" pitchFamily="34" charset="0"/>
              <a:buNone/>
            </a:pPr>
            <a:r>
              <a:rPr lang="tr-TR" sz="2100" b="1" dirty="0">
                <a:solidFill>
                  <a:srgbClr val="FF0000"/>
                </a:solidFill>
                <a:latin typeface="Open Sauce" panose="020B0604020202020204" charset="-94"/>
              </a:rPr>
              <a:t>            * </a:t>
            </a:r>
            <a:r>
              <a:rPr lang="tr-TR" sz="2100" b="1" dirty="0" err="1">
                <a:solidFill>
                  <a:srgbClr val="FF0000"/>
                </a:solidFill>
                <a:latin typeface="Open Sauce" panose="020B0604020202020204" charset="-94"/>
              </a:rPr>
              <a:t>Postmodern</a:t>
            </a:r>
            <a:r>
              <a:rPr lang="tr-TR" sz="2100" b="1" dirty="0">
                <a:solidFill>
                  <a:srgbClr val="FF0000"/>
                </a:solidFill>
                <a:latin typeface="Open Sauce" panose="020B0604020202020204" charset="-94"/>
              </a:rPr>
              <a:t>  turizm döneminde her şey değişiyor riskler farklılaşıyor….Kişisel turist hareketleri </a:t>
            </a:r>
          </a:p>
          <a:p>
            <a:pPr marL="0" indent="0">
              <a:buFont typeface="Arial" pitchFamily="34" charset="0"/>
              <a:buNone/>
            </a:pPr>
            <a:r>
              <a:rPr lang="tr-TR" sz="2100" b="1" dirty="0">
                <a:latin typeface="Open Sauce" panose="020B0604020202020204" charset="-94"/>
              </a:rPr>
              <a:t> Amerika Birleşik Devletleri’ndeki (ABD) Kriz Yönetim Enstitüsü (ICM) krizleri 4 kategoriye ayırmaktadır (Kibritçioğlu, 2000:5-6):</a:t>
            </a:r>
          </a:p>
          <a:p>
            <a:r>
              <a:rPr lang="tr-TR" sz="2100" b="1" dirty="0">
                <a:latin typeface="Open Sauce" panose="020B0604020202020204" charset="-94"/>
              </a:rPr>
              <a:t>ı.  Doğal afetler (</a:t>
            </a:r>
            <a:r>
              <a:rPr lang="tr-TR" sz="2100" b="1" dirty="0" err="1">
                <a:latin typeface="Open Sauce" panose="020B0604020202020204" charset="-94"/>
              </a:rPr>
              <a:t>Acts</a:t>
            </a:r>
            <a:r>
              <a:rPr lang="tr-TR" sz="2100" b="1" dirty="0">
                <a:latin typeface="Open Sauce" panose="020B0604020202020204" charset="-94"/>
              </a:rPr>
              <a:t> of </a:t>
            </a:r>
            <a:r>
              <a:rPr lang="tr-TR" sz="2100" b="1" dirty="0" err="1">
                <a:latin typeface="Open Sauce" panose="020B0604020202020204" charset="-94"/>
              </a:rPr>
              <a:t>God</a:t>
            </a:r>
            <a:r>
              <a:rPr lang="tr-TR" sz="2100" b="1" dirty="0">
                <a:latin typeface="Open Sauce" panose="020B0604020202020204" charset="-94"/>
              </a:rPr>
              <a:t>).</a:t>
            </a:r>
          </a:p>
          <a:p>
            <a:r>
              <a:rPr lang="tr-TR" sz="2100" b="1" dirty="0" err="1">
                <a:latin typeface="Open Sauce" panose="020B0604020202020204" charset="-94"/>
              </a:rPr>
              <a:t>ıı</a:t>
            </a:r>
            <a:r>
              <a:rPr lang="tr-TR" sz="2100" b="1" dirty="0">
                <a:latin typeface="Open Sauce" panose="020B0604020202020204" charset="-94"/>
              </a:rPr>
              <a:t> .Mekanik problemlerin oluşturduğu krizler</a:t>
            </a:r>
          </a:p>
          <a:p>
            <a:r>
              <a:rPr lang="tr-TR" sz="2100" b="1" dirty="0" err="1">
                <a:latin typeface="Open Sauce" panose="020B0604020202020204" charset="-94"/>
              </a:rPr>
              <a:t>ııı</a:t>
            </a:r>
            <a:r>
              <a:rPr lang="tr-TR" sz="2100" b="1" dirty="0">
                <a:latin typeface="Open Sauce" panose="020B0604020202020204" charset="-94"/>
              </a:rPr>
              <a:t>. İnsan hatalarından kaynaklanan krizler</a:t>
            </a:r>
          </a:p>
          <a:p>
            <a:r>
              <a:rPr lang="tr-TR" sz="2100" b="1" dirty="0" err="1">
                <a:latin typeface="Open Sauce" panose="020B0604020202020204" charset="-94"/>
              </a:rPr>
              <a:t>ıv</a:t>
            </a:r>
            <a:r>
              <a:rPr lang="tr-TR" sz="2100" b="1" dirty="0">
                <a:latin typeface="Open Sauce" panose="020B0604020202020204" charset="-94"/>
              </a:rPr>
              <a:t>. Yönetimsel kararların / kararsızlıkların yol açtığı krizler</a:t>
            </a:r>
          </a:p>
          <a:p>
            <a:pPr marL="0" indent="0">
              <a:buFont typeface="Arial" pitchFamily="34" charset="0"/>
              <a:buNone/>
            </a:pPr>
            <a:endParaRPr lang="tr-TR" sz="2100" b="1" dirty="0">
              <a:latin typeface="Open Sauce" panose="020B0604020202020204" charset="-94"/>
            </a:endParaRPr>
          </a:p>
          <a:p>
            <a:endParaRPr lang="tr-TR" sz="2100" b="1" dirty="0">
              <a:latin typeface="Open Sauce" panose="020B0604020202020204" charset="-94"/>
            </a:endParaRPr>
          </a:p>
        </p:txBody>
      </p:sp>
    </p:spTree>
    <p:extLst>
      <p:ext uri="{BB962C8B-B14F-4D97-AF65-F5344CB8AC3E}">
        <p14:creationId xmlns:p14="http://schemas.microsoft.com/office/powerpoint/2010/main" val="3153069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BE95AB95-4B4E-79C1-C711-134E05B56B4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E205316-B486-EA75-10E5-9A45C69D1ED7}"/>
              </a:ext>
            </a:extLst>
          </p:cNvPr>
          <p:cNvSpPr txBox="1"/>
          <p:nvPr/>
        </p:nvSpPr>
        <p:spPr>
          <a:xfrm>
            <a:off x="397042" y="539282"/>
            <a:ext cx="17221200" cy="897682"/>
          </a:xfrm>
          <a:prstGeom prst="rect">
            <a:avLst/>
          </a:prstGeom>
        </p:spPr>
        <p:txBody>
          <a:bodyPr wrap="square" lIns="0" tIns="0" rIns="0" bIns="0" rtlCol="0" anchor="t">
            <a:spAutoFit/>
          </a:bodyPr>
          <a:lstStyle/>
          <a:p>
            <a:pPr marL="0" lvl="0" indent="0" algn="l">
              <a:lnSpc>
                <a:spcPts val="7039"/>
              </a:lnSpc>
            </a:pPr>
            <a:r>
              <a:rPr lang="tr-TR" sz="6500" b="1" dirty="0">
                <a:latin typeface="The Youngest Serif" panose="020B0604020202020204" charset="-94"/>
              </a:rPr>
              <a:t>Antalya için önemli bir konu </a:t>
            </a:r>
            <a:r>
              <a:rPr lang="tr-TR" sz="6500" b="1" dirty="0">
                <a:latin typeface="The Youngest Serif" panose="020B0604020202020204" charset="-94"/>
                <a:sym typeface="Wingdings" panose="05000000000000000000" pitchFamily="2" charset="2"/>
              </a:rPr>
              <a:t></a:t>
            </a:r>
            <a:endParaRPr lang="tr-TR" sz="6500" dirty="0">
              <a:latin typeface="The Youngest Serif" panose="020B0604020202020204" charset="-94"/>
            </a:endParaRPr>
          </a:p>
        </p:txBody>
      </p:sp>
      <p:sp>
        <p:nvSpPr>
          <p:cNvPr id="11" name="AutoShape 14">
            <a:extLst>
              <a:ext uri="{FF2B5EF4-FFF2-40B4-BE49-F238E27FC236}">
                <a16:creationId xmlns:a16="http://schemas.microsoft.com/office/drawing/2014/main" id="{25FBF39A-6CDD-6C9A-5F2D-5ACB2362D9D9}"/>
              </a:ext>
            </a:extLst>
          </p:cNvPr>
          <p:cNvSpPr/>
          <p:nvPr/>
        </p:nvSpPr>
        <p:spPr>
          <a:xfrm>
            <a:off x="0" y="1996239"/>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3" name="İçerik Yer Tutucusu 2">
            <a:extLst>
              <a:ext uri="{FF2B5EF4-FFF2-40B4-BE49-F238E27FC236}">
                <a16:creationId xmlns:a16="http://schemas.microsoft.com/office/drawing/2014/main" id="{1A77842A-B496-E8E9-AEC2-9692A8CA20A2}"/>
              </a:ext>
            </a:extLst>
          </p:cNvPr>
          <p:cNvSpPr txBox="1">
            <a:spLocks/>
          </p:cNvSpPr>
          <p:nvPr/>
        </p:nvSpPr>
        <p:spPr>
          <a:xfrm>
            <a:off x="397042" y="2324209"/>
            <a:ext cx="16535400" cy="2296636"/>
          </a:xfrm>
          <a:prstGeom prst="rect">
            <a:avLst/>
          </a:prstGeom>
        </p:spPr>
        <p:txBody>
          <a:bodyPr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100" dirty="0">
                <a:latin typeface="Open Sauce" panose="020B0604020202020204" charset="-94"/>
                <a:ea typeface="Calibri" panose="020F0502020204030204" pitchFamily="34" charset="0"/>
              </a:rPr>
              <a:t>Afetlerin-felaketlerin oluşum hızlarına da dikkat çekmek gerekir: yavaş ve hızlı gelişen afetler olmak üzere ikiye ayrılabilir. </a:t>
            </a:r>
            <a:br>
              <a:rPr lang="tr-TR" sz="2100" dirty="0">
                <a:latin typeface="Open Sauce" panose="020B0604020202020204" charset="-94"/>
                <a:ea typeface="Calibri" panose="020F0502020204030204" pitchFamily="34" charset="0"/>
              </a:rPr>
            </a:br>
            <a:r>
              <a:rPr lang="tr-TR" sz="2100" dirty="0">
                <a:latin typeface="Open Sauce" panose="020B0604020202020204" charset="-94"/>
                <a:ea typeface="Calibri" panose="020F0502020204030204" pitchFamily="34" charset="0"/>
              </a:rPr>
              <a:t>Çünkü riskleri ve planlama stratejileri de farklıdır. </a:t>
            </a:r>
            <a:br>
              <a:rPr lang="tr-TR" sz="2100" dirty="0">
                <a:latin typeface="Open Sauce" panose="020B0604020202020204" charset="-94"/>
                <a:ea typeface="Calibri" panose="020F0502020204030204" pitchFamily="34" charset="0"/>
              </a:rPr>
            </a:br>
            <a:r>
              <a:rPr lang="tr-TR" sz="2100" dirty="0">
                <a:latin typeface="Open Sauce" panose="020B0604020202020204" charset="-94"/>
                <a:ea typeface="Calibri" panose="020F0502020204030204" pitchFamily="34" charset="0"/>
              </a:rPr>
              <a:t>Yavaş gelişen doğal afetler; kuraklık, </a:t>
            </a:r>
            <a:br>
              <a:rPr lang="tr-TR" sz="2100" dirty="0">
                <a:latin typeface="Open Sauce" panose="020B0604020202020204" charset="-94"/>
                <a:ea typeface="Calibri" panose="020F0502020204030204" pitchFamily="34" charset="0"/>
              </a:rPr>
            </a:br>
            <a:r>
              <a:rPr lang="tr-TR" sz="2100" dirty="0">
                <a:latin typeface="Open Sauce" panose="020B0604020202020204" charset="-94"/>
                <a:ea typeface="Calibri" panose="020F0502020204030204" pitchFamily="34" charset="0"/>
              </a:rPr>
              <a:t>erozyon,  çölleşme: İklim değişikliği</a:t>
            </a:r>
            <a:br>
              <a:rPr lang="tr-TR" sz="2100" dirty="0">
                <a:latin typeface="Open Sauce" panose="020B0604020202020204" charset="-94"/>
                <a:ea typeface="Calibri" panose="020F0502020204030204" pitchFamily="34" charset="0"/>
              </a:rPr>
            </a:br>
            <a:r>
              <a:rPr lang="tr-TR" sz="2100" dirty="0">
                <a:latin typeface="Open Sauce" panose="020B0604020202020204" charset="-94"/>
                <a:ea typeface="Calibri" panose="020F0502020204030204" pitchFamily="34" charset="0"/>
              </a:rPr>
              <a:t>Hızlı gelişen doğal afetler; </a:t>
            </a:r>
            <a:br>
              <a:rPr lang="tr-TR" sz="2100" dirty="0">
                <a:latin typeface="Open Sauce" panose="020B0604020202020204" charset="-94"/>
                <a:ea typeface="Calibri" panose="020F0502020204030204" pitchFamily="34" charset="0"/>
              </a:rPr>
            </a:br>
            <a:r>
              <a:rPr lang="tr-TR" sz="2100" dirty="0">
                <a:latin typeface="Open Sauce" panose="020B0604020202020204" charset="-94"/>
                <a:ea typeface="Calibri" panose="020F0502020204030204" pitchFamily="34" charset="0"/>
              </a:rPr>
              <a:t>deprem, heyelan, çığ, volkanizma </a:t>
            </a:r>
            <a:r>
              <a:rPr lang="tr-TR" sz="2100" dirty="0" err="1">
                <a:latin typeface="Open Sauce" panose="020B0604020202020204" charset="-94"/>
                <a:ea typeface="Calibri" panose="020F0502020204030204" pitchFamily="34" charset="0"/>
              </a:rPr>
              <a:t>vb</a:t>
            </a:r>
            <a:endParaRPr lang="tr-TR" sz="2100" b="1" dirty="0">
              <a:solidFill>
                <a:srgbClr val="FF0000"/>
              </a:solidFill>
              <a:latin typeface="Open Sauce" panose="020B0604020202020204" charset="-94"/>
              <a:ea typeface="Calibri" panose="020F0502020204030204" pitchFamily="34" charset="0"/>
            </a:endParaRPr>
          </a:p>
        </p:txBody>
      </p:sp>
      <p:sp>
        <p:nvSpPr>
          <p:cNvPr id="5" name="AutoShape 14">
            <a:extLst>
              <a:ext uri="{FF2B5EF4-FFF2-40B4-BE49-F238E27FC236}">
                <a16:creationId xmlns:a16="http://schemas.microsoft.com/office/drawing/2014/main" id="{743A07E7-43CA-93D9-B1BE-CD5C07F63540}"/>
              </a:ext>
            </a:extLst>
          </p:cNvPr>
          <p:cNvSpPr/>
          <p:nvPr/>
        </p:nvSpPr>
        <p:spPr>
          <a:xfrm flipV="1">
            <a:off x="8722799" y="4381500"/>
            <a:ext cx="0" cy="4799527"/>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7" name="İçerik Yer Tutucusu 2">
            <a:extLst>
              <a:ext uri="{FF2B5EF4-FFF2-40B4-BE49-F238E27FC236}">
                <a16:creationId xmlns:a16="http://schemas.microsoft.com/office/drawing/2014/main" id="{B61C67E4-7295-01FE-20AF-D0B879EDFFF6}"/>
              </a:ext>
            </a:extLst>
          </p:cNvPr>
          <p:cNvSpPr txBox="1">
            <a:spLocks/>
          </p:cNvSpPr>
          <p:nvPr/>
        </p:nvSpPr>
        <p:spPr>
          <a:xfrm>
            <a:off x="1667823" y="4249057"/>
            <a:ext cx="6891197" cy="311045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2100" dirty="0">
              <a:latin typeface="Open Sauce" panose="020B0604020202020204" charset="-94"/>
            </a:endParaRPr>
          </a:p>
          <a:p>
            <a:r>
              <a:rPr lang="tr-TR" sz="2100" dirty="0">
                <a:latin typeface="Open Sauce" panose="020B0604020202020204" charset="-94"/>
              </a:rPr>
              <a:t>Nüfus miktarı ve dağılışı</a:t>
            </a:r>
          </a:p>
          <a:p>
            <a:r>
              <a:rPr lang="tr-TR" sz="2100" dirty="0">
                <a:latin typeface="Open Sauce" panose="020B0604020202020204" charset="-94"/>
              </a:rPr>
              <a:t>Ulaşım aksları ve çeşitleri</a:t>
            </a:r>
          </a:p>
          <a:p>
            <a:r>
              <a:rPr lang="tr-TR" sz="2100" dirty="0">
                <a:latin typeface="Open Sauce" panose="020B0604020202020204" charset="-94"/>
              </a:rPr>
              <a:t>Hastane ve eğitim kurumları</a:t>
            </a:r>
          </a:p>
          <a:p>
            <a:r>
              <a:rPr lang="tr-TR" sz="2100" dirty="0">
                <a:latin typeface="Open Sauce" panose="020B0604020202020204" charset="-94"/>
              </a:rPr>
              <a:t>Doğal gaz, nükleer patlamaları</a:t>
            </a:r>
          </a:p>
          <a:p>
            <a:r>
              <a:rPr lang="tr-TR" sz="2100" dirty="0">
                <a:latin typeface="Open Sauce" panose="020B0604020202020204" charset="-94"/>
              </a:rPr>
              <a:t>Baraj-ırmak taşmaları, deniz seviyesi değişmeleri</a:t>
            </a:r>
          </a:p>
          <a:p>
            <a:r>
              <a:rPr lang="tr-TR" sz="2100" dirty="0">
                <a:latin typeface="Open Sauce" panose="020B0604020202020204" charset="-94"/>
              </a:rPr>
              <a:t>Sanayi tesisleri ve dağılışı </a:t>
            </a:r>
          </a:p>
          <a:p>
            <a:r>
              <a:rPr lang="tr-TR" sz="2100" dirty="0">
                <a:latin typeface="Open Sauce" panose="020B0604020202020204" charset="-94"/>
              </a:rPr>
              <a:t>Zehirli sıvı ve katı atıklar</a:t>
            </a:r>
          </a:p>
          <a:p>
            <a:r>
              <a:rPr lang="tr-TR" sz="2100" dirty="0">
                <a:latin typeface="Open Sauce" panose="020B0604020202020204" charset="-94"/>
              </a:rPr>
              <a:t>Turizmdeki yenilikler: arz-talep olarak</a:t>
            </a:r>
          </a:p>
          <a:p>
            <a:pPr marL="0" indent="0">
              <a:buFont typeface="Arial" pitchFamily="34" charset="0"/>
              <a:buNone/>
            </a:pPr>
            <a:r>
              <a:rPr lang="tr-TR" sz="2100" b="1" dirty="0">
                <a:solidFill>
                  <a:srgbClr val="FF0000"/>
                </a:solidFill>
                <a:latin typeface="Open Sauce" panose="020B0604020202020204" charset="-94"/>
              </a:rPr>
              <a:t>Ulusal ve uluslararası boyutlarda yaşanan herhangi bir kriz ortamı (ekonomik, politik, doğal vb.) en çok turizm sektörünü etkilemektedir. </a:t>
            </a:r>
          </a:p>
          <a:p>
            <a:endParaRPr lang="tr-TR" sz="2100" dirty="0">
              <a:latin typeface="Open Sauce" panose="020B0604020202020204" charset="-94"/>
            </a:endParaRPr>
          </a:p>
        </p:txBody>
      </p:sp>
      <p:sp>
        <p:nvSpPr>
          <p:cNvPr id="8" name="İçerik Yer Tutucusu 4">
            <a:extLst>
              <a:ext uri="{FF2B5EF4-FFF2-40B4-BE49-F238E27FC236}">
                <a16:creationId xmlns:a16="http://schemas.microsoft.com/office/drawing/2014/main" id="{A80D5693-BB81-7CE1-03C2-C4E8FA9CB64F}"/>
              </a:ext>
            </a:extLst>
          </p:cNvPr>
          <p:cNvSpPr txBox="1">
            <a:spLocks/>
          </p:cNvSpPr>
          <p:nvPr/>
        </p:nvSpPr>
        <p:spPr>
          <a:xfrm>
            <a:off x="9296400" y="4249057"/>
            <a:ext cx="8458200" cy="435133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100" dirty="0">
                <a:solidFill>
                  <a:srgbClr val="FF0000"/>
                </a:solidFill>
                <a:latin typeface="Open Sauce" panose="020B0604020202020204" charset="-94"/>
              </a:rPr>
              <a:t>Küresel iklim değişikliği doğal ve kültürel mirası etkilemekte</a:t>
            </a:r>
          </a:p>
          <a:p>
            <a:r>
              <a:rPr lang="tr-TR" sz="2100" dirty="0">
                <a:latin typeface="Open Sauce" panose="020B0604020202020204" charset="-94"/>
              </a:rPr>
              <a:t>Antalya’da ekstrem hava sıcaklıkları ve yağış özellikleri, karlı ve donlu günler sayısı, rüzgar şiddeti-gücü esme sayıları dikkate alınmalı….</a:t>
            </a:r>
          </a:p>
          <a:p>
            <a:r>
              <a:rPr lang="tr-TR" sz="2100" dirty="0">
                <a:latin typeface="Open Sauce" panose="020B0604020202020204" charset="-94"/>
              </a:rPr>
              <a:t>Bina ve kalıntıların nem seviyesini azaltmak</a:t>
            </a:r>
          </a:p>
          <a:p>
            <a:r>
              <a:rPr lang="tr-TR" sz="2100" dirty="0">
                <a:latin typeface="Open Sauce" panose="020B0604020202020204" charset="-94"/>
              </a:rPr>
              <a:t>Deprem-tektonizma-fay hatları-termal kaynaklar: Antik kentler ve ören yerleri</a:t>
            </a:r>
          </a:p>
          <a:p>
            <a:r>
              <a:rPr lang="tr-TR" sz="2100" dirty="0">
                <a:latin typeface="Open Sauce" panose="020B0604020202020204" charset="-94"/>
              </a:rPr>
              <a:t>Erozyon, fırtına, rüzgar erozyonu</a:t>
            </a:r>
          </a:p>
          <a:p>
            <a:r>
              <a:rPr lang="tr-TR" sz="2100" dirty="0">
                <a:latin typeface="Open Sauce" panose="020B0604020202020204" charset="-94"/>
              </a:rPr>
              <a:t>Su baskınları, salgın hastalıklar</a:t>
            </a:r>
          </a:p>
          <a:p>
            <a:r>
              <a:rPr lang="tr-TR" sz="2100" dirty="0">
                <a:latin typeface="Open Sauce" panose="020B0604020202020204" charset="-94"/>
              </a:rPr>
              <a:t>Terör, savaş ve yerel çatışmalar, büyük ölçekli ve kültürel mirası göz ardı eden projeler, </a:t>
            </a:r>
          </a:p>
          <a:p>
            <a:r>
              <a:rPr lang="tr-TR" sz="2100" dirty="0">
                <a:latin typeface="Open Sauce" panose="020B0604020202020204" charset="-94"/>
              </a:rPr>
              <a:t>kitle turizminin etkileri, </a:t>
            </a:r>
          </a:p>
          <a:p>
            <a:r>
              <a:rPr lang="tr-TR" sz="2100" dirty="0">
                <a:solidFill>
                  <a:srgbClr val="FF0000"/>
                </a:solidFill>
                <a:latin typeface="Open Sauce" panose="020B0604020202020204" charset="-94"/>
              </a:rPr>
              <a:t>kültürel miras odaklı olmayan yasal düzenlemeler ve sonuçları kültürel mirası kısa veya uzun vadede, doğrudan ya da dolaylı olarak tehdit etmektedir.</a:t>
            </a:r>
          </a:p>
          <a:p>
            <a:endParaRPr lang="tr-TR" sz="2100" dirty="0">
              <a:solidFill>
                <a:srgbClr val="FF0000"/>
              </a:solidFill>
              <a:latin typeface="Open Sauce" panose="020B0604020202020204" charset="-94"/>
            </a:endParaRPr>
          </a:p>
        </p:txBody>
      </p:sp>
    </p:spTree>
    <p:extLst>
      <p:ext uri="{BB962C8B-B14F-4D97-AF65-F5344CB8AC3E}">
        <p14:creationId xmlns:p14="http://schemas.microsoft.com/office/powerpoint/2010/main" val="2707847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46DB976E-7878-1782-B707-F36968414C9D}"/>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2DC04E2A-A964-44EE-CE56-0B0BE5435BB8}"/>
              </a:ext>
            </a:extLst>
          </p:cNvPr>
          <p:cNvSpPr/>
          <p:nvPr/>
        </p:nvSpPr>
        <p:spPr>
          <a:xfrm>
            <a:off x="0" y="1996239"/>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3" name="İçerik Yer Tutucusu 2">
            <a:extLst>
              <a:ext uri="{FF2B5EF4-FFF2-40B4-BE49-F238E27FC236}">
                <a16:creationId xmlns:a16="http://schemas.microsoft.com/office/drawing/2014/main" id="{56712688-495A-B08D-AC4B-12A718F9DFA6}"/>
              </a:ext>
            </a:extLst>
          </p:cNvPr>
          <p:cNvSpPr txBox="1">
            <a:spLocks/>
          </p:cNvSpPr>
          <p:nvPr/>
        </p:nvSpPr>
        <p:spPr>
          <a:xfrm>
            <a:off x="533400" y="-1057900"/>
            <a:ext cx="16535400" cy="2296636"/>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3000" dirty="0">
                <a:latin typeface="The Youngest Serif" panose="020B0604020202020204" charset="-94"/>
                <a:ea typeface="Calibri" panose="020F0502020204030204" pitchFamily="34" charset="0"/>
              </a:rPr>
              <a:t/>
            </a:r>
            <a:br>
              <a:rPr lang="tr-TR" sz="3000" dirty="0">
                <a:latin typeface="The Youngest Serif" panose="020B0604020202020204" charset="-94"/>
                <a:ea typeface="Calibri" panose="020F0502020204030204" pitchFamily="34" charset="0"/>
              </a:rPr>
            </a:br>
            <a:r>
              <a:rPr lang="tr-TR" sz="3000" dirty="0">
                <a:latin typeface="The Youngest Serif" panose="020B0604020202020204" charset="-94"/>
                <a:ea typeface="Calibri" panose="020F0502020204030204" pitchFamily="34" charset="0"/>
              </a:rPr>
              <a:t/>
            </a:r>
            <a:br>
              <a:rPr lang="tr-TR" sz="3000" dirty="0">
                <a:latin typeface="The Youngest Serif" panose="020B0604020202020204" charset="-94"/>
                <a:ea typeface="Calibri" panose="020F0502020204030204" pitchFamily="34" charset="0"/>
              </a:rPr>
            </a:br>
            <a:r>
              <a:rPr lang="tr-TR" sz="3000" dirty="0">
                <a:latin typeface="The Youngest Serif" panose="020B0604020202020204" charset="-94"/>
                <a:ea typeface="Calibri" panose="020F0502020204030204" pitchFamily="34" charset="0"/>
              </a:rPr>
              <a:t/>
            </a:r>
            <a:br>
              <a:rPr lang="tr-TR" sz="3000" dirty="0">
                <a:latin typeface="The Youngest Serif" panose="020B0604020202020204" charset="-94"/>
                <a:ea typeface="Calibri" panose="020F0502020204030204" pitchFamily="34" charset="0"/>
              </a:rPr>
            </a:br>
            <a:r>
              <a:rPr lang="tr-TR" sz="3000" dirty="0" err="1">
                <a:latin typeface="The Youngest Serif" panose="020B0604020202020204" charset="-94"/>
                <a:ea typeface="Calibri" panose="020F0502020204030204" pitchFamily="34" charset="0"/>
              </a:rPr>
              <a:t>Quebec</a:t>
            </a:r>
            <a:r>
              <a:rPr lang="tr-TR" sz="3000" dirty="0">
                <a:latin typeface="The Youngest Serif" panose="020B0604020202020204" charset="-94"/>
                <a:ea typeface="Calibri" panose="020F0502020204030204" pitchFamily="34" charset="0"/>
              </a:rPr>
              <a:t> Deklarasyonu, Kobe/Tokyo Deklarasyonu, ICCROM, “Riske Hazırlık; Dünya Kültür Mirası için Yönetim Rehberi”, UNESCO Dünya Miras Alanları için “Afet Risk Yönetimi </a:t>
            </a:r>
            <a:r>
              <a:rPr lang="tr-TR" sz="3000" dirty="0" err="1">
                <a:latin typeface="The Youngest Serif" panose="020B0604020202020204" charset="-94"/>
                <a:ea typeface="Calibri" panose="020F0502020204030204" pitchFamily="34" charset="0"/>
              </a:rPr>
              <a:t>Rehberi”lerinde</a:t>
            </a:r>
            <a:r>
              <a:rPr lang="tr-TR" sz="3000" dirty="0">
                <a:latin typeface="The Youngest Serif" panose="020B0604020202020204" charset="-94"/>
                <a:ea typeface="Calibri" panose="020F0502020204030204" pitchFamily="34" charset="0"/>
              </a:rPr>
              <a:t> temel yaklaşımlar şekillenmiştir. </a:t>
            </a:r>
            <a:br>
              <a:rPr lang="tr-TR" sz="3000" dirty="0">
                <a:latin typeface="The Youngest Serif" panose="020B0604020202020204" charset="-94"/>
                <a:ea typeface="Calibri" panose="020F0502020204030204" pitchFamily="34" charset="0"/>
              </a:rPr>
            </a:br>
            <a:r>
              <a:rPr lang="tr-TR" sz="3000" dirty="0">
                <a:latin typeface="The Youngest Serif" panose="020B0604020202020204" charset="-94"/>
                <a:ea typeface="Calibri" panose="020F0502020204030204" pitchFamily="34" charset="0"/>
              </a:rPr>
              <a:t/>
            </a:r>
            <a:br>
              <a:rPr lang="tr-TR" sz="3000" dirty="0">
                <a:latin typeface="The Youngest Serif" panose="020B0604020202020204" charset="-94"/>
                <a:ea typeface="Calibri" panose="020F0502020204030204" pitchFamily="34" charset="0"/>
              </a:rPr>
            </a:br>
            <a:endParaRPr lang="tr-TR" sz="3000" b="1" dirty="0">
              <a:solidFill>
                <a:srgbClr val="FF0000"/>
              </a:solidFill>
              <a:latin typeface="The Youngest Serif" panose="020B0604020202020204" charset="-94"/>
              <a:ea typeface="Calibri" panose="020F0502020204030204" pitchFamily="34" charset="0"/>
            </a:endParaRPr>
          </a:p>
        </p:txBody>
      </p:sp>
      <p:sp>
        <p:nvSpPr>
          <p:cNvPr id="5" name="AutoShape 14">
            <a:extLst>
              <a:ext uri="{FF2B5EF4-FFF2-40B4-BE49-F238E27FC236}">
                <a16:creationId xmlns:a16="http://schemas.microsoft.com/office/drawing/2014/main" id="{86ED5EB8-A16E-311B-A50C-48D524BA13FC}"/>
              </a:ext>
            </a:extLst>
          </p:cNvPr>
          <p:cNvSpPr/>
          <p:nvPr/>
        </p:nvSpPr>
        <p:spPr>
          <a:xfrm flipV="1">
            <a:off x="8917405" y="3512317"/>
            <a:ext cx="0" cy="4799527"/>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2" name="İçerik Yer Tutucusu 2">
            <a:extLst>
              <a:ext uri="{FF2B5EF4-FFF2-40B4-BE49-F238E27FC236}">
                <a16:creationId xmlns:a16="http://schemas.microsoft.com/office/drawing/2014/main" id="{0FD042A3-E638-BE31-4DAF-21E8CD398810}"/>
              </a:ext>
            </a:extLst>
          </p:cNvPr>
          <p:cNvSpPr txBox="1">
            <a:spLocks/>
          </p:cNvSpPr>
          <p:nvPr/>
        </p:nvSpPr>
        <p:spPr>
          <a:xfrm>
            <a:off x="914400" y="2810917"/>
            <a:ext cx="7619999" cy="612032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100" dirty="0">
                <a:latin typeface="Open Sauce" panose="020B0604020202020204" charset="-94"/>
              </a:rPr>
              <a:t>Doğal ve Kültürel Mirasın Belgelenmesi</a:t>
            </a:r>
          </a:p>
          <a:p>
            <a:endParaRPr lang="tr-TR" sz="2100" dirty="0">
              <a:latin typeface="Open Sauce" panose="020B0604020202020204" charset="-94"/>
            </a:endParaRPr>
          </a:p>
          <a:p>
            <a:r>
              <a:rPr lang="tr-TR" sz="2100" dirty="0">
                <a:latin typeface="Open Sauce" panose="020B0604020202020204" charset="-94"/>
              </a:rPr>
              <a:t> Envanterin Önemi, Arşivleme</a:t>
            </a:r>
          </a:p>
          <a:p>
            <a:endParaRPr lang="tr-TR" sz="2100" dirty="0">
              <a:latin typeface="Open Sauce" panose="020B0604020202020204" charset="-94"/>
            </a:endParaRPr>
          </a:p>
          <a:p>
            <a:r>
              <a:rPr lang="tr-TR" sz="2100" dirty="0">
                <a:latin typeface="Open Sauce" panose="020B0604020202020204" charset="-94"/>
              </a:rPr>
              <a:t>Koruma İlkeleri, Özgünlük, Bütünsellik</a:t>
            </a:r>
          </a:p>
          <a:p>
            <a:endParaRPr lang="tr-TR" sz="2100" dirty="0">
              <a:latin typeface="Open Sauce" panose="020B0604020202020204" charset="-94"/>
            </a:endParaRPr>
          </a:p>
          <a:p>
            <a:r>
              <a:rPr lang="tr-TR" sz="2100" dirty="0">
                <a:latin typeface="Open Sauce" panose="020B0604020202020204" charset="-94"/>
              </a:rPr>
              <a:t>Yapılan müdahalelerin geri dönebilir olması</a:t>
            </a:r>
          </a:p>
          <a:p>
            <a:r>
              <a:rPr lang="tr-TR" sz="2100" dirty="0">
                <a:latin typeface="Open Sauce" panose="020B0604020202020204" charset="-94"/>
              </a:rPr>
              <a:t>Koruma/kullanma dengesi</a:t>
            </a:r>
          </a:p>
          <a:p>
            <a:endParaRPr lang="tr-TR" sz="2100" dirty="0">
              <a:latin typeface="Open Sauce" panose="020B0604020202020204" charset="-94"/>
            </a:endParaRPr>
          </a:p>
          <a:p>
            <a:r>
              <a:rPr lang="tr-TR" sz="2100" dirty="0">
                <a:latin typeface="Open Sauce" panose="020B0604020202020204" charset="-94"/>
              </a:rPr>
              <a:t>Bakım, basit onarıma önem verilmesi ve bu müdahalenin belli bir takvime bağlanması</a:t>
            </a:r>
          </a:p>
          <a:p>
            <a:endParaRPr lang="tr-TR" sz="2100" dirty="0">
              <a:latin typeface="Open Sauce" panose="020B0604020202020204" charset="-94"/>
            </a:endParaRPr>
          </a:p>
          <a:p>
            <a:r>
              <a:rPr lang="tr-TR" sz="2100" dirty="0">
                <a:latin typeface="Open Sauce" panose="020B0604020202020204" charset="-94"/>
              </a:rPr>
              <a:t>Planlama yapılırken kültür varlıklarının somut ve somut olmayan tüm boyutlarıyla bir bütün olarak ele alınması, </a:t>
            </a:r>
          </a:p>
          <a:p>
            <a:endParaRPr lang="tr-TR" sz="2100" dirty="0">
              <a:latin typeface="Open Sauce" panose="020B0604020202020204" charset="-94"/>
            </a:endParaRPr>
          </a:p>
          <a:p>
            <a:r>
              <a:rPr lang="tr-TR" sz="2100" dirty="0">
                <a:latin typeface="Open Sauce" panose="020B0604020202020204" charset="-94"/>
              </a:rPr>
              <a:t>Kültürel mirasın değerlerine en az etkide bulunacak önlemlerin alınması, </a:t>
            </a:r>
          </a:p>
          <a:p>
            <a:endParaRPr lang="tr-TR" sz="2100" dirty="0">
              <a:latin typeface="Open Sauce" panose="020B0604020202020204" charset="-94"/>
            </a:endParaRPr>
          </a:p>
        </p:txBody>
      </p:sp>
      <p:sp>
        <p:nvSpPr>
          <p:cNvPr id="6" name="İçerik Yer Tutucusu 4">
            <a:extLst>
              <a:ext uri="{FF2B5EF4-FFF2-40B4-BE49-F238E27FC236}">
                <a16:creationId xmlns:a16="http://schemas.microsoft.com/office/drawing/2014/main" id="{DFB7B931-16EE-BEAA-2D04-BF035929291E}"/>
              </a:ext>
            </a:extLst>
          </p:cNvPr>
          <p:cNvSpPr txBox="1">
            <a:spLocks/>
          </p:cNvSpPr>
          <p:nvPr/>
        </p:nvSpPr>
        <p:spPr>
          <a:xfrm>
            <a:off x="9388739" y="2810917"/>
            <a:ext cx="8153395" cy="639414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latin typeface="Open Sauce" panose="020B0604020202020204" charset="-94"/>
              </a:rPr>
              <a:t> Bütüncül Afet Risk Yönetimi” Kültürel Miras Varlıklarına yönelik;</a:t>
            </a:r>
          </a:p>
          <a:p>
            <a:pPr algn="just"/>
            <a:endParaRPr lang="tr-TR" sz="2100" dirty="0">
              <a:latin typeface="Open Sauce" panose="020B0604020202020204" charset="-94"/>
            </a:endParaRPr>
          </a:p>
          <a:p>
            <a:pPr algn="just"/>
            <a:r>
              <a:rPr lang="tr-TR" sz="2100" dirty="0">
                <a:latin typeface="Open Sauce" panose="020B0604020202020204" charset="-94"/>
              </a:rPr>
              <a:t>Risklerin azaltılması için ilgili küresel, bölgesel, ulusal ve yerel kurumların güçlendirilmesi;</a:t>
            </a:r>
          </a:p>
          <a:p>
            <a:pPr algn="just"/>
            <a:endParaRPr lang="tr-TR" sz="2100" dirty="0">
              <a:latin typeface="Open Sauce" panose="020B0604020202020204" charset="-94"/>
            </a:endParaRPr>
          </a:p>
          <a:p>
            <a:pPr algn="just"/>
            <a:r>
              <a:rPr lang="tr-TR" sz="2100" dirty="0">
                <a:latin typeface="Open Sauce" panose="020B0604020202020204" charset="-94"/>
              </a:rPr>
              <a:t> Afet önleme kültürü oluşturmak için bilgi, yenilik ve eğitim alanları</a:t>
            </a:r>
          </a:p>
          <a:p>
            <a:pPr algn="just"/>
            <a:endParaRPr lang="tr-TR" sz="2100" dirty="0">
              <a:latin typeface="Open Sauce" panose="020B0604020202020204" charset="-94"/>
            </a:endParaRPr>
          </a:p>
          <a:p>
            <a:pPr algn="just"/>
            <a:r>
              <a:rPr lang="tr-TR" sz="2100" dirty="0">
                <a:latin typeface="Open Sauce" panose="020B0604020202020204" charset="-94"/>
              </a:rPr>
              <a:t> Tarihî binalar gibi, kültürel miras özelliği olan tarihî kasaba ve kentsel alanlar, arkeolojik alanlar, tarihî bahçeler, kültürel peyzajlar için ayrı ayrı Afet Risk Yönetimi özel tanımlamalarının yapılması gerekir</a:t>
            </a:r>
          </a:p>
          <a:p>
            <a:pPr algn="just"/>
            <a:endParaRPr lang="tr-TR" sz="2100" dirty="0">
              <a:latin typeface="Open Sauce" panose="020B0604020202020204" charset="-94"/>
            </a:endParaRPr>
          </a:p>
          <a:p>
            <a:pPr algn="just"/>
            <a:r>
              <a:rPr lang="tr-TR" sz="2100" dirty="0">
                <a:latin typeface="Open Sauce" panose="020B0604020202020204" charset="-94"/>
              </a:rPr>
              <a:t>Afet sonrasında kültür varlığının iyileştirilmesi ve onarılmasında gerekli her türlü tedbirin alınması, </a:t>
            </a:r>
          </a:p>
          <a:p>
            <a:pPr algn="just"/>
            <a:endParaRPr lang="tr-TR" sz="2100" dirty="0">
              <a:latin typeface="Open Sauce" panose="020B0604020202020204" charset="-94"/>
            </a:endParaRPr>
          </a:p>
          <a:p>
            <a:pPr algn="just"/>
            <a:r>
              <a:rPr lang="tr-TR" sz="2100" dirty="0">
                <a:latin typeface="Open Sauce" panose="020B0604020202020204" charset="-94"/>
              </a:rPr>
              <a:t>Koruma ilkelerinin her aşamada risk planlama, karşılık verme ve iyileştirme çalışmalarıyla bütünlüklü olması, prensiplerinin kabul edildiği görülmektedir </a:t>
            </a:r>
          </a:p>
          <a:p>
            <a:pPr algn="just"/>
            <a:endParaRPr lang="tr-TR" sz="2100" dirty="0">
              <a:latin typeface="Open Sauce" panose="020B0604020202020204" charset="-94"/>
            </a:endParaRPr>
          </a:p>
          <a:p>
            <a:pPr algn="just"/>
            <a:endParaRPr lang="tr-TR" sz="2100" dirty="0">
              <a:latin typeface="Open Sauce" panose="020B0604020202020204" charset="-94"/>
            </a:endParaRPr>
          </a:p>
        </p:txBody>
      </p:sp>
    </p:spTree>
    <p:extLst>
      <p:ext uri="{BB962C8B-B14F-4D97-AF65-F5344CB8AC3E}">
        <p14:creationId xmlns:p14="http://schemas.microsoft.com/office/powerpoint/2010/main" val="3704236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C2B5F44D-C597-A851-540D-47C6A06354D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A2D78D19-8F59-BE8A-FD29-F50FF4B19012}"/>
              </a:ext>
            </a:extLst>
          </p:cNvPr>
          <p:cNvSpPr txBox="1"/>
          <p:nvPr/>
        </p:nvSpPr>
        <p:spPr>
          <a:xfrm>
            <a:off x="522603" y="433091"/>
            <a:ext cx="17242794" cy="1795363"/>
          </a:xfrm>
          <a:prstGeom prst="rect">
            <a:avLst/>
          </a:prstGeom>
        </p:spPr>
        <p:txBody>
          <a:bodyPr wrap="square" lIns="0" tIns="0" rIns="0" bIns="0" rtlCol="0" anchor="t">
            <a:spAutoFit/>
          </a:bodyPr>
          <a:lstStyle/>
          <a:p>
            <a:pPr marL="0" lvl="0" indent="0" algn="l">
              <a:lnSpc>
                <a:spcPts val="7039"/>
              </a:lnSpc>
            </a:pPr>
            <a:r>
              <a:rPr lang="en-US" sz="6399" u="none" dirty="0" err="1">
                <a:solidFill>
                  <a:srgbClr val="13110F"/>
                </a:solidFill>
                <a:latin typeface="The Youngest Serif"/>
                <a:ea typeface="The Youngest Serif"/>
                <a:cs typeface="The Youngest Serif"/>
                <a:sym typeface="The Youngest Serif"/>
              </a:rPr>
              <a:t>Destinasyon</a:t>
            </a:r>
            <a:r>
              <a:rPr lang="en-US" sz="6399" u="none" dirty="0">
                <a:solidFill>
                  <a:srgbClr val="13110F"/>
                </a:solidFill>
                <a:latin typeface="The Youngest Serif"/>
                <a:ea typeface="The Youngest Serif"/>
                <a:cs typeface="The Youngest Serif"/>
                <a:sym typeface="The Youngest Serif"/>
              </a:rPr>
              <a:t> </a:t>
            </a:r>
            <a:r>
              <a:rPr lang="en-US" sz="6399" u="none" dirty="0" err="1">
                <a:solidFill>
                  <a:srgbClr val="13110F"/>
                </a:solidFill>
                <a:latin typeface="The Youngest Serif"/>
                <a:ea typeface="The Youngest Serif"/>
                <a:cs typeface="The Youngest Serif"/>
                <a:sym typeface="The Youngest Serif"/>
              </a:rPr>
              <a:t>güvenliği</a:t>
            </a:r>
            <a:r>
              <a:rPr lang="en-US" sz="6399" u="none" dirty="0">
                <a:solidFill>
                  <a:srgbClr val="13110F"/>
                </a:solidFill>
                <a:latin typeface="The Youngest Serif"/>
                <a:ea typeface="The Youngest Serif"/>
                <a:cs typeface="The Youngest Serif"/>
                <a:sym typeface="The Youngest Serif"/>
              </a:rPr>
              <a:t>: SAFE AND SECURITY </a:t>
            </a:r>
            <a:r>
              <a:rPr lang="en-US" sz="6399" u="none" dirty="0" err="1">
                <a:solidFill>
                  <a:srgbClr val="13110F"/>
                </a:solidFill>
                <a:latin typeface="The Youngest Serif"/>
                <a:ea typeface="The Youngest Serif"/>
                <a:cs typeface="The Youngest Serif"/>
                <a:sym typeface="The Youngest Serif"/>
              </a:rPr>
              <a:t>farkı</a:t>
            </a:r>
            <a:endParaRPr lang="sv-SE" sz="6399" u="none" dirty="0">
              <a:solidFill>
                <a:srgbClr val="13110F"/>
              </a:solidFill>
              <a:latin typeface="The Youngest Serif"/>
              <a:ea typeface="The Youngest Serif"/>
              <a:cs typeface="The Youngest Serif"/>
              <a:sym typeface="The Youngest Serif"/>
            </a:endParaRPr>
          </a:p>
        </p:txBody>
      </p:sp>
      <p:sp>
        <p:nvSpPr>
          <p:cNvPr id="5" name="AutoShape 14">
            <a:extLst>
              <a:ext uri="{FF2B5EF4-FFF2-40B4-BE49-F238E27FC236}">
                <a16:creationId xmlns:a16="http://schemas.microsoft.com/office/drawing/2014/main" id="{DC99EE3E-BD46-A182-8E7E-4AED50F67C70}"/>
              </a:ext>
            </a:extLst>
          </p:cNvPr>
          <p:cNvSpPr/>
          <p:nvPr/>
        </p:nvSpPr>
        <p:spPr>
          <a:xfrm>
            <a:off x="0" y="2781300"/>
            <a:ext cx="18288000" cy="0"/>
          </a:xfrm>
          <a:prstGeom prst="line">
            <a:avLst/>
          </a:prstGeom>
          <a:ln w="19050" cap="rnd">
            <a:solidFill>
              <a:srgbClr val="463F3A"/>
            </a:solidFill>
            <a:prstDash val="solid"/>
            <a:headEnd type="none" w="sm" len="sm"/>
            <a:tailEnd type="none" w="sm" len="sm"/>
          </a:ln>
        </p:spPr>
      </p:sp>
      <p:sp>
        <p:nvSpPr>
          <p:cNvPr id="3" name="İçerik Yer Tutucusu 2">
            <a:extLst>
              <a:ext uri="{FF2B5EF4-FFF2-40B4-BE49-F238E27FC236}">
                <a16:creationId xmlns:a16="http://schemas.microsoft.com/office/drawing/2014/main" id="{1AE9F17A-F5D1-67C6-4EAF-0D05EE1EF7D1}"/>
              </a:ext>
            </a:extLst>
          </p:cNvPr>
          <p:cNvSpPr txBox="1">
            <a:spLocks/>
          </p:cNvSpPr>
          <p:nvPr/>
        </p:nvSpPr>
        <p:spPr>
          <a:xfrm>
            <a:off x="838200" y="3543300"/>
            <a:ext cx="88392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latin typeface="Open Sauce" panose="020B0604020202020204" charset="-94"/>
              </a:rPr>
              <a:t>İnsanın güvenliğini sağlamaya ve sağlığını korumaya uygun, özenle oluşturulmuş bir altyapı, kamu hizmetlerinin insanın güvenliğine ve gelişimine uygun olarak düzenlenmesi, genel olarak yaşamı kolaylaştırıcı ve insan için olacak şekilde düzenlenmesi ve uygulamaların olabildiğince bu amaca uygun şekilde yapılması.</a:t>
            </a:r>
          </a:p>
          <a:p>
            <a:pPr algn="just"/>
            <a:endParaRPr lang="tr-TR" sz="2100" dirty="0">
              <a:latin typeface="Open Sauce" panose="020B0604020202020204" charset="-94"/>
            </a:endParaRPr>
          </a:p>
          <a:p>
            <a:pPr algn="just"/>
            <a:r>
              <a:rPr lang="tr-TR" sz="2100" dirty="0">
                <a:latin typeface="Open Sauce" panose="020B0604020202020204" charset="-94"/>
              </a:rPr>
              <a:t>İnsan-turist güvenliği</a:t>
            </a:r>
          </a:p>
          <a:p>
            <a:pPr algn="just"/>
            <a:endParaRPr lang="tr-TR" sz="2100" dirty="0">
              <a:latin typeface="Open Sauce" panose="020B0604020202020204" charset="-94"/>
            </a:endParaRPr>
          </a:p>
          <a:p>
            <a:pPr algn="just"/>
            <a:r>
              <a:rPr lang="tr-TR" sz="2100" dirty="0">
                <a:latin typeface="Open Sauce" panose="020B0604020202020204" charset="-94"/>
              </a:rPr>
              <a:t>Mekan güvenliği</a:t>
            </a:r>
          </a:p>
          <a:p>
            <a:pPr algn="just"/>
            <a:endParaRPr lang="tr-TR" sz="2100" dirty="0">
              <a:latin typeface="Open Sauce" panose="020B0604020202020204" charset="-94"/>
            </a:endParaRPr>
          </a:p>
          <a:p>
            <a:pPr algn="just"/>
            <a:r>
              <a:rPr lang="tr-TR" sz="2100" dirty="0">
                <a:latin typeface="Open Sauce" panose="020B0604020202020204" charset="-94"/>
              </a:rPr>
              <a:t>Çocuk ve kadın  güvenliği</a:t>
            </a:r>
          </a:p>
          <a:p>
            <a:pPr algn="just"/>
            <a:endParaRPr lang="tr-TR" sz="2100" dirty="0">
              <a:latin typeface="Open Sauce" panose="020B0604020202020204" charset="-94"/>
            </a:endParaRPr>
          </a:p>
          <a:p>
            <a:pPr algn="just"/>
            <a:r>
              <a:rPr lang="tr-TR" sz="2100" dirty="0">
                <a:latin typeface="Open Sauce" panose="020B0604020202020204" charset="-94"/>
              </a:rPr>
              <a:t>Turizme ilişkin yeme-içme-gıda-su vb..</a:t>
            </a:r>
          </a:p>
        </p:txBody>
      </p:sp>
      <p:pic>
        <p:nvPicPr>
          <p:cNvPr id="6" name="Picture 5">
            <a:extLst>
              <a:ext uri="{FF2B5EF4-FFF2-40B4-BE49-F238E27FC236}">
                <a16:creationId xmlns:a16="http://schemas.microsoft.com/office/drawing/2014/main" id="{C58462A3-AC97-92EC-BD8D-49A1192F0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185" y="3334147"/>
            <a:ext cx="7172212" cy="6234409"/>
          </a:xfrm>
          <a:prstGeom prst="rect">
            <a:avLst/>
          </a:prstGeom>
        </p:spPr>
      </p:pic>
    </p:spTree>
    <p:extLst>
      <p:ext uri="{BB962C8B-B14F-4D97-AF65-F5344CB8AC3E}">
        <p14:creationId xmlns:p14="http://schemas.microsoft.com/office/powerpoint/2010/main" val="559836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86F18731-D3B0-1747-2DFD-83818FAE8CD4}"/>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AFC761D5-A9EA-E9AF-472A-C28297266E28}"/>
              </a:ext>
            </a:extLst>
          </p:cNvPr>
          <p:cNvSpPr/>
          <p:nvPr/>
        </p:nvSpPr>
        <p:spPr>
          <a:xfrm>
            <a:off x="0" y="1996239"/>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3" name="İçerik Yer Tutucusu 2">
            <a:extLst>
              <a:ext uri="{FF2B5EF4-FFF2-40B4-BE49-F238E27FC236}">
                <a16:creationId xmlns:a16="http://schemas.microsoft.com/office/drawing/2014/main" id="{9395CE1A-C45C-759B-8517-7EBAC6DB0046}"/>
              </a:ext>
            </a:extLst>
          </p:cNvPr>
          <p:cNvSpPr txBox="1">
            <a:spLocks/>
          </p:cNvSpPr>
          <p:nvPr/>
        </p:nvSpPr>
        <p:spPr>
          <a:xfrm>
            <a:off x="533400" y="484664"/>
            <a:ext cx="16535400" cy="2296636"/>
          </a:xfrm>
          <a:prstGeom prst="rect">
            <a:avLst/>
          </a:prstGeom>
        </p:spPr>
        <p:txBody>
          <a:bodyPr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6500" dirty="0">
                <a:latin typeface="The Youngest Serif" panose="020B0604020202020204" charset="-94"/>
                <a:ea typeface="Calibri" panose="020F0502020204030204" pitchFamily="34" charset="0"/>
              </a:rPr>
              <a:t>NE YAPMALIYIZ?	</a:t>
            </a:r>
          </a:p>
        </p:txBody>
      </p:sp>
      <p:sp>
        <p:nvSpPr>
          <p:cNvPr id="2" name="İçerik Yer Tutucusu 2">
            <a:extLst>
              <a:ext uri="{FF2B5EF4-FFF2-40B4-BE49-F238E27FC236}">
                <a16:creationId xmlns:a16="http://schemas.microsoft.com/office/drawing/2014/main" id="{6E66B4A9-CFE2-D301-6E68-8735EF34335F}"/>
              </a:ext>
            </a:extLst>
          </p:cNvPr>
          <p:cNvSpPr txBox="1">
            <a:spLocks/>
          </p:cNvSpPr>
          <p:nvPr/>
        </p:nvSpPr>
        <p:spPr>
          <a:xfrm>
            <a:off x="734460" y="2781300"/>
            <a:ext cx="15316200" cy="612032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100" dirty="0">
                <a:latin typeface="Open Sauce" panose="020B0604020202020204" charset="-94"/>
              </a:rPr>
              <a:t>Turizm eğilimlerinin çok yönlü etkileşimine baktığımızda, teknolojinin, çevresel sorumluluğun ve toplumsal katılımın uyumlu bir birlikteliğinin sadece istenilen bir durum olmadığını, aynı zamanda zorunlu olduğu görülmektedir. Özellikle de sorumlu ve dönüştürücü turizmin geleceğini belirleyen öyküler etrafında yaşanan deneyimler giderek önem kazanmaktadır. </a:t>
            </a:r>
          </a:p>
          <a:p>
            <a:pPr algn="just"/>
            <a:r>
              <a:rPr lang="tr-TR" sz="2100" dirty="0">
                <a:latin typeface="Open Sauce" panose="020B0604020202020204" charset="-94"/>
              </a:rPr>
              <a:t>Örneğin turist değil ancak “modern gezgin” olarak bugünün seyahat evreninin tutkunları ile inovasyon, turizm endüstrisinin kalp atışı keşfetme ve deneyim haline gelmiştir.</a:t>
            </a:r>
          </a:p>
        </p:txBody>
      </p:sp>
      <p:sp>
        <p:nvSpPr>
          <p:cNvPr id="10" name="Oval 9">
            <a:extLst>
              <a:ext uri="{FF2B5EF4-FFF2-40B4-BE49-F238E27FC236}">
                <a16:creationId xmlns:a16="http://schemas.microsoft.com/office/drawing/2014/main" id="{D9785C4D-ED78-8E2A-1DA3-5CD4B2D9DA17}"/>
              </a:ext>
            </a:extLst>
          </p:cNvPr>
          <p:cNvSpPr/>
          <p:nvPr/>
        </p:nvSpPr>
        <p:spPr>
          <a:xfrm>
            <a:off x="13682547" y="6260981"/>
            <a:ext cx="3404396" cy="202978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val 11">
            <a:extLst>
              <a:ext uri="{FF2B5EF4-FFF2-40B4-BE49-F238E27FC236}">
                <a16:creationId xmlns:a16="http://schemas.microsoft.com/office/drawing/2014/main" id="{66E75EE7-1789-DF98-9DF0-0DF484D13EE5}"/>
              </a:ext>
            </a:extLst>
          </p:cNvPr>
          <p:cNvSpPr/>
          <p:nvPr/>
        </p:nvSpPr>
        <p:spPr>
          <a:xfrm>
            <a:off x="726298" y="6108582"/>
            <a:ext cx="3404396" cy="20297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8">
            <a:extLst>
              <a:ext uri="{FF2B5EF4-FFF2-40B4-BE49-F238E27FC236}">
                <a16:creationId xmlns:a16="http://schemas.microsoft.com/office/drawing/2014/main" id="{16909475-F170-A73D-9475-7B470C5F988A}"/>
              </a:ext>
            </a:extLst>
          </p:cNvPr>
          <p:cNvSpPr txBox="1"/>
          <p:nvPr/>
        </p:nvSpPr>
        <p:spPr>
          <a:xfrm>
            <a:off x="726298" y="6714150"/>
            <a:ext cx="3080700" cy="738664"/>
          </a:xfrm>
          <a:prstGeom prst="rect">
            <a:avLst/>
          </a:prstGeom>
          <a:noFill/>
        </p:spPr>
        <p:txBody>
          <a:bodyPr wrap="square" rtlCol="0">
            <a:spAutoFit/>
          </a:bodyPr>
          <a:lstStyle/>
          <a:p>
            <a:pPr algn="ctr"/>
            <a:r>
              <a:rPr lang="tr-TR" sz="2100" b="1" i="1" dirty="0">
                <a:latin typeface="Open Sauce" panose="020B0604020202020204" charset="-94"/>
              </a:rPr>
              <a:t>Şehirlerdeki sosyal ve kültürel yapı</a:t>
            </a:r>
          </a:p>
        </p:txBody>
      </p:sp>
      <p:sp>
        <p:nvSpPr>
          <p:cNvPr id="14" name="Oval 13">
            <a:extLst>
              <a:ext uri="{FF2B5EF4-FFF2-40B4-BE49-F238E27FC236}">
                <a16:creationId xmlns:a16="http://schemas.microsoft.com/office/drawing/2014/main" id="{647BE8D2-5023-7159-A90A-888E2C4F017A}"/>
              </a:ext>
            </a:extLst>
          </p:cNvPr>
          <p:cNvSpPr/>
          <p:nvPr/>
        </p:nvSpPr>
        <p:spPr>
          <a:xfrm>
            <a:off x="4753181" y="6260981"/>
            <a:ext cx="3404396" cy="20297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0">
            <a:extLst>
              <a:ext uri="{FF2B5EF4-FFF2-40B4-BE49-F238E27FC236}">
                <a16:creationId xmlns:a16="http://schemas.microsoft.com/office/drawing/2014/main" id="{FDA4AEA9-EB6C-64B2-1331-F4DD5958FCA8}"/>
              </a:ext>
            </a:extLst>
          </p:cNvPr>
          <p:cNvSpPr txBox="1"/>
          <p:nvPr/>
        </p:nvSpPr>
        <p:spPr>
          <a:xfrm>
            <a:off x="5588545" y="6929647"/>
            <a:ext cx="1977643" cy="415498"/>
          </a:xfrm>
          <a:prstGeom prst="rect">
            <a:avLst/>
          </a:prstGeom>
          <a:noFill/>
        </p:spPr>
        <p:txBody>
          <a:bodyPr wrap="square" rtlCol="0">
            <a:spAutoFit/>
          </a:bodyPr>
          <a:lstStyle/>
          <a:p>
            <a:r>
              <a:rPr lang="tr-TR" sz="2100" b="1" i="1" dirty="0">
                <a:latin typeface="Open Sauce" panose="020B0604020202020204" charset="-94"/>
              </a:rPr>
              <a:t>Yerel halk</a:t>
            </a:r>
          </a:p>
        </p:txBody>
      </p:sp>
      <p:sp>
        <p:nvSpPr>
          <p:cNvPr id="16" name="Metin kutusu 11">
            <a:extLst>
              <a:ext uri="{FF2B5EF4-FFF2-40B4-BE49-F238E27FC236}">
                <a16:creationId xmlns:a16="http://schemas.microsoft.com/office/drawing/2014/main" id="{934B2D46-877C-2FFF-65DE-956453E2CD24}"/>
              </a:ext>
            </a:extLst>
          </p:cNvPr>
          <p:cNvSpPr txBox="1"/>
          <p:nvPr/>
        </p:nvSpPr>
        <p:spPr>
          <a:xfrm>
            <a:off x="13960602" y="6583373"/>
            <a:ext cx="2722225" cy="1384995"/>
          </a:xfrm>
          <a:prstGeom prst="rect">
            <a:avLst/>
          </a:prstGeom>
          <a:noFill/>
        </p:spPr>
        <p:txBody>
          <a:bodyPr wrap="square" rtlCol="0">
            <a:spAutoFit/>
          </a:bodyPr>
          <a:lstStyle/>
          <a:p>
            <a:pPr algn="ctr"/>
            <a:r>
              <a:rPr lang="tr-TR" sz="2100" b="1" i="1" dirty="0">
                <a:latin typeface="Open Sauce" panose="020B0604020202020204" charset="-94"/>
              </a:rPr>
              <a:t>Mekânların otantikliğinin ve atmosferinin yitirilmesi</a:t>
            </a:r>
          </a:p>
        </p:txBody>
      </p:sp>
      <p:sp>
        <p:nvSpPr>
          <p:cNvPr id="17" name="Oval 16">
            <a:extLst>
              <a:ext uri="{FF2B5EF4-FFF2-40B4-BE49-F238E27FC236}">
                <a16:creationId xmlns:a16="http://schemas.microsoft.com/office/drawing/2014/main" id="{F912641A-756D-1717-EE81-01F83C6F7B59}"/>
              </a:ext>
            </a:extLst>
          </p:cNvPr>
          <p:cNvSpPr/>
          <p:nvPr/>
        </p:nvSpPr>
        <p:spPr>
          <a:xfrm>
            <a:off x="9111017" y="6260981"/>
            <a:ext cx="3404396" cy="202978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Metin kutusu 12">
            <a:extLst>
              <a:ext uri="{FF2B5EF4-FFF2-40B4-BE49-F238E27FC236}">
                <a16:creationId xmlns:a16="http://schemas.microsoft.com/office/drawing/2014/main" id="{81EB3395-9F79-F51A-3744-1C5A62DF074C}"/>
              </a:ext>
            </a:extLst>
          </p:cNvPr>
          <p:cNvSpPr txBox="1"/>
          <p:nvPr/>
        </p:nvSpPr>
        <p:spPr>
          <a:xfrm>
            <a:off x="9225925" y="6768064"/>
            <a:ext cx="3080700" cy="738664"/>
          </a:xfrm>
          <a:prstGeom prst="rect">
            <a:avLst/>
          </a:prstGeom>
          <a:noFill/>
        </p:spPr>
        <p:txBody>
          <a:bodyPr wrap="square" rtlCol="0">
            <a:spAutoFit/>
          </a:bodyPr>
          <a:lstStyle/>
          <a:p>
            <a:pPr algn="ctr"/>
            <a:r>
              <a:rPr lang="tr-TR" sz="2100" b="1" i="1" dirty="0">
                <a:latin typeface="Open Sauce" panose="020B0604020202020204" charset="-94"/>
              </a:rPr>
              <a:t>Kentsel ve sosyal adaletsizlik</a:t>
            </a:r>
          </a:p>
        </p:txBody>
      </p:sp>
    </p:spTree>
    <p:extLst>
      <p:ext uri="{BB962C8B-B14F-4D97-AF65-F5344CB8AC3E}">
        <p14:creationId xmlns:p14="http://schemas.microsoft.com/office/powerpoint/2010/main" val="3661257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3F79C5CF-5E8E-4B53-BBC4-28B67710F312}"/>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71934E86-59FB-E30E-74BA-5D29D171C42B}"/>
              </a:ext>
            </a:extLst>
          </p:cNvPr>
          <p:cNvSpPr/>
          <p:nvPr/>
        </p:nvSpPr>
        <p:spPr>
          <a:xfrm>
            <a:off x="0" y="1996239"/>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5" name="AutoShape 14">
            <a:extLst>
              <a:ext uri="{FF2B5EF4-FFF2-40B4-BE49-F238E27FC236}">
                <a16:creationId xmlns:a16="http://schemas.microsoft.com/office/drawing/2014/main" id="{2D9230EB-58D0-F6FA-62E9-3EA033CE0391}"/>
              </a:ext>
            </a:extLst>
          </p:cNvPr>
          <p:cNvSpPr/>
          <p:nvPr/>
        </p:nvSpPr>
        <p:spPr>
          <a:xfrm flipV="1">
            <a:off x="8917405" y="3512317"/>
            <a:ext cx="0" cy="4799527"/>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4" name="TextBox 2">
            <a:extLst>
              <a:ext uri="{FF2B5EF4-FFF2-40B4-BE49-F238E27FC236}">
                <a16:creationId xmlns:a16="http://schemas.microsoft.com/office/drawing/2014/main" id="{75106199-0C99-16E7-6F60-A1828EA634F4}"/>
              </a:ext>
            </a:extLst>
          </p:cNvPr>
          <p:cNvSpPr txBox="1"/>
          <p:nvPr/>
        </p:nvSpPr>
        <p:spPr>
          <a:xfrm>
            <a:off x="675003" y="707692"/>
            <a:ext cx="17242794" cy="1795363"/>
          </a:xfrm>
          <a:prstGeom prst="rect">
            <a:avLst/>
          </a:prstGeom>
        </p:spPr>
        <p:txBody>
          <a:bodyPr wrap="square" lIns="0" tIns="0" rIns="0" bIns="0" rtlCol="0" anchor="t">
            <a:spAutoFit/>
          </a:bodyPr>
          <a:lstStyle/>
          <a:p>
            <a:pPr lvl="0">
              <a:lnSpc>
                <a:spcPts val="7039"/>
              </a:lnSpc>
            </a:pPr>
            <a:r>
              <a:rPr lang="sv-SE" sz="6399" u="none" dirty="0">
                <a:solidFill>
                  <a:srgbClr val="13110F"/>
                </a:solidFill>
                <a:latin typeface="The Youngest Serif"/>
                <a:ea typeface="The Youngest Serif"/>
                <a:cs typeface="The Youngest Serif"/>
                <a:sym typeface="The Youngest Serif"/>
              </a:rPr>
              <a:t>Neden değişime ayak uydurmalıyız? </a:t>
            </a:r>
            <a:br>
              <a:rPr lang="sv-SE" sz="6399" u="none" dirty="0">
                <a:solidFill>
                  <a:srgbClr val="13110F"/>
                </a:solidFill>
                <a:latin typeface="The Youngest Serif"/>
                <a:ea typeface="The Youngest Serif"/>
                <a:cs typeface="The Youngest Serif"/>
                <a:sym typeface="The Youngest Serif"/>
              </a:rPr>
            </a:br>
            <a:endParaRPr lang="sv-SE" sz="6399" u="none" dirty="0">
              <a:solidFill>
                <a:srgbClr val="13110F"/>
              </a:solidFill>
              <a:latin typeface="The Youngest Serif"/>
              <a:ea typeface="The Youngest Serif"/>
              <a:cs typeface="The Youngest Serif"/>
              <a:sym typeface="The Youngest Serif"/>
            </a:endParaRPr>
          </a:p>
        </p:txBody>
      </p:sp>
      <p:sp>
        <p:nvSpPr>
          <p:cNvPr id="9" name="İçerik Yer Tutucusu 2">
            <a:extLst>
              <a:ext uri="{FF2B5EF4-FFF2-40B4-BE49-F238E27FC236}">
                <a16:creationId xmlns:a16="http://schemas.microsoft.com/office/drawing/2014/main" id="{DE6AC93C-1DA5-E19D-1DCA-43FD791790D8}"/>
              </a:ext>
            </a:extLst>
          </p:cNvPr>
          <p:cNvSpPr txBox="1">
            <a:spLocks/>
          </p:cNvSpPr>
          <p:nvPr/>
        </p:nvSpPr>
        <p:spPr>
          <a:xfrm>
            <a:off x="731329" y="2503055"/>
            <a:ext cx="7650669" cy="751724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100" dirty="0">
                <a:solidFill>
                  <a:srgbClr val="FF0000"/>
                </a:solidFill>
                <a:latin typeface="Open Sauce" panose="020B0604020202020204" charset="-94"/>
              </a:rPr>
              <a:t>Kim olduğunuzu ve nerede olduğunuzu bilmek:</a:t>
            </a:r>
          </a:p>
          <a:p>
            <a:endParaRPr lang="tr-TR" sz="2100" dirty="0">
              <a:solidFill>
                <a:srgbClr val="FF0000"/>
              </a:solidFill>
              <a:latin typeface="Open Sauce" panose="020B0604020202020204" charset="-94"/>
            </a:endParaRPr>
          </a:p>
          <a:p>
            <a:r>
              <a:rPr lang="tr-TR" sz="2100" dirty="0">
                <a:solidFill>
                  <a:srgbClr val="FF0000"/>
                </a:solidFill>
                <a:latin typeface="Open Sauce" panose="020B0604020202020204" charset="-94"/>
              </a:rPr>
              <a:t>Hem maddi </a:t>
            </a:r>
            <a:r>
              <a:rPr lang="tr-TR" sz="2100" dirty="0">
                <a:latin typeface="Open Sauce" panose="020B0604020202020204" charset="-94"/>
              </a:rPr>
              <a:t>(kültürel ve tarihi anıtlar vb.) hem maddi olmayan (atmosfer, ortam, beceri, yaratıcılık vb.) </a:t>
            </a:r>
          </a:p>
          <a:p>
            <a:endParaRPr lang="tr-TR" sz="2100" dirty="0">
              <a:latin typeface="Open Sauce" panose="020B0604020202020204" charset="-94"/>
            </a:endParaRPr>
          </a:p>
          <a:p>
            <a:r>
              <a:rPr lang="tr-TR" sz="2100" dirty="0">
                <a:solidFill>
                  <a:srgbClr val="FF0000"/>
                </a:solidFill>
                <a:latin typeface="Open Sauce" panose="020B0604020202020204" charset="-94"/>
              </a:rPr>
              <a:t>Yerel kapasiteyi </a:t>
            </a:r>
            <a:r>
              <a:rPr lang="tr-TR" sz="2100" dirty="0">
                <a:latin typeface="Open Sauce" panose="020B0604020202020204" charset="-94"/>
              </a:rPr>
              <a:t>kullanmak: </a:t>
            </a:r>
          </a:p>
          <a:p>
            <a:endParaRPr lang="tr-TR" sz="2100" dirty="0">
              <a:latin typeface="Open Sauce" panose="020B0604020202020204" charset="-94"/>
            </a:endParaRPr>
          </a:p>
          <a:p>
            <a:r>
              <a:rPr lang="tr-TR" sz="2100" dirty="0">
                <a:solidFill>
                  <a:srgbClr val="FF0000"/>
                </a:solidFill>
                <a:latin typeface="Open Sauce" panose="020B0604020202020204" charset="-94"/>
              </a:rPr>
              <a:t>Özgünlük/bölgesel ka</a:t>
            </a:r>
            <a:r>
              <a:rPr lang="tr-TR" sz="2100" dirty="0">
                <a:latin typeface="Open Sauce" panose="020B0604020202020204" charset="-94"/>
              </a:rPr>
              <a:t>lkınma/turizm ve coğrafya</a:t>
            </a:r>
          </a:p>
          <a:p>
            <a:endParaRPr lang="tr-TR" sz="2100" dirty="0">
              <a:latin typeface="Open Sauce" panose="020B0604020202020204" charset="-94"/>
            </a:endParaRPr>
          </a:p>
          <a:p>
            <a:r>
              <a:rPr lang="tr-TR" sz="2100" dirty="0">
                <a:solidFill>
                  <a:srgbClr val="FF0000"/>
                </a:solidFill>
                <a:latin typeface="Open Sauce" panose="020B0604020202020204" charset="-94"/>
              </a:rPr>
              <a:t>Mevcut tesisleri kullanmak</a:t>
            </a:r>
            <a:r>
              <a:rPr lang="tr-TR" sz="2100" dirty="0">
                <a:latin typeface="Open Sauce" panose="020B0604020202020204" charset="-94"/>
              </a:rPr>
              <a:t>: Yeni tesisler inşa etmek yerine mevcut tesisler daha </a:t>
            </a:r>
          </a:p>
          <a:p>
            <a:endParaRPr lang="tr-TR" sz="2100" dirty="0">
              <a:latin typeface="Open Sauce" panose="020B0604020202020204" charset="-94"/>
            </a:endParaRPr>
          </a:p>
          <a:p>
            <a:r>
              <a:rPr lang="tr-TR" sz="2100" dirty="0">
                <a:solidFill>
                  <a:srgbClr val="FF0000"/>
                </a:solidFill>
                <a:latin typeface="Open Sauce" panose="020B0604020202020204" charset="-94"/>
              </a:rPr>
              <a:t>Kaliteyi artırmak</a:t>
            </a:r>
            <a:r>
              <a:rPr lang="tr-TR" sz="2100" dirty="0">
                <a:latin typeface="Open Sauce" panose="020B0604020202020204" charset="-94"/>
              </a:rPr>
              <a:t>: Yaratıcılık genellikle risk, sürpriz ve doğallık üzerine kurulu olmasına rağmen, kalite ve özgünlüğe odaklanarak bölgenin geleneksel değerlerini yinelemek ve vurgulamak çok önemlidir.</a:t>
            </a:r>
          </a:p>
          <a:p>
            <a:endParaRPr lang="tr-TR" sz="2100" dirty="0">
              <a:latin typeface="Open Sauce" panose="020B0604020202020204" charset="-94"/>
            </a:endParaRPr>
          </a:p>
          <a:p>
            <a:r>
              <a:rPr lang="tr-TR" sz="2100" dirty="0">
                <a:latin typeface="Open Sauce" panose="020B0604020202020204" charset="-94"/>
              </a:rPr>
              <a:t>Teknoloji-turizm-sosyal medya</a:t>
            </a:r>
          </a:p>
        </p:txBody>
      </p:sp>
      <p:sp>
        <p:nvSpPr>
          <p:cNvPr id="10" name="İçerik Yer Tutucusu 3">
            <a:extLst>
              <a:ext uri="{FF2B5EF4-FFF2-40B4-BE49-F238E27FC236}">
                <a16:creationId xmlns:a16="http://schemas.microsoft.com/office/drawing/2014/main" id="{7BEF66D6-6F2B-7A6F-468F-5295278F88C0}"/>
              </a:ext>
            </a:extLst>
          </p:cNvPr>
          <p:cNvSpPr txBox="1">
            <a:spLocks/>
          </p:cNvSpPr>
          <p:nvPr/>
        </p:nvSpPr>
        <p:spPr>
          <a:xfrm>
            <a:off x="9753600" y="2171700"/>
            <a:ext cx="7650668" cy="470852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tr-TR" sz="2100" dirty="0">
              <a:latin typeface="Open Sauce" panose="020B0604020202020204" charset="-94"/>
            </a:endParaRPr>
          </a:p>
          <a:p>
            <a:pPr algn="just"/>
            <a:r>
              <a:rPr lang="tr-TR" sz="2100" dirty="0">
                <a:latin typeface="Open Sauce" panose="020B0604020202020204" charset="-94"/>
              </a:rPr>
              <a:t>Antalya ve çevresindeki destinasyonlara ilişkin envanterin oluşturulması,  sanal organizasyonlara hazır hale getirilmesi</a:t>
            </a:r>
          </a:p>
          <a:p>
            <a:pPr marL="0" indent="0" algn="just">
              <a:buFont typeface="Arial" pitchFamily="34" charset="0"/>
              <a:buNone/>
            </a:pPr>
            <a:endParaRPr lang="tr-TR" sz="2100" dirty="0">
              <a:latin typeface="Open Sauce" panose="020B0604020202020204" charset="-94"/>
            </a:endParaRPr>
          </a:p>
          <a:p>
            <a:pPr algn="just"/>
            <a:r>
              <a:rPr lang="tr-TR" sz="2100" dirty="0">
                <a:latin typeface="Open Sauce" panose="020B0604020202020204" charset="-94"/>
              </a:rPr>
              <a:t>Coğrafi işaretleme çalışmalarının artırılması,</a:t>
            </a:r>
          </a:p>
          <a:p>
            <a:pPr algn="just"/>
            <a:endParaRPr lang="tr-TR" sz="2100" dirty="0">
              <a:latin typeface="Open Sauce" panose="020B0604020202020204" charset="-94"/>
            </a:endParaRPr>
          </a:p>
          <a:p>
            <a:pPr algn="just"/>
            <a:r>
              <a:rPr lang="tr-TR" sz="2100" dirty="0">
                <a:latin typeface="Open Sauce" panose="020B0604020202020204" charset="-94"/>
              </a:rPr>
              <a:t>Bölgedeki turizm paydaşları arasında işbirliği ve ağ yapılarının oluşturulması, </a:t>
            </a:r>
          </a:p>
          <a:p>
            <a:pPr algn="just"/>
            <a:endParaRPr lang="tr-TR" sz="2100" dirty="0">
              <a:latin typeface="Open Sauce" panose="020B0604020202020204" charset="-94"/>
            </a:endParaRPr>
          </a:p>
          <a:p>
            <a:pPr algn="just"/>
            <a:r>
              <a:rPr lang="tr-TR" sz="2100" dirty="0">
                <a:latin typeface="Open Sauce" panose="020B0604020202020204" charset="-94"/>
              </a:rPr>
              <a:t>Öğrenim deneyimlerini (en iyi uygulama tecrübeleri, yenilikçi yaklaşımlar) paylaşacaklar ile bu deneyimlerden faydalanmak isteyenlerin tanımlanması gerekir….</a:t>
            </a:r>
          </a:p>
          <a:p>
            <a:pPr algn="just"/>
            <a:endParaRPr lang="tr-TR" sz="2100" dirty="0">
              <a:latin typeface="Open Sauce" panose="020B0604020202020204" charset="-94"/>
            </a:endParaRPr>
          </a:p>
          <a:p>
            <a:pPr algn="just"/>
            <a:r>
              <a:rPr lang="tr-TR" sz="2100" dirty="0">
                <a:latin typeface="Open Sauce" panose="020B0604020202020204" charset="-94"/>
              </a:rPr>
              <a:t>Paylaşım ekonomisi? </a:t>
            </a:r>
          </a:p>
          <a:p>
            <a:pPr algn="just"/>
            <a:endParaRPr lang="tr-TR" sz="2100" dirty="0">
              <a:latin typeface="Open Sauce" panose="020B0604020202020204" charset="-94"/>
            </a:endParaRPr>
          </a:p>
          <a:p>
            <a:pPr algn="just"/>
            <a:r>
              <a:rPr lang="tr-TR" sz="2100" dirty="0" err="1">
                <a:latin typeface="Open Sauce" panose="020B0604020202020204" charset="-94"/>
              </a:rPr>
              <a:t>Airbnb</a:t>
            </a:r>
            <a:r>
              <a:rPr lang="tr-TR" sz="2100" dirty="0">
                <a:latin typeface="Open Sauce" panose="020B0604020202020204" charset="-94"/>
              </a:rPr>
              <a:t>?</a:t>
            </a:r>
          </a:p>
        </p:txBody>
      </p:sp>
    </p:spTree>
    <p:extLst>
      <p:ext uri="{BB962C8B-B14F-4D97-AF65-F5344CB8AC3E}">
        <p14:creationId xmlns:p14="http://schemas.microsoft.com/office/powerpoint/2010/main" val="365442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4665F15-B4B4-23E3-18D0-EBE976820340}"/>
              </a:ext>
            </a:extLst>
          </p:cNvPr>
          <p:cNvSpPr txBox="1">
            <a:spLocks noChangeArrowheads="1"/>
          </p:cNvSpPr>
          <p:nvPr/>
        </p:nvSpPr>
        <p:spPr>
          <a:xfrm>
            <a:off x="3270146" y="302532"/>
            <a:ext cx="11734800" cy="68580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ltLang="tr-TR" sz="4500" b="1" dirty="0">
                <a:solidFill>
                  <a:srgbClr val="FF6600"/>
                </a:solidFill>
                <a:latin typeface="Open Sauce" panose="020B0604020202020204" charset="-94"/>
              </a:rPr>
              <a:t>ANTALYA’DA TURİZM POTANSİYELİNİN SAPTANMASI</a:t>
            </a:r>
          </a:p>
        </p:txBody>
      </p:sp>
      <p:sp>
        <p:nvSpPr>
          <p:cNvPr id="15" name="Rectangle 3">
            <a:extLst>
              <a:ext uri="{FF2B5EF4-FFF2-40B4-BE49-F238E27FC236}">
                <a16:creationId xmlns:a16="http://schemas.microsoft.com/office/drawing/2014/main" id="{E06B0576-B95A-8FE2-87AD-EC260369288B}"/>
              </a:ext>
            </a:extLst>
          </p:cNvPr>
          <p:cNvSpPr txBox="1">
            <a:spLocks noChangeArrowheads="1"/>
          </p:cNvSpPr>
          <p:nvPr/>
        </p:nvSpPr>
        <p:spPr>
          <a:xfrm>
            <a:off x="4343400" y="2896053"/>
            <a:ext cx="9982200" cy="6172200"/>
          </a:xfrm>
          <a:prstGeom prst="rect">
            <a:avLst/>
          </a:prstGeom>
          <a:ln w="44450">
            <a:solidFill>
              <a:srgbClr val="FFFF00"/>
            </a:solidFill>
            <a:miter lim="800000"/>
            <a:headEnd/>
            <a:tailEnd/>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4">
              <a:buFont typeface="Wingdings" panose="05000000000000000000" pitchFamily="2" charset="2"/>
              <a:buNone/>
            </a:pPr>
            <a:endParaRPr lang="tr-TR" altLang="tr-TR" sz="2400" b="1">
              <a:solidFill>
                <a:srgbClr val="CCFF33"/>
              </a:solidFill>
              <a:latin typeface="Arial" panose="020B0604020202020204" pitchFamily="34" charset="0"/>
            </a:endParaRPr>
          </a:p>
          <a:p>
            <a:endParaRPr lang="tr-TR" altLang="tr-TR" sz="2400" b="1">
              <a:solidFill>
                <a:srgbClr val="CCFF33"/>
              </a:solidFill>
              <a:latin typeface="Arial" panose="020B0604020202020204" pitchFamily="34" charset="0"/>
            </a:endParaRPr>
          </a:p>
        </p:txBody>
      </p:sp>
      <p:sp>
        <p:nvSpPr>
          <p:cNvPr id="16" name="Rectangle 4">
            <a:extLst>
              <a:ext uri="{FF2B5EF4-FFF2-40B4-BE49-F238E27FC236}">
                <a16:creationId xmlns:a16="http://schemas.microsoft.com/office/drawing/2014/main" id="{EE5DA605-76B3-E8A0-1611-4C70CFF138F8}"/>
              </a:ext>
            </a:extLst>
          </p:cNvPr>
          <p:cNvSpPr>
            <a:spLocks noChangeArrowheads="1"/>
          </p:cNvSpPr>
          <p:nvPr/>
        </p:nvSpPr>
        <p:spPr bwMode="auto">
          <a:xfrm>
            <a:off x="5875211" y="3161003"/>
            <a:ext cx="2121218" cy="62656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tr-TR" altLang="tr-TR" sz="2000"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1. ANALİZ</a:t>
            </a:r>
          </a:p>
        </p:txBody>
      </p:sp>
      <p:sp>
        <p:nvSpPr>
          <p:cNvPr id="17" name="Rectangle 5">
            <a:extLst>
              <a:ext uri="{FF2B5EF4-FFF2-40B4-BE49-F238E27FC236}">
                <a16:creationId xmlns:a16="http://schemas.microsoft.com/office/drawing/2014/main" id="{278477C8-B2E9-F934-1FFE-437E1D2FA823}"/>
              </a:ext>
            </a:extLst>
          </p:cNvPr>
          <p:cNvSpPr>
            <a:spLocks noChangeArrowheads="1"/>
          </p:cNvSpPr>
          <p:nvPr/>
        </p:nvSpPr>
        <p:spPr bwMode="auto">
          <a:xfrm>
            <a:off x="9404224" y="3160898"/>
            <a:ext cx="3379391" cy="62829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tr-TR" altLang="tr-TR" sz="20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2. TEŞHİS (SENTEZ)</a:t>
            </a:r>
          </a:p>
        </p:txBody>
      </p:sp>
      <p:sp>
        <p:nvSpPr>
          <p:cNvPr id="18" name="Line 6">
            <a:extLst>
              <a:ext uri="{FF2B5EF4-FFF2-40B4-BE49-F238E27FC236}">
                <a16:creationId xmlns:a16="http://schemas.microsoft.com/office/drawing/2014/main" id="{AD697785-AD7F-8458-8111-E9F4E0CD362F}"/>
              </a:ext>
            </a:extLst>
          </p:cNvPr>
          <p:cNvSpPr>
            <a:spLocks noChangeShapeType="1"/>
          </p:cNvSpPr>
          <p:nvPr/>
        </p:nvSpPr>
        <p:spPr bwMode="auto">
          <a:xfrm>
            <a:off x="8107239" y="3487476"/>
            <a:ext cx="944496" cy="0"/>
          </a:xfrm>
          <a:prstGeom prst="line">
            <a:avLst/>
          </a:prstGeom>
          <a:noFill/>
          <a:ln w="889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7">
            <a:extLst>
              <a:ext uri="{FF2B5EF4-FFF2-40B4-BE49-F238E27FC236}">
                <a16:creationId xmlns:a16="http://schemas.microsoft.com/office/drawing/2014/main" id="{9CB162BB-D3B8-A6A1-1799-BDA4CC4A72DC}"/>
              </a:ext>
            </a:extLst>
          </p:cNvPr>
          <p:cNvSpPr>
            <a:spLocks noChangeArrowheads="1"/>
          </p:cNvSpPr>
          <p:nvPr/>
        </p:nvSpPr>
        <p:spPr bwMode="auto">
          <a:xfrm>
            <a:off x="5370387" y="3939754"/>
            <a:ext cx="3459110" cy="20423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tr-TR" altLang="tr-TR" sz="20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tr-TR" altLang="tr-TR" sz="20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ANALİZ:</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tr-TR" altLang="tr-TR" sz="2000" b="1" i="0" u="none" strike="noStrike" kern="1200" cap="none" spc="0" normalizeH="0" baseline="0" noProof="0" dirty="0">
                <a:ln>
                  <a:noFill/>
                </a:ln>
                <a:solidFill>
                  <a:srgbClr val="CCFF33"/>
                </a:solidFill>
                <a:effectLst/>
                <a:uLnTx/>
                <a:uFillTx/>
                <a:latin typeface="Arial" panose="020B0604020202020204" pitchFamily="34" charset="0"/>
                <a:ea typeface="+mn-ea"/>
                <a:cs typeface="Arial" panose="020B0604020202020204" pitchFamily="34" charset="0"/>
              </a:rPr>
              <a:t>Arz Analizi</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tr-TR" altLang="tr-TR" sz="2000" b="1" i="0" u="none" strike="noStrike" kern="1200" cap="none" spc="0" normalizeH="0" baseline="0" noProof="0" dirty="0">
                <a:ln>
                  <a:noFill/>
                </a:ln>
                <a:solidFill>
                  <a:srgbClr val="CCFF33"/>
                </a:solidFill>
                <a:effectLst/>
                <a:uLnTx/>
                <a:uFillTx/>
                <a:latin typeface="Arial" panose="020B0604020202020204" pitchFamily="34" charset="0"/>
                <a:ea typeface="+mn-ea"/>
                <a:cs typeface="Arial" panose="020B0604020202020204" pitchFamily="34" charset="0"/>
              </a:rPr>
              <a:t>Talep Analizi</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tr-TR" altLang="tr-TR" sz="2000" b="1" i="0" u="none" strike="noStrike" kern="1200" cap="none" spc="0" normalizeH="0" baseline="0" noProof="0" dirty="0">
                <a:ln>
                  <a:noFill/>
                </a:ln>
                <a:solidFill>
                  <a:srgbClr val="CCFF33"/>
                </a:solidFill>
                <a:effectLst/>
                <a:uLnTx/>
                <a:uFillTx/>
                <a:latin typeface="Arial" panose="020B0604020202020204" pitchFamily="34" charset="0"/>
                <a:ea typeface="+mn-ea"/>
                <a:cs typeface="Arial" panose="020B0604020202020204" pitchFamily="34" charset="0"/>
              </a:rPr>
              <a:t>Rekabet Analizi</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tr-TR" altLang="tr-TR" sz="2000" b="1" i="0" u="none" strike="noStrike" kern="1200" cap="none" spc="0" normalizeH="0" baseline="0" noProof="0" dirty="0">
                <a:ln>
                  <a:noFill/>
                </a:ln>
                <a:solidFill>
                  <a:srgbClr val="CCFF33"/>
                </a:solidFill>
                <a:effectLst/>
                <a:uLnTx/>
                <a:uFillTx/>
                <a:latin typeface="Arial" panose="020B0604020202020204" pitchFamily="34" charset="0"/>
                <a:ea typeface="+mn-ea"/>
                <a:cs typeface="Arial" panose="020B0604020202020204" pitchFamily="34" charset="0"/>
              </a:rPr>
              <a:t>Pazar Analizi</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tr-TR" altLang="tr-TR" sz="2000" b="0" i="0" u="none" strike="noStrike" kern="1200" cap="none" spc="0" normalizeH="0" baseline="0" noProof="0" dirty="0">
              <a:ln>
                <a:noFill/>
              </a:ln>
              <a:solidFill>
                <a:srgbClr val="CCFF33"/>
              </a:solidFill>
              <a:effectLst/>
              <a:uLnTx/>
              <a:uFillTx/>
              <a:latin typeface="Arial" panose="020B0604020202020204" pitchFamily="34" charset="0"/>
              <a:ea typeface="+mn-ea"/>
              <a:cs typeface="Arial" panose="020B0604020202020204" pitchFamily="34" charset="0"/>
            </a:endParaRPr>
          </a:p>
        </p:txBody>
      </p:sp>
      <p:sp>
        <p:nvSpPr>
          <p:cNvPr id="20" name="Rectangle 8">
            <a:extLst>
              <a:ext uri="{FF2B5EF4-FFF2-40B4-BE49-F238E27FC236}">
                <a16:creationId xmlns:a16="http://schemas.microsoft.com/office/drawing/2014/main" id="{C6769D49-22A3-1832-BDD1-E19F60896539}"/>
              </a:ext>
            </a:extLst>
          </p:cNvPr>
          <p:cNvSpPr>
            <a:spLocks noChangeArrowheads="1"/>
          </p:cNvSpPr>
          <p:nvPr/>
        </p:nvSpPr>
        <p:spPr bwMode="auto">
          <a:xfrm>
            <a:off x="9115298" y="3939754"/>
            <a:ext cx="3772787" cy="20423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tr-TR" altLang="tr-TR" sz="2000"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SENTEZ:</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tr-TR" altLang="tr-TR" sz="2000" b="1" i="0" u="none" strike="noStrike" kern="1200" cap="none" spc="0" normalizeH="0" baseline="0" noProof="0">
                <a:ln>
                  <a:noFill/>
                </a:ln>
                <a:solidFill>
                  <a:srgbClr val="CCFF33"/>
                </a:solidFill>
                <a:effectLst/>
                <a:uLnTx/>
                <a:uFillTx/>
                <a:latin typeface="Arial" panose="020B0604020202020204" pitchFamily="34" charset="0"/>
                <a:ea typeface="+mn-ea"/>
                <a:cs typeface="Arial" panose="020B0604020202020204" pitchFamily="34" charset="0"/>
              </a:rPr>
              <a:t>Zayıf Yönler        Riskler </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tr-TR" altLang="tr-TR" sz="2000" b="1" i="0" u="none" strike="noStrike" kern="1200" cap="none" spc="0" normalizeH="0" baseline="0" noProof="0">
                <a:ln>
                  <a:noFill/>
                </a:ln>
                <a:solidFill>
                  <a:srgbClr val="CCFF33"/>
                </a:solidFill>
                <a:effectLst/>
                <a:uLnTx/>
                <a:uFillTx/>
                <a:latin typeface="Arial" panose="020B0604020202020204" pitchFamily="34" charset="0"/>
                <a:ea typeface="+mn-ea"/>
                <a:cs typeface="Arial" panose="020B0604020202020204" pitchFamily="34" charset="0"/>
              </a:rPr>
              <a:t>Güçlü Yönler        Fırsatlar</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tr-TR" altLang="tr-TR" sz="2000" b="1" i="0" u="none" strike="noStrike" kern="1200" cap="none" spc="0" normalizeH="0" baseline="0" noProof="0">
              <a:ln>
                <a:noFill/>
              </a:ln>
              <a:solidFill>
                <a:srgbClr val="CCFF33"/>
              </a:solidFill>
              <a:effectLst/>
              <a:uLnTx/>
              <a:uFillTx/>
              <a:latin typeface="Arial" panose="020B0604020202020204" pitchFamily="34" charset="0"/>
              <a:ea typeface="+mn-ea"/>
              <a:cs typeface="Arial" panose="020B0604020202020204" pitchFamily="34" charset="0"/>
            </a:endParaRPr>
          </a:p>
        </p:txBody>
      </p:sp>
      <p:sp>
        <p:nvSpPr>
          <p:cNvPr id="21" name="Rectangle 9">
            <a:extLst>
              <a:ext uri="{FF2B5EF4-FFF2-40B4-BE49-F238E27FC236}">
                <a16:creationId xmlns:a16="http://schemas.microsoft.com/office/drawing/2014/main" id="{43AF1831-E8DD-4EB0-919C-422E1BAABB74}"/>
              </a:ext>
            </a:extLst>
          </p:cNvPr>
          <p:cNvSpPr>
            <a:spLocks noChangeArrowheads="1"/>
          </p:cNvSpPr>
          <p:nvPr/>
        </p:nvSpPr>
        <p:spPr bwMode="auto">
          <a:xfrm>
            <a:off x="4578224" y="6334322"/>
            <a:ext cx="9512552" cy="54867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tr-TR" altLang="tr-TR" sz="2000"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Arz: Doğal çekicilikler, kültürel çekicilikler, hizmet çekicilikleri</a:t>
            </a:r>
          </a:p>
        </p:txBody>
      </p:sp>
      <p:sp>
        <p:nvSpPr>
          <p:cNvPr id="22" name="Rectangle 10">
            <a:extLst>
              <a:ext uri="{FF2B5EF4-FFF2-40B4-BE49-F238E27FC236}">
                <a16:creationId xmlns:a16="http://schemas.microsoft.com/office/drawing/2014/main" id="{BD5B2FCB-F800-AC42-B515-A1FF91E5DE4C}"/>
              </a:ext>
            </a:extLst>
          </p:cNvPr>
          <p:cNvSpPr>
            <a:spLocks noChangeArrowheads="1"/>
          </p:cNvSpPr>
          <p:nvPr/>
        </p:nvSpPr>
        <p:spPr bwMode="auto">
          <a:xfrm>
            <a:off x="4578224" y="6981917"/>
            <a:ext cx="9512552" cy="550409"/>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tr-TR" altLang="tr-TR" sz="2000"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Talep: Mevcut ve potansiyel turistler (niceliksel ve niteliksel özellikler)</a:t>
            </a:r>
          </a:p>
        </p:txBody>
      </p:sp>
      <p:sp>
        <p:nvSpPr>
          <p:cNvPr id="23" name="Rectangle 11">
            <a:extLst>
              <a:ext uri="{FF2B5EF4-FFF2-40B4-BE49-F238E27FC236}">
                <a16:creationId xmlns:a16="http://schemas.microsoft.com/office/drawing/2014/main" id="{76FC4D07-26F4-0063-EB24-8826F6AD799F}"/>
              </a:ext>
            </a:extLst>
          </p:cNvPr>
          <p:cNvSpPr>
            <a:spLocks noChangeArrowheads="1"/>
          </p:cNvSpPr>
          <p:nvPr/>
        </p:nvSpPr>
        <p:spPr bwMode="auto">
          <a:xfrm>
            <a:off x="4578224" y="7629617"/>
            <a:ext cx="9512552" cy="550409"/>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tr-TR" altLang="tr-TR" sz="2000"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Rekabet: Mevcut ve potansiyel rakip ülkeler, rekabet gücü (avantajlar)</a:t>
            </a:r>
          </a:p>
        </p:txBody>
      </p:sp>
      <p:sp>
        <p:nvSpPr>
          <p:cNvPr id="24" name="Rectangle 12">
            <a:extLst>
              <a:ext uri="{FF2B5EF4-FFF2-40B4-BE49-F238E27FC236}">
                <a16:creationId xmlns:a16="http://schemas.microsoft.com/office/drawing/2014/main" id="{52722965-17AB-EDF5-0E40-5B4CA5E013AA}"/>
              </a:ext>
            </a:extLst>
          </p:cNvPr>
          <p:cNvSpPr>
            <a:spLocks noChangeArrowheads="1"/>
          </p:cNvSpPr>
          <p:nvPr/>
        </p:nvSpPr>
        <p:spPr bwMode="auto">
          <a:xfrm>
            <a:off x="4578224" y="8278904"/>
            <a:ext cx="9512552" cy="550409"/>
          </a:xfrm>
          <a:prstGeom prst="rect">
            <a:avLst/>
          </a:prstGeom>
          <a:solidFill>
            <a:schemeClr val="accent1">
              <a:lumMod val="60000"/>
              <a:lumOff val="40000"/>
            </a:schemeClr>
          </a:solidFill>
          <a:ln w="9525">
            <a:solidFill>
              <a:schemeClr val="tx1"/>
            </a:solidFill>
            <a:miter lim="800000"/>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tr-TR" altLang="tr-TR" sz="20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Pazar: Mevcut ve potansiyel pazar ülkeleri ve turizmdeki yenilikler</a:t>
            </a:r>
          </a:p>
        </p:txBody>
      </p:sp>
      <p:sp>
        <p:nvSpPr>
          <p:cNvPr id="25" name="Line 13">
            <a:extLst>
              <a:ext uri="{FF2B5EF4-FFF2-40B4-BE49-F238E27FC236}">
                <a16:creationId xmlns:a16="http://schemas.microsoft.com/office/drawing/2014/main" id="{41AFA0C8-1EDA-FA97-742D-90EA539A95EF}"/>
              </a:ext>
            </a:extLst>
          </p:cNvPr>
          <p:cNvSpPr>
            <a:spLocks noChangeShapeType="1"/>
          </p:cNvSpPr>
          <p:nvPr/>
        </p:nvSpPr>
        <p:spPr bwMode="auto">
          <a:xfrm>
            <a:off x="11059988" y="4854313"/>
            <a:ext cx="315410" cy="0"/>
          </a:xfrm>
          <a:prstGeom prst="line">
            <a:avLst/>
          </a:prstGeom>
          <a:noFill/>
          <a:ln w="38100">
            <a:solidFill>
              <a:srgbClr val="33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Line 14">
            <a:extLst>
              <a:ext uri="{FF2B5EF4-FFF2-40B4-BE49-F238E27FC236}">
                <a16:creationId xmlns:a16="http://schemas.microsoft.com/office/drawing/2014/main" id="{421BB026-7AE0-22AA-9EDF-1FFC8ECFC07F}"/>
              </a:ext>
            </a:extLst>
          </p:cNvPr>
          <p:cNvSpPr>
            <a:spLocks noChangeShapeType="1"/>
          </p:cNvSpPr>
          <p:nvPr/>
        </p:nvSpPr>
        <p:spPr bwMode="auto">
          <a:xfrm>
            <a:off x="11059988" y="5143238"/>
            <a:ext cx="315410" cy="0"/>
          </a:xfrm>
          <a:prstGeom prst="line">
            <a:avLst/>
          </a:prstGeom>
          <a:noFill/>
          <a:ln w="38100">
            <a:solidFill>
              <a:srgbClr val="33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Metin kutusu 1">
            <a:extLst>
              <a:ext uri="{FF2B5EF4-FFF2-40B4-BE49-F238E27FC236}">
                <a16:creationId xmlns:a16="http://schemas.microsoft.com/office/drawing/2014/main" id="{018B64FC-D592-CCDB-FD10-3B81C9BDB258}"/>
              </a:ext>
            </a:extLst>
          </p:cNvPr>
          <p:cNvSpPr txBox="1"/>
          <p:nvPr/>
        </p:nvSpPr>
        <p:spPr>
          <a:xfrm>
            <a:off x="5006952" y="5905237"/>
            <a:ext cx="8741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a:ea typeface="+mn-ea"/>
                <a:cs typeface="+mn-cs"/>
              </a:rPr>
              <a:t>Turizmde yeni coğrafyalar: ANTALYA İÇİN FIRSAT YARATABİLİR</a:t>
            </a:r>
            <a:r>
              <a:rPr kumimoji="0" lang="tr-TR"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8" name="AutoShape 14">
            <a:extLst>
              <a:ext uri="{FF2B5EF4-FFF2-40B4-BE49-F238E27FC236}">
                <a16:creationId xmlns:a16="http://schemas.microsoft.com/office/drawing/2014/main" id="{2F07A3D3-E402-22F6-524B-30C2381BCECE}"/>
              </a:ext>
            </a:extLst>
          </p:cNvPr>
          <p:cNvSpPr/>
          <p:nvPr/>
        </p:nvSpPr>
        <p:spPr>
          <a:xfrm>
            <a:off x="282472" y="1943100"/>
            <a:ext cx="18288000" cy="0"/>
          </a:xfrm>
          <a:prstGeom prst="line">
            <a:avLst/>
          </a:prstGeom>
          <a:ln w="19050" cap="rnd">
            <a:solidFill>
              <a:srgbClr val="463F3A"/>
            </a:solidFill>
            <a:prstDash val="solid"/>
            <a:headEnd type="none" w="sm" len="sm"/>
            <a:tailEnd type="none" w="sm" len="sm"/>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5E85946A-360B-5FAA-E89C-B2F4FFA0C932}"/>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E8421BC4-13E8-3B17-51D6-F8F129191449}"/>
              </a:ext>
            </a:extLst>
          </p:cNvPr>
          <p:cNvSpPr/>
          <p:nvPr/>
        </p:nvSpPr>
        <p:spPr>
          <a:xfrm>
            <a:off x="0" y="3771900"/>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4" name="TextBox 2">
            <a:extLst>
              <a:ext uri="{FF2B5EF4-FFF2-40B4-BE49-F238E27FC236}">
                <a16:creationId xmlns:a16="http://schemas.microsoft.com/office/drawing/2014/main" id="{7F3EDB9D-57BF-FF98-8A8C-8A6DCCD6B501}"/>
              </a:ext>
            </a:extLst>
          </p:cNvPr>
          <p:cNvSpPr txBox="1"/>
          <p:nvPr/>
        </p:nvSpPr>
        <p:spPr>
          <a:xfrm>
            <a:off x="261308" y="495300"/>
            <a:ext cx="18070183" cy="3590727"/>
          </a:xfrm>
          <a:prstGeom prst="rect">
            <a:avLst/>
          </a:prstGeom>
        </p:spPr>
        <p:txBody>
          <a:bodyPr wrap="square" lIns="0" tIns="0" rIns="0" bIns="0" rtlCol="0" anchor="t">
            <a:spAutoFit/>
          </a:bodyPr>
          <a:lstStyle/>
          <a:p>
            <a:pPr lvl="0">
              <a:lnSpc>
                <a:spcPts val="7039"/>
              </a:lnSpc>
            </a:pPr>
            <a:r>
              <a:rPr lang="sv-SE" sz="6399" u="none" dirty="0">
                <a:solidFill>
                  <a:srgbClr val="13110F"/>
                </a:solidFill>
                <a:latin typeface="The Youngest Serif"/>
                <a:ea typeface="The Youngest Serif"/>
                <a:cs typeface="The Youngest Serif"/>
                <a:sym typeface="The Youngest Serif"/>
              </a:rPr>
              <a:t>KÜRESELLEŞEME? YERELLEŞME? </a:t>
            </a:r>
            <a:br>
              <a:rPr lang="sv-SE" sz="6399" u="none" dirty="0">
                <a:solidFill>
                  <a:srgbClr val="13110F"/>
                </a:solidFill>
                <a:latin typeface="The Youngest Serif"/>
                <a:ea typeface="The Youngest Serif"/>
                <a:cs typeface="The Youngest Serif"/>
                <a:sym typeface="The Youngest Serif"/>
              </a:rPr>
            </a:br>
            <a:r>
              <a:rPr lang="sv-SE" sz="6399" u="none" dirty="0">
                <a:solidFill>
                  <a:srgbClr val="13110F"/>
                </a:solidFill>
                <a:latin typeface="The Youngest Serif"/>
                <a:ea typeface="The Youngest Serif"/>
                <a:cs typeface="The Youngest Serif"/>
                <a:sym typeface="The Youngest Serif"/>
              </a:rPr>
              <a:t>CİTTA SLOW-SLOW FOOD-YARATICI ŞEHİRLER</a:t>
            </a:r>
            <a:br>
              <a:rPr lang="sv-SE" sz="6399" u="none" dirty="0">
                <a:solidFill>
                  <a:srgbClr val="13110F"/>
                </a:solidFill>
                <a:latin typeface="The Youngest Serif"/>
                <a:ea typeface="The Youngest Serif"/>
                <a:cs typeface="The Youngest Serif"/>
                <a:sym typeface="The Youngest Serif"/>
              </a:rPr>
            </a:br>
            <a:endParaRPr lang="sv-SE" sz="6399" u="none" dirty="0">
              <a:solidFill>
                <a:srgbClr val="13110F"/>
              </a:solidFill>
              <a:latin typeface="The Youngest Serif"/>
              <a:ea typeface="The Youngest Serif"/>
              <a:cs typeface="The Youngest Serif"/>
              <a:sym typeface="The Youngest Serif"/>
            </a:endParaRPr>
          </a:p>
        </p:txBody>
      </p:sp>
      <p:sp>
        <p:nvSpPr>
          <p:cNvPr id="2" name="Sağ Ok 3">
            <a:extLst>
              <a:ext uri="{FF2B5EF4-FFF2-40B4-BE49-F238E27FC236}">
                <a16:creationId xmlns:a16="http://schemas.microsoft.com/office/drawing/2014/main" id="{E5226508-9A96-C452-B9B2-764D82E711F4}"/>
              </a:ext>
            </a:extLst>
          </p:cNvPr>
          <p:cNvSpPr/>
          <p:nvPr/>
        </p:nvSpPr>
        <p:spPr>
          <a:xfrm>
            <a:off x="1769021" y="4328895"/>
            <a:ext cx="721753" cy="21602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latin typeface="Open Sauce" panose="020B0604020202020204" charset="-94"/>
            </a:endParaRPr>
          </a:p>
        </p:txBody>
      </p:sp>
      <p:sp>
        <p:nvSpPr>
          <p:cNvPr id="3" name="Sağ Ok 4">
            <a:extLst>
              <a:ext uri="{FF2B5EF4-FFF2-40B4-BE49-F238E27FC236}">
                <a16:creationId xmlns:a16="http://schemas.microsoft.com/office/drawing/2014/main" id="{EA137DF5-4810-B6E0-CBD5-2C415B3440FF}"/>
              </a:ext>
            </a:extLst>
          </p:cNvPr>
          <p:cNvSpPr/>
          <p:nvPr/>
        </p:nvSpPr>
        <p:spPr>
          <a:xfrm>
            <a:off x="1769020" y="4997806"/>
            <a:ext cx="721753"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latin typeface="Open Sauce" panose="020B0604020202020204" charset="-94"/>
            </a:endParaRPr>
          </a:p>
        </p:txBody>
      </p:sp>
      <p:sp>
        <p:nvSpPr>
          <p:cNvPr id="6" name="Metin kutusu 5">
            <a:extLst>
              <a:ext uri="{FF2B5EF4-FFF2-40B4-BE49-F238E27FC236}">
                <a16:creationId xmlns:a16="http://schemas.microsoft.com/office/drawing/2014/main" id="{C44B09E4-4550-76CC-2349-80A20479A81D}"/>
              </a:ext>
            </a:extLst>
          </p:cNvPr>
          <p:cNvSpPr txBox="1"/>
          <p:nvPr/>
        </p:nvSpPr>
        <p:spPr>
          <a:xfrm>
            <a:off x="2928124" y="4191663"/>
            <a:ext cx="1129761" cy="415498"/>
          </a:xfrm>
          <a:prstGeom prst="rect">
            <a:avLst/>
          </a:prstGeom>
          <a:noFill/>
        </p:spPr>
        <p:txBody>
          <a:bodyPr wrap="square" rtlCol="0">
            <a:spAutoFit/>
          </a:bodyPr>
          <a:lstStyle/>
          <a:p>
            <a:r>
              <a:rPr lang="tr-TR" sz="2100" dirty="0" err="1">
                <a:latin typeface="Open Sauce" panose="020B0604020202020204" charset="-94"/>
              </a:rPr>
              <a:t>Cohen</a:t>
            </a:r>
            <a:endParaRPr lang="tr-TR" sz="2100" dirty="0">
              <a:latin typeface="Open Sauce" panose="020B0604020202020204" charset="-94"/>
            </a:endParaRPr>
          </a:p>
        </p:txBody>
      </p:sp>
      <p:sp>
        <p:nvSpPr>
          <p:cNvPr id="7" name="Metin kutusu 6">
            <a:extLst>
              <a:ext uri="{FF2B5EF4-FFF2-40B4-BE49-F238E27FC236}">
                <a16:creationId xmlns:a16="http://schemas.microsoft.com/office/drawing/2014/main" id="{303BA2A0-98E2-57AA-C635-26F10140CBF8}"/>
              </a:ext>
            </a:extLst>
          </p:cNvPr>
          <p:cNvSpPr txBox="1"/>
          <p:nvPr/>
        </p:nvSpPr>
        <p:spPr>
          <a:xfrm>
            <a:off x="2709580" y="4841534"/>
            <a:ext cx="1965926" cy="415498"/>
          </a:xfrm>
          <a:prstGeom prst="rect">
            <a:avLst/>
          </a:prstGeom>
          <a:noFill/>
        </p:spPr>
        <p:txBody>
          <a:bodyPr wrap="square" rtlCol="0">
            <a:spAutoFit/>
          </a:bodyPr>
          <a:lstStyle/>
          <a:p>
            <a:r>
              <a:rPr lang="tr-TR" sz="2100" dirty="0" err="1">
                <a:latin typeface="Open Sauce" panose="020B0604020202020204" charset="-94"/>
              </a:rPr>
              <a:t>MacCannell</a:t>
            </a:r>
            <a:endParaRPr lang="tr-TR" sz="2100" dirty="0">
              <a:latin typeface="Open Sauce" panose="020B0604020202020204" charset="-94"/>
            </a:endParaRPr>
          </a:p>
        </p:txBody>
      </p:sp>
      <p:sp>
        <p:nvSpPr>
          <p:cNvPr id="8" name="Sağ Ayraç 7">
            <a:extLst>
              <a:ext uri="{FF2B5EF4-FFF2-40B4-BE49-F238E27FC236}">
                <a16:creationId xmlns:a16="http://schemas.microsoft.com/office/drawing/2014/main" id="{63A78667-F070-8996-A1AA-AD974F026204}"/>
              </a:ext>
            </a:extLst>
          </p:cNvPr>
          <p:cNvSpPr/>
          <p:nvPr/>
        </p:nvSpPr>
        <p:spPr>
          <a:xfrm>
            <a:off x="4440057" y="4336193"/>
            <a:ext cx="412431" cy="769625"/>
          </a:xfrm>
          <a:prstGeom prst="righ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tr-TR" sz="2100">
              <a:latin typeface="Open Sauce" panose="020B0604020202020204" charset="-94"/>
            </a:endParaRPr>
          </a:p>
        </p:txBody>
      </p:sp>
      <p:sp>
        <p:nvSpPr>
          <p:cNvPr id="12" name="Metin kutusu 8">
            <a:extLst>
              <a:ext uri="{FF2B5EF4-FFF2-40B4-BE49-F238E27FC236}">
                <a16:creationId xmlns:a16="http://schemas.microsoft.com/office/drawing/2014/main" id="{CC2397C2-AD72-BB7E-AE7C-D76E7A090AC2}"/>
              </a:ext>
            </a:extLst>
          </p:cNvPr>
          <p:cNvSpPr txBox="1"/>
          <p:nvPr/>
        </p:nvSpPr>
        <p:spPr>
          <a:xfrm>
            <a:off x="5021452" y="4336810"/>
            <a:ext cx="9332466" cy="738664"/>
          </a:xfrm>
          <a:prstGeom prst="rect">
            <a:avLst/>
          </a:prstGeom>
          <a:noFill/>
        </p:spPr>
        <p:txBody>
          <a:bodyPr wrap="square" rtlCol="0">
            <a:spAutoFit/>
          </a:bodyPr>
          <a:lstStyle/>
          <a:p>
            <a:pPr algn="just"/>
            <a:r>
              <a:rPr lang="tr-TR" sz="2100" dirty="0">
                <a:solidFill>
                  <a:srgbClr val="FF0000"/>
                </a:solidFill>
                <a:latin typeface="Open Sauce" panose="020B0604020202020204" charset="-94"/>
              </a:rPr>
              <a:t>gibi yazarlar tarafından turizm alanındaki otantiklik tanımı/konsepti farklı algılanmış ve belirtilmiştir</a:t>
            </a:r>
            <a:r>
              <a:rPr lang="tr-TR" sz="2100" dirty="0">
                <a:latin typeface="Open Sauce" panose="020B0604020202020204" charset="-94"/>
              </a:rPr>
              <a:t>.</a:t>
            </a:r>
          </a:p>
        </p:txBody>
      </p:sp>
      <p:sp>
        <p:nvSpPr>
          <p:cNvPr id="13" name="Metin kutusu 9">
            <a:extLst>
              <a:ext uri="{FF2B5EF4-FFF2-40B4-BE49-F238E27FC236}">
                <a16:creationId xmlns:a16="http://schemas.microsoft.com/office/drawing/2014/main" id="{F09141C3-9094-4775-B16F-EE79B9E8AD25}"/>
              </a:ext>
            </a:extLst>
          </p:cNvPr>
          <p:cNvSpPr txBox="1"/>
          <p:nvPr/>
        </p:nvSpPr>
        <p:spPr>
          <a:xfrm>
            <a:off x="3254463" y="5621883"/>
            <a:ext cx="12083872" cy="1384995"/>
          </a:xfrm>
          <a:prstGeom prst="rect">
            <a:avLst/>
          </a:prstGeom>
          <a:noFill/>
        </p:spPr>
        <p:txBody>
          <a:bodyPr wrap="square" rtlCol="0">
            <a:spAutoFit/>
          </a:bodyPr>
          <a:lstStyle/>
          <a:p>
            <a:pPr algn="just"/>
            <a:r>
              <a:rPr lang="tr-TR" sz="2100" dirty="0">
                <a:latin typeface="Open Sauce" panose="020B0604020202020204" charset="-94"/>
              </a:rPr>
              <a:t>	</a:t>
            </a:r>
            <a:r>
              <a:rPr lang="tr-TR" sz="2100" dirty="0">
                <a:solidFill>
                  <a:srgbClr val="FF0000"/>
                </a:solidFill>
                <a:latin typeface="Open Sauce" panose="020B0604020202020204" charset="-94"/>
              </a:rPr>
              <a:t>Zukin ile başlayan </a:t>
            </a:r>
            <a:r>
              <a:rPr lang="tr-TR" sz="2100" dirty="0" err="1">
                <a:solidFill>
                  <a:srgbClr val="FF0000"/>
                </a:solidFill>
                <a:latin typeface="Open Sauce" panose="020B0604020202020204" charset="-94"/>
              </a:rPr>
              <a:t>Cohen</a:t>
            </a:r>
            <a:r>
              <a:rPr lang="tr-TR" sz="2100" dirty="0">
                <a:solidFill>
                  <a:srgbClr val="FF0000"/>
                </a:solidFill>
                <a:latin typeface="Open Sauce" panose="020B0604020202020204" charset="-94"/>
              </a:rPr>
              <a:t> ve </a:t>
            </a:r>
            <a:r>
              <a:rPr lang="tr-TR" sz="2100" dirty="0" err="1">
                <a:solidFill>
                  <a:srgbClr val="FF0000"/>
                </a:solidFill>
                <a:latin typeface="Open Sauce" panose="020B0604020202020204" charset="-94"/>
              </a:rPr>
              <a:t>MacCannell</a:t>
            </a:r>
            <a:r>
              <a:rPr lang="tr-TR" sz="2100" dirty="0">
                <a:solidFill>
                  <a:srgbClr val="FF0000"/>
                </a:solidFill>
                <a:latin typeface="Open Sauce" panose="020B0604020202020204" charset="-94"/>
              </a:rPr>
              <a:t> ile devam eden otantikliğin ve yerelin ne olduğu sorusu merkeze taşınmıştır. Bu tartışmalar neticesinde özellikle global ve yerelin mekânsal yapılar olmadığı aslında bunların mekânın birbirlerine karşı mücadelesinin farklı yansımaları olduğu ortaya konmuştur. </a:t>
            </a:r>
            <a:r>
              <a:rPr lang="tr-TR" sz="2100" dirty="0">
                <a:latin typeface="Open Sauce" panose="020B0604020202020204" charset="-94"/>
              </a:rPr>
              <a:t>Ortaya konan bu farklılık ve diğer mekânsal ölçütler;</a:t>
            </a:r>
          </a:p>
        </p:txBody>
      </p:sp>
      <p:sp>
        <p:nvSpPr>
          <p:cNvPr id="14" name="Sağ Ok 10">
            <a:extLst>
              <a:ext uri="{FF2B5EF4-FFF2-40B4-BE49-F238E27FC236}">
                <a16:creationId xmlns:a16="http://schemas.microsoft.com/office/drawing/2014/main" id="{73D2FD76-052D-5CFC-3124-7A0BE610BCC4}"/>
              </a:ext>
            </a:extLst>
          </p:cNvPr>
          <p:cNvSpPr/>
          <p:nvPr/>
        </p:nvSpPr>
        <p:spPr>
          <a:xfrm>
            <a:off x="1842689" y="7790530"/>
            <a:ext cx="574416" cy="21602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latin typeface="Open Sauce" panose="020B0604020202020204" charset="-94"/>
            </a:endParaRPr>
          </a:p>
        </p:txBody>
      </p:sp>
      <p:sp>
        <p:nvSpPr>
          <p:cNvPr id="15" name="Sağ Ok 11">
            <a:extLst>
              <a:ext uri="{FF2B5EF4-FFF2-40B4-BE49-F238E27FC236}">
                <a16:creationId xmlns:a16="http://schemas.microsoft.com/office/drawing/2014/main" id="{5AABE625-85BE-9227-E620-70CF395E3713}"/>
              </a:ext>
            </a:extLst>
          </p:cNvPr>
          <p:cNvSpPr/>
          <p:nvPr/>
        </p:nvSpPr>
        <p:spPr>
          <a:xfrm>
            <a:off x="1842688" y="8783939"/>
            <a:ext cx="574416" cy="21602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latin typeface="Open Sauce" panose="020B0604020202020204" charset="-94"/>
            </a:endParaRPr>
          </a:p>
        </p:txBody>
      </p:sp>
      <p:sp>
        <p:nvSpPr>
          <p:cNvPr id="16" name="Metin kutusu 12">
            <a:extLst>
              <a:ext uri="{FF2B5EF4-FFF2-40B4-BE49-F238E27FC236}">
                <a16:creationId xmlns:a16="http://schemas.microsoft.com/office/drawing/2014/main" id="{88FB4507-1149-0367-63EA-E6C7ECA3C3AE}"/>
              </a:ext>
            </a:extLst>
          </p:cNvPr>
          <p:cNvSpPr txBox="1"/>
          <p:nvPr/>
        </p:nvSpPr>
        <p:spPr>
          <a:xfrm>
            <a:off x="3098242" y="7658523"/>
            <a:ext cx="4896385" cy="738664"/>
          </a:xfrm>
          <a:prstGeom prst="rect">
            <a:avLst/>
          </a:prstGeom>
          <a:noFill/>
        </p:spPr>
        <p:txBody>
          <a:bodyPr wrap="square" rtlCol="0">
            <a:spAutoFit/>
          </a:bodyPr>
          <a:lstStyle/>
          <a:p>
            <a:r>
              <a:rPr lang="tr-TR" sz="2100" dirty="0" err="1">
                <a:latin typeface="Open Sauce" panose="020B0604020202020204" charset="-94"/>
              </a:rPr>
              <a:t>Yerel’in</a:t>
            </a:r>
            <a:r>
              <a:rPr lang="tr-TR" sz="2100" dirty="0">
                <a:latin typeface="Open Sauce" panose="020B0604020202020204" charset="-94"/>
              </a:rPr>
              <a:t> nerede başladığın ve nerede bittiğin</a:t>
            </a:r>
          </a:p>
        </p:txBody>
      </p:sp>
      <p:sp>
        <p:nvSpPr>
          <p:cNvPr id="17" name="Metin kutusu 13">
            <a:extLst>
              <a:ext uri="{FF2B5EF4-FFF2-40B4-BE49-F238E27FC236}">
                <a16:creationId xmlns:a16="http://schemas.microsoft.com/office/drawing/2014/main" id="{0724ECCA-8A25-5B85-9556-86F6DCA26EF3}"/>
              </a:ext>
            </a:extLst>
          </p:cNvPr>
          <p:cNvSpPr txBox="1"/>
          <p:nvPr/>
        </p:nvSpPr>
        <p:spPr>
          <a:xfrm>
            <a:off x="3079528" y="8522619"/>
            <a:ext cx="5094625" cy="738664"/>
          </a:xfrm>
          <a:prstGeom prst="rect">
            <a:avLst/>
          </a:prstGeom>
          <a:noFill/>
        </p:spPr>
        <p:txBody>
          <a:bodyPr wrap="square" rtlCol="0">
            <a:spAutoFit/>
          </a:bodyPr>
          <a:lstStyle/>
          <a:p>
            <a:r>
              <a:rPr lang="tr-TR" sz="2100" dirty="0">
                <a:latin typeface="Open Sauce" panose="020B0604020202020204" charset="-94"/>
              </a:rPr>
              <a:t>Küreselin nerede başladığın ve nerede bittiğin</a:t>
            </a:r>
          </a:p>
        </p:txBody>
      </p:sp>
      <p:sp>
        <p:nvSpPr>
          <p:cNvPr id="18" name="Metin kutusu 14">
            <a:extLst>
              <a:ext uri="{FF2B5EF4-FFF2-40B4-BE49-F238E27FC236}">
                <a16:creationId xmlns:a16="http://schemas.microsoft.com/office/drawing/2014/main" id="{B7CDED13-F7D9-71B9-6FCA-54E578662A79}"/>
              </a:ext>
            </a:extLst>
          </p:cNvPr>
          <p:cNvSpPr txBox="1"/>
          <p:nvPr/>
        </p:nvSpPr>
        <p:spPr>
          <a:xfrm>
            <a:off x="4765728" y="8085925"/>
            <a:ext cx="458152" cy="738664"/>
          </a:xfrm>
          <a:prstGeom prst="rect">
            <a:avLst/>
          </a:prstGeom>
          <a:noFill/>
        </p:spPr>
        <p:txBody>
          <a:bodyPr wrap="square" rtlCol="0">
            <a:spAutoFit/>
          </a:bodyPr>
          <a:lstStyle/>
          <a:p>
            <a:r>
              <a:rPr lang="tr-TR" sz="2100" dirty="0">
                <a:latin typeface="Open Sauce" panose="020B0604020202020204" charset="-94"/>
              </a:rPr>
              <a:t>ve</a:t>
            </a:r>
          </a:p>
        </p:txBody>
      </p:sp>
      <p:sp>
        <p:nvSpPr>
          <p:cNvPr id="19" name="Sağ Ayraç 15">
            <a:extLst>
              <a:ext uri="{FF2B5EF4-FFF2-40B4-BE49-F238E27FC236}">
                <a16:creationId xmlns:a16="http://schemas.microsoft.com/office/drawing/2014/main" id="{D97CEA73-A779-A509-A75D-1241A6A934A9}"/>
              </a:ext>
            </a:extLst>
          </p:cNvPr>
          <p:cNvSpPr/>
          <p:nvPr/>
        </p:nvSpPr>
        <p:spPr>
          <a:xfrm>
            <a:off x="7304201" y="7898542"/>
            <a:ext cx="365587" cy="1233428"/>
          </a:xfrm>
          <a:prstGeom prst="righ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tr-TR" sz="2100">
              <a:latin typeface="Open Sauce" panose="020B0604020202020204" charset="-94"/>
            </a:endParaRPr>
          </a:p>
        </p:txBody>
      </p:sp>
      <p:sp>
        <p:nvSpPr>
          <p:cNvPr id="20" name="Metin kutusu 16">
            <a:extLst>
              <a:ext uri="{FF2B5EF4-FFF2-40B4-BE49-F238E27FC236}">
                <a16:creationId xmlns:a16="http://schemas.microsoft.com/office/drawing/2014/main" id="{851696E0-45E6-D77F-6370-EEAC51080392}"/>
              </a:ext>
            </a:extLst>
          </p:cNvPr>
          <p:cNvSpPr txBox="1"/>
          <p:nvPr/>
        </p:nvSpPr>
        <p:spPr>
          <a:xfrm>
            <a:off x="8014056" y="8307507"/>
            <a:ext cx="4199586" cy="415498"/>
          </a:xfrm>
          <a:prstGeom prst="rect">
            <a:avLst/>
          </a:prstGeom>
          <a:noFill/>
        </p:spPr>
        <p:txBody>
          <a:bodyPr wrap="square" rtlCol="0">
            <a:spAutoFit/>
          </a:bodyPr>
          <a:lstStyle/>
          <a:p>
            <a:r>
              <a:rPr lang="tr-TR" sz="2100" dirty="0">
                <a:latin typeface="Open Sauce" panose="020B0604020202020204" charset="-94"/>
              </a:rPr>
              <a:t>sınırlarını açıkça çizemez.</a:t>
            </a:r>
          </a:p>
        </p:txBody>
      </p:sp>
    </p:spTree>
    <p:extLst>
      <p:ext uri="{BB962C8B-B14F-4D97-AF65-F5344CB8AC3E}">
        <p14:creationId xmlns:p14="http://schemas.microsoft.com/office/powerpoint/2010/main" val="1723222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CAFAFF46-A11A-FCE6-309E-0D863826B5C0}"/>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4C49E8C9-53CA-7166-5A62-FD25622ECDB8}"/>
              </a:ext>
            </a:extLst>
          </p:cNvPr>
          <p:cNvSpPr/>
          <p:nvPr/>
        </p:nvSpPr>
        <p:spPr>
          <a:xfrm>
            <a:off x="12032" y="2316844"/>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5" name="AutoShape 14">
            <a:extLst>
              <a:ext uri="{FF2B5EF4-FFF2-40B4-BE49-F238E27FC236}">
                <a16:creationId xmlns:a16="http://schemas.microsoft.com/office/drawing/2014/main" id="{31E8DB60-2040-0CF0-DFF6-77C9352534B9}"/>
              </a:ext>
            </a:extLst>
          </p:cNvPr>
          <p:cNvSpPr/>
          <p:nvPr/>
        </p:nvSpPr>
        <p:spPr>
          <a:xfrm flipV="1">
            <a:off x="8917405" y="3512317"/>
            <a:ext cx="0" cy="4799527"/>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4" name="TextBox 2">
            <a:extLst>
              <a:ext uri="{FF2B5EF4-FFF2-40B4-BE49-F238E27FC236}">
                <a16:creationId xmlns:a16="http://schemas.microsoft.com/office/drawing/2014/main" id="{22DD9B94-779C-4A63-A973-84676C125FED}"/>
              </a:ext>
            </a:extLst>
          </p:cNvPr>
          <p:cNvSpPr txBox="1"/>
          <p:nvPr/>
        </p:nvSpPr>
        <p:spPr>
          <a:xfrm>
            <a:off x="522603" y="419100"/>
            <a:ext cx="17242794" cy="1732526"/>
          </a:xfrm>
          <a:prstGeom prst="rect">
            <a:avLst/>
          </a:prstGeom>
        </p:spPr>
        <p:txBody>
          <a:bodyPr wrap="square" lIns="0" tIns="0" rIns="0" bIns="0" rtlCol="0" anchor="t">
            <a:spAutoFit/>
          </a:bodyPr>
          <a:lstStyle/>
          <a:p>
            <a:pPr lvl="0">
              <a:lnSpc>
                <a:spcPts val="7039"/>
              </a:lnSpc>
            </a:pPr>
            <a:r>
              <a:rPr lang="sv-SE" sz="5000" u="none" dirty="0">
                <a:solidFill>
                  <a:srgbClr val="13110F"/>
                </a:solidFill>
                <a:latin typeface="The Youngest Serif"/>
                <a:ea typeface="The Youngest Serif"/>
                <a:cs typeface="The Youngest Serif"/>
                <a:sym typeface="The Youngest Serif"/>
              </a:rPr>
              <a:t>ANTALYA İÇİN; DİJİTALLEŞME SÜRDÜRÜLEBİLİRLİK NOKTASINDA FIRSATLAR DA YARATABİLİR:</a:t>
            </a:r>
          </a:p>
        </p:txBody>
      </p:sp>
      <p:sp>
        <p:nvSpPr>
          <p:cNvPr id="2" name="İçerik Yer Tutucusu 4">
            <a:extLst>
              <a:ext uri="{FF2B5EF4-FFF2-40B4-BE49-F238E27FC236}">
                <a16:creationId xmlns:a16="http://schemas.microsoft.com/office/drawing/2014/main" id="{5095CB80-B76B-64BB-8C53-8EE05A090E09}"/>
              </a:ext>
            </a:extLst>
          </p:cNvPr>
          <p:cNvSpPr txBox="1">
            <a:spLocks/>
          </p:cNvSpPr>
          <p:nvPr/>
        </p:nvSpPr>
        <p:spPr>
          <a:xfrm>
            <a:off x="522603" y="2759132"/>
            <a:ext cx="7859393" cy="555271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solidFill>
                  <a:srgbClr val="FF0000"/>
                </a:solidFill>
                <a:latin typeface="Open Sauce" panose="020B0604020202020204" charset="-94"/>
              </a:rPr>
              <a:t>Gelişmiş Müşteri Deneyimi</a:t>
            </a:r>
            <a:r>
              <a:rPr lang="tr-TR" sz="2100" dirty="0">
                <a:latin typeface="Open Sauce" panose="020B0604020202020204" charset="-94"/>
              </a:rPr>
              <a:t>: Teknolojinin turizme entegre edilmesi ile  kişiselleştirilmiş deneyimlere, kolay rezervasyonlar, etkileşimli sanal turları destekler,</a:t>
            </a:r>
          </a:p>
          <a:p>
            <a:pPr algn="just"/>
            <a:endParaRPr lang="tr-TR" sz="2100" dirty="0">
              <a:latin typeface="Open Sauce" panose="020B0604020202020204" charset="-94"/>
            </a:endParaRPr>
          </a:p>
          <a:p>
            <a:pPr algn="just"/>
            <a:r>
              <a:rPr lang="tr-TR" sz="2100" dirty="0">
                <a:solidFill>
                  <a:srgbClr val="FF0000"/>
                </a:solidFill>
                <a:latin typeface="Open Sauce" panose="020B0604020202020204" charset="-94"/>
              </a:rPr>
              <a:t>Teknoloji, sürdürülebilir turizm </a:t>
            </a:r>
            <a:r>
              <a:rPr lang="tr-TR" sz="2100" dirty="0">
                <a:latin typeface="Open Sauce" panose="020B0604020202020204" charset="-94"/>
              </a:rPr>
              <a:t>uygulamaları hakkında farkındalığı artırabilir, gezginleri çevre dostu seçimler yapmaya teşvik edebilir, koruma çabalarına katkıda bulunabilir.</a:t>
            </a:r>
          </a:p>
          <a:p>
            <a:pPr algn="just"/>
            <a:endParaRPr lang="tr-TR" sz="2100" dirty="0">
              <a:latin typeface="Open Sauce" panose="020B0604020202020204" charset="-94"/>
            </a:endParaRPr>
          </a:p>
          <a:p>
            <a:pPr algn="just"/>
            <a:r>
              <a:rPr lang="tr-TR" sz="2100" dirty="0">
                <a:solidFill>
                  <a:srgbClr val="FF0000"/>
                </a:solidFill>
                <a:latin typeface="Open Sauce" panose="020B0604020202020204" charset="-94"/>
              </a:rPr>
              <a:t>Dijital pazarlama ve çevrimiçi rezervasyon </a:t>
            </a:r>
            <a:r>
              <a:rPr lang="tr-TR" sz="2100" dirty="0">
                <a:latin typeface="Open Sauce" panose="020B0604020202020204" charset="-94"/>
              </a:rPr>
              <a:t>sistemleri, otomasyon ve veri analizi, </a:t>
            </a:r>
            <a:r>
              <a:rPr lang="tr-TR" sz="2100" dirty="0" err="1">
                <a:latin typeface="Open Sauce" panose="020B0604020202020204" charset="-94"/>
              </a:rPr>
              <a:t>check-in'lerden</a:t>
            </a:r>
            <a:r>
              <a:rPr lang="tr-TR" sz="2100" dirty="0">
                <a:latin typeface="Open Sauce" panose="020B0604020202020204" charset="-94"/>
              </a:rPr>
              <a:t> kaynak yönetimine kadar operasyonları düzene sokarak verimliliği artırır ve maliyetleri azaltır. </a:t>
            </a:r>
          </a:p>
          <a:p>
            <a:pPr algn="just"/>
            <a:endParaRPr lang="tr-TR" sz="2100" dirty="0">
              <a:latin typeface="Open Sauce" panose="020B0604020202020204" charset="-94"/>
            </a:endParaRPr>
          </a:p>
          <a:p>
            <a:pPr algn="just"/>
            <a:r>
              <a:rPr lang="tr-TR" sz="2100" dirty="0">
                <a:latin typeface="Open Sauce" panose="020B0604020202020204" charset="-94"/>
              </a:rPr>
              <a:t>Sürdürülebilirlikle </a:t>
            </a:r>
            <a:r>
              <a:rPr lang="tr-TR" sz="2100" dirty="0">
                <a:solidFill>
                  <a:srgbClr val="FF0000"/>
                </a:solidFill>
                <a:latin typeface="Open Sauce" panose="020B0604020202020204" charset="-94"/>
              </a:rPr>
              <a:t>turizm 4.0 yeni meslekler yeni iş modelleri gelişebilir</a:t>
            </a:r>
            <a:r>
              <a:rPr lang="tr-TR" sz="2100" dirty="0">
                <a:latin typeface="Open Sauce" panose="020B0604020202020204" charset="-94"/>
              </a:rPr>
              <a:t>. </a:t>
            </a:r>
          </a:p>
          <a:p>
            <a:pPr algn="just"/>
            <a:endParaRPr lang="tr-TR" sz="2100" dirty="0">
              <a:latin typeface="Open Sauce" panose="020B0604020202020204" charset="-94"/>
            </a:endParaRPr>
          </a:p>
          <a:p>
            <a:pPr algn="just"/>
            <a:r>
              <a:rPr lang="tr-TR" sz="2100" dirty="0">
                <a:latin typeface="Open Sauce" panose="020B0604020202020204" charset="-94"/>
              </a:rPr>
              <a:t>Paylaşım ekonomisi platformları gibi yenilikçi iş modelleri gelişiyor</a:t>
            </a:r>
          </a:p>
        </p:txBody>
      </p:sp>
      <p:sp>
        <p:nvSpPr>
          <p:cNvPr id="3" name="İçerik Yer Tutucusu 6">
            <a:extLst>
              <a:ext uri="{FF2B5EF4-FFF2-40B4-BE49-F238E27FC236}">
                <a16:creationId xmlns:a16="http://schemas.microsoft.com/office/drawing/2014/main" id="{C2548CD8-4AED-211F-9F34-1CB7F2EDD4CE}"/>
              </a:ext>
            </a:extLst>
          </p:cNvPr>
          <p:cNvSpPr txBox="1">
            <a:spLocks/>
          </p:cNvSpPr>
          <p:nvPr/>
        </p:nvSpPr>
        <p:spPr>
          <a:xfrm>
            <a:off x="9601200" y="2770565"/>
            <a:ext cx="7238998" cy="554127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solidFill>
                  <a:srgbClr val="FF0000"/>
                </a:solidFill>
                <a:latin typeface="Open Sauce" panose="020B0604020202020204" charset="-94"/>
              </a:rPr>
              <a:t>Sosyal ağ analizleri ve içgörü kazanımı aplikasyon takibi ile turizm işletmelerinin, </a:t>
            </a:r>
            <a:r>
              <a:rPr lang="tr-TR" sz="2100" dirty="0">
                <a:latin typeface="Open Sauce" panose="020B0604020202020204" charset="-94"/>
              </a:rPr>
              <a:t>özellikle de küçük işletmelerin, önemli pazarlama bütçeleri olmadan küresel bir kitleye ulaşmasını sağlayabilir</a:t>
            </a:r>
          </a:p>
          <a:p>
            <a:pPr algn="just"/>
            <a:endParaRPr lang="tr-TR" sz="2100" dirty="0">
              <a:latin typeface="Open Sauce" panose="020B0604020202020204" charset="-94"/>
            </a:endParaRPr>
          </a:p>
          <a:p>
            <a:pPr algn="just"/>
            <a:r>
              <a:rPr lang="tr-TR" sz="2100" dirty="0">
                <a:solidFill>
                  <a:srgbClr val="FF0000"/>
                </a:solidFill>
                <a:latin typeface="Open Sauce" panose="020B0604020202020204" charset="-94"/>
              </a:rPr>
              <a:t>Çevre Dostu Konaklama Rezervasyon Platformları:</a:t>
            </a:r>
            <a:r>
              <a:rPr lang="tr-TR" sz="2100" dirty="0">
                <a:latin typeface="Open Sauce" panose="020B0604020202020204" charset="-94"/>
              </a:rPr>
              <a:t> Gezginleri çevre  sertifikalı konaklama yerleri ile buluşturan, sorumlu seçimleri teşvik eden web siteleri ve </a:t>
            </a:r>
            <a:r>
              <a:rPr lang="tr-TR" sz="2100" dirty="0" err="1">
                <a:latin typeface="Open Sauce" panose="020B0604020202020204" charset="-94"/>
              </a:rPr>
              <a:t>uygulamalar.b</a:t>
            </a:r>
            <a:r>
              <a:rPr lang="tr-TR" sz="2100" dirty="0">
                <a:latin typeface="Open Sauce" panose="020B0604020202020204" charset="-94"/>
              </a:rPr>
              <a:t>) </a:t>
            </a:r>
          </a:p>
          <a:p>
            <a:pPr algn="just"/>
            <a:endParaRPr lang="tr-TR" sz="2100" dirty="0">
              <a:latin typeface="Open Sauce" panose="020B0604020202020204" charset="-94"/>
            </a:endParaRPr>
          </a:p>
          <a:p>
            <a:pPr algn="just"/>
            <a:r>
              <a:rPr lang="tr-TR" sz="2100" dirty="0">
                <a:solidFill>
                  <a:srgbClr val="FF0000"/>
                </a:solidFill>
                <a:latin typeface="Open Sauce" panose="020B0604020202020204" charset="-94"/>
              </a:rPr>
              <a:t>Yerel çevre koşullarına ilişkin veriler sağlayan, gezginlerin </a:t>
            </a:r>
            <a:r>
              <a:rPr lang="tr-TR" sz="2100" dirty="0">
                <a:latin typeface="Open Sauce" panose="020B0604020202020204" charset="-94"/>
              </a:rPr>
              <a:t>bilinçli kararlar almasını sağlayan uygulamalar ortaya çıkıyor</a:t>
            </a:r>
          </a:p>
          <a:p>
            <a:pPr algn="just"/>
            <a:endParaRPr lang="tr-TR" sz="2100" dirty="0">
              <a:latin typeface="Open Sauce" panose="020B0604020202020204" charset="-94"/>
            </a:endParaRPr>
          </a:p>
          <a:p>
            <a:pPr algn="just"/>
            <a:r>
              <a:rPr lang="tr-TR" sz="2100" dirty="0">
                <a:solidFill>
                  <a:srgbClr val="FF0000"/>
                </a:solidFill>
                <a:latin typeface="Open Sauce" panose="020B0604020202020204" charset="-94"/>
              </a:rPr>
              <a:t>Sorumlu Ulaşım Uygulamaları</a:t>
            </a:r>
            <a:r>
              <a:rPr lang="tr-TR" sz="2100" dirty="0">
                <a:latin typeface="Open Sauce" panose="020B0604020202020204" charset="-94"/>
              </a:rPr>
              <a:t>: Karbon emisyonlarını azaltan, çevre dostu ulaşım seçenekleri hakkında bilgi sunan platformlar</a:t>
            </a:r>
          </a:p>
        </p:txBody>
      </p:sp>
    </p:spTree>
    <p:extLst>
      <p:ext uri="{BB962C8B-B14F-4D97-AF65-F5344CB8AC3E}">
        <p14:creationId xmlns:p14="http://schemas.microsoft.com/office/powerpoint/2010/main" val="1445793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360DEF15-9675-3C50-5E5B-5734E6520757}"/>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D6B23132-9BDA-2AA2-9161-6F783B269DAC}"/>
              </a:ext>
            </a:extLst>
          </p:cNvPr>
          <p:cNvSpPr/>
          <p:nvPr/>
        </p:nvSpPr>
        <p:spPr>
          <a:xfrm>
            <a:off x="-3748" y="1972846"/>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5" name="AutoShape 14">
            <a:extLst>
              <a:ext uri="{FF2B5EF4-FFF2-40B4-BE49-F238E27FC236}">
                <a16:creationId xmlns:a16="http://schemas.microsoft.com/office/drawing/2014/main" id="{F2865832-992F-292E-84D1-18110D0A4DD0}"/>
              </a:ext>
            </a:extLst>
          </p:cNvPr>
          <p:cNvSpPr/>
          <p:nvPr/>
        </p:nvSpPr>
        <p:spPr>
          <a:xfrm flipV="1">
            <a:off x="8305800" y="3534375"/>
            <a:ext cx="0" cy="4799527"/>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4" name="TextBox 2">
            <a:extLst>
              <a:ext uri="{FF2B5EF4-FFF2-40B4-BE49-F238E27FC236}">
                <a16:creationId xmlns:a16="http://schemas.microsoft.com/office/drawing/2014/main" id="{AFE36742-5BCA-04C2-EDDD-4840387A5D3A}"/>
              </a:ext>
            </a:extLst>
          </p:cNvPr>
          <p:cNvSpPr txBox="1"/>
          <p:nvPr/>
        </p:nvSpPr>
        <p:spPr>
          <a:xfrm>
            <a:off x="381000" y="651544"/>
            <a:ext cx="17242794" cy="897682"/>
          </a:xfrm>
          <a:prstGeom prst="rect">
            <a:avLst/>
          </a:prstGeom>
        </p:spPr>
        <p:txBody>
          <a:bodyPr wrap="square" lIns="0" tIns="0" rIns="0" bIns="0" rtlCol="0" anchor="t">
            <a:spAutoFit/>
          </a:bodyPr>
          <a:lstStyle/>
          <a:p>
            <a:pPr lvl="0">
              <a:lnSpc>
                <a:spcPts val="7039"/>
              </a:lnSpc>
            </a:pPr>
            <a:r>
              <a:rPr lang="sv-SE" sz="6400" u="none" dirty="0">
                <a:solidFill>
                  <a:srgbClr val="13110F"/>
                </a:solidFill>
                <a:latin typeface="The Youngest Serif"/>
                <a:ea typeface="The Youngest Serif"/>
                <a:cs typeface="The Youngest Serif"/>
                <a:sym typeface="The Youngest Serif"/>
              </a:rPr>
              <a:t>ANTALYA İÇİN MODELLEME</a:t>
            </a:r>
          </a:p>
        </p:txBody>
      </p:sp>
      <p:sp>
        <p:nvSpPr>
          <p:cNvPr id="6" name="İçerik Yer Tutucusu 2">
            <a:extLst>
              <a:ext uri="{FF2B5EF4-FFF2-40B4-BE49-F238E27FC236}">
                <a16:creationId xmlns:a16="http://schemas.microsoft.com/office/drawing/2014/main" id="{FB53A8A7-8FC6-796E-D864-F55E460FB324}"/>
              </a:ext>
            </a:extLst>
          </p:cNvPr>
          <p:cNvSpPr txBox="1">
            <a:spLocks/>
          </p:cNvSpPr>
          <p:nvPr/>
        </p:nvSpPr>
        <p:spPr>
          <a:xfrm>
            <a:off x="381000" y="2501898"/>
            <a:ext cx="7086597" cy="518761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2100" dirty="0">
              <a:latin typeface="Open Sauce" panose="020B0604020202020204" charset="-94"/>
            </a:endParaRPr>
          </a:p>
          <a:p>
            <a:pPr algn="just"/>
            <a:r>
              <a:rPr lang="tr-TR" sz="2100" dirty="0">
                <a:latin typeface="Open Sauce" panose="020B0604020202020204" charset="-94"/>
              </a:rPr>
              <a:t>Ge</a:t>
            </a:r>
            <a:r>
              <a:rPr lang="tr-TR" sz="2100" dirty="0">
                <a:solidFill>
                  <a:srgbClr val="FF0000"/>
                </a:solidFill>
                <a:latin typeface="Open Sauce" panose="020B0604020202020204" charset="-94"/>
              </a:rPr>
              <a:t>zginler için Dijital Eğitim</a:t>
            </a:r>
            <a:r>
              <a:rPr lang="tr-TR" sz="2100" dirty="0">
                <a:latin typeface="Open Sauce" panose="020B0604020202020204" charset="-94"/>
              </a:rPr>
              <a:t>: Gezginleri dijital ayak izlerini en aza indirme ve sorumlu davranışları uygulama konusunda eğiten kılavuzlar ve kaynaklar geliştirilebilir.</a:t>
            </a:r>
          </a:p>
          <a:p>
            <a:pPr algn="just"/>
            <a:endParaRPr lang="tr-TR" sz="2100" dirty="0">
              <a:latin typeface="Open Sauce" panose="020B0604020202020204" charset="-94"/>
            </a:endParaRPr>
          </a:p>
          <a:p>
            <a:pPr algn="just"/>
            <a:r>
              <a:rPr lang="tr-TR" sz="2100" dirty="0">
                <a:solidFill>
                  <a:srgbClr val="FF0000"/>
                </a:solidFill>
                <a:latin typeface="Open Sauce" panose="020B0604020202020204" charset="-94"/>
              </a:rPr>
              <a:t>Karbon Bilinçli Dijital Platformlar</a:t>
            </a:r>
            <a:r>
              <a:rPr lang="tr-TR" sz="2100" dirty="0">
                <a:latin typeface="Open Sauce" panose="020B0604020202020204" charset="-94"/>
              </a:rPr>
              <a:t>: Dijital turizm platformlarının ürettiği karbon emisyonlarını ölçen ve dengeleyen araçlar oluşturulabilmektedir.</a:t>
            </a:r>
          </a:p>
          <a:p>
            <a:pPr algn="just"/>
            <a:endParaRPr lang="tr-TR" sz="2100" dirty="0">
              <a:latin typeface="Open Sauce" panose="020B0604020202020204" charset="-94"/>
            </a:endParaRPr>
          </a:p>
          <a:p>
            <a:pPr algn="just"/>
            <a:r>
              <a:rPr lang="tr-TR" sz="2100" dirty="0">
                <a:solidFill>
                  <a:srgbClr val="FF0000"/>
                </a:solidFill>
                <a:latin typeface="Open Sauce" panose="020B0604020202020204" charset="-94"/>
              </a:rPr>
              <a:t>Kapsayıcı Tasarım</a:t>
            </a:r>
            <a:r>
              <a:rPr lang="tr-TR" sz="2100" dirty="0">
                <a:latin typeface="Open Sauce" panose="020B0604020202020204" charset="-94"/>
              </a:rPr>
              <a:t>: Dijital çözümlerin engelli yolcular da dahil olmak üzere herkesin erişilebilir olmasını sağlanabilmektedir.</a:t>
            </a:r>
          </a:p>
          <a:p>
            <a:pPr algn="just"/>
            <a:endParaRPr lang="tr-TR" sz="2100" dirty="0">
              <a:latin typeface="Open Sauce" panose="020B0604020202020204" charset="-94"/>
            </a:endParaRPr>
          </a:p>
          <a:p>
            <a:pPr algn="just"/>
            <a:r>
              <a:rPr lang="tr-TR" sz="2100" dirty="0">
                <a:latin typeface="Open Sauce" panose="020B0604020202020204" charset="-94"/>
              </a:rPr>
              <a:t>Turizm 4.0 uygulamalarının birer örnekleri olarak karşımıza çıkmaktadır.</a:t>
            </a:r>
          </a:p>
          <a:p>
            <a:pPr algn="just"/>
            <a:endParaRPr lang="tr-TR" sz="2100" dirty="0">
              <a:latin typeface="Open Sauce" panose="020B0604020202020204" charset="-94"/>
            </a:endParaRPr>
          </a:p>
        </p:txBody>
      </p:sp>
      <p:sp>
        <p:nvSpPr>
          <p:cNvPr id="7" name="İçerik Yer Tutucusu 3">
            <a:extLst>
              <a:ext uri="{FF2B5EF4-FFF2-40B4-BE49-F238E27FC236}">
                <a16:creationId xmlns:a16="http://schemas.microsoft.com/office/drawing/2014/main" id="{B3FF28C7-BBE1-D72B-1BB0-0BAAE0DAD621}"/>
              </a:ext>
            </a:extLst>
          </p:cNvPr>
          <p:cNvSpPr txBox="1">
            <a:spLocks/>
          </p:cNvSpPr>
          <p:nvPr/>
        </p:nvSpPr>
        <p:spPr>
          <a:xfrm>
            <a:off x="9029879" y="4028799"/>
            <a:ext cx="8106497" cy="73214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latin typeface="Open Sauce" panose="020B0604020202020204" charset="-94"/>
              </a:rPr>
              <a:t>Teknoloji, kültür, sanat, yazılım, tasarım, oyun, reklam, moda, müzik, mimari, festivaller, gastronomi gibi birçok alanı etkileyerek turizm sektörünü önemli ölçüde dönüştürmektedir.</a:t>
            </a:r>
          </a:p>
          <a:p>
            <a:pPr algn="just"/>
            <a:endParaRPr lang="tr-TR" sz="2100" dirty="0">
              <a:latin typeface="Open Sauce" panose="020B0604020202020204" charset="-94"/>
            </a:endParaRPr>
          </a:p>
          <a:p>
            <a:pPr algn="just"/>
            <a:r>
              <a:rPr lang="tr-TR" sz="2100" dirty="0">
                <a:latin typeface="Open Sauce" panose="020B0604020202020204" charset="-94"/>
              </a:rPr>
              <a:t> Yaratıcı ekonomiler ve turizm ilişkisi de modadan sanata, oyun ve oyunlaştırmadan, müzik ve mimariye, yazılım ve tasarımdan dijital göçebeliğe uzanmakta turizmi nasıl etkilediğine dair bakış açıları önem kazanmaktadır.</a:t>
            </a:r>
          </a:p>
        </p:txBody>
      </p:sp>
    </p:spTree>
    <p:extLst>
      <p:ext uri="{BB962C8B-B14F-4D97-AF65-F5344CB8AC3E}">
        <p14:creationId xmlns:p14="http://schemas.microsoft.com/office/powerpoint/2010/main" val="1006009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F820917A-CC1E-C18E-1A6F-0A0B61057777}"/>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9E6803A1-934A-D260-7963-ED528367281B}"/>
              </a:ext>
            </a:extLst>
          </p:cNvPr>
          <p:cNvSpPr/>
          <p:nvPr/>
        </p:nvSpPr>
        <p:spPr>
          <a:xfrm>
            <a:off x="12032" y="2316844"/>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4" name="TextBox 2">
            <a:extLst>
              <a:ext uri="{FF2B5EF4-FFF2-40B4-BE49-F238E27FC236}">
                <a16:creationId xmlns:a16="http://schemas.microsoft.com/office/drawing/2014/main" id="{2A51FA5C-B58B-454A-D2AB-D5AA3CCC9D01}"/>
              </a:ext>
            </a:extLst>
          </p:cNvPr>
          <p:cNvSpPr txBox="1"/>
          <p:nvPr/>
        </p:nvSpPr>
        <p:spPr>
          <a:xfrm>
            <a:off x="522603" y="419100"/>
            <a:ext cx="17242794" cy="1795363"/>
          </a:xfrm>
          <a:prstGeom prst="rect">
            <a:avLst/>
          </a:prstGeom>
        </p:spPr>
        <p:txBody>
          <a:bodyPr wrap="square" lIns="0" tIns="0" rIns="0" bIns="0" rtlCol="0" anchor="t">
            <a:spAutoFit/>
          </a:bodyPr>
          <a:lstStyle/>
          <a:p>
            <a:pPr lvl="0">
              <a:lnSpc>
                <a:spcPts val="7039"/>
              </a:lnSpc>
            </a:pPr>
            <a:r>
              <a:rPr lang="sv-SE" sz="6400" u="none" dirty="0">
                <a:solidFill>
                  <a:srgbClr val="13110F"/>
                </a:solidFill>
                <a:latin typeface="The Youngest Serif"/>
                <a:ea typeface="The Youngest Serif"/>
                <a:cs typeface="The Youngest Serif"/>
                <a:sym typeface="The Youngest Serif"/>
              </a:rPr>
              <a:t>ANTALYA İÇİN DEĞİŞİM-DÖNÜŞÜM: Zamanın ruhu, teknolojinin düzeyi</a:t>
            </a:r>
          </a:p>
        </p:txBody>
      </p:sp>
      <p:sp>
        <p:nvSpPr>
          <p:cNvPr id="2" name="İçerik Yer Tutucusu 2">
            <a:extLst>
              <a:ext uri="{FF2B5EF4-FFF2-40B4-BE49-F238E27FC236}">
                <a16:creationId xmlns:a16="http://schemas.microsoft.com/office/drawing/2014/main" id="{C68D5C1A-3D59-CCC2-13F8-2574D62EB6E3}"/>
              </a:ext>
            </a:extLst>
          </p:cNvPr>
          <p:cNvSpPr txBox="1">
            <a:spLocks/>
          </p:cNvSpPr>
          <p:nvPr/>
        </p:nvSpPr>
        <p:spPr>
          <a:xfrm>
            <a:off x="522603" y="2933700"/>
            <a:ext cx="16774797" cy="5791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solidFill>
                  <a:srgbClr val="FF0000"/>
                </a:solidFill>
                <a:latin typeface="Open Sauce" panose="020B0604020202020204" charset="-94"/>
              </a:rPr>
              <a:t>Çevrimiçi rezervasyon platformlarından dijital ödeme seçeneklerine kadar, endüstri daha teknolojiye duyarlı bir yaklaşım yönünde devrim niteliğinde bir değişim yaşamıştır.</a:t>
            </a:r>
          </a:p>
          <a:p>
            <a:pPr algn="just"/>
            <a:endParaRPr lang="tr-TR" sz="2100" dirty="0">
              <a:solidFill>
                <a:srgbClr val="FF0000"/>
              </a:solidFill>
              <a:latin typeface="Open Sauce" panose="020B0604020202020204" charset="-94"/>
            </a:endParaRPr>
          </a:p>
          <a:p>
            <a:pPr algn="just"/>
            <a:r>
              <a:rPr lang="tr-TR" sz="2100" dirty="0">
                <a:latin typeface="Open Sauce" panose="020B0604020202020204" charset="-94"/>
              </a:rPr>
              <a:t>Bugün artık dijital dönüşüm, sadece genel seyahat deneyimini artırmakla kalmayıp, aynı zamanda daha akıcı ve sürdürülebilir bir turizm ekosistemine katkıda bulunmaktadır.</a:t>
            </a:r>
          </a:p>
          <a:p>
            <a:pPr algn="just"/>
            <a:endParaRPr lang="tr-TR" sz="2100" dirty="0">
              <a:latin typeface="Open Sauce" panose="020B0604020202020204" charset="-94"/>
            </a:endParaRPr>
          </a:p>
          <a:p>
            <a:pPr algn="just"/>
            <a:r>
              <a:rPr lang="tr-TR" sz="2100" dirty="0">
                <a:solidFill>
                  <a:srgbClr val="FF0000"/>
                </a:solidFill>
                <a:latin typeface="Open Sauce" panose="020B0604020202020204" charset="-94"/>
              </a:rPr>
              <a:t>Özellikle COVID-19 pandemisine yanıt olarak kültürel turizmin dijitalleşmesi, kültürel etkileşimi sadece sürdürmekle kalmamış, aynı zamanda erişilebilirlik, eğitim ve işbirliği için yeni olanaklar da sunmuştur. </a:t>
            </a:r>
          </a:p>
          <a:p>
            <a:pPr algn="just"/>
            <a:endParaRPr lang="tr-TR" sz="2100" dirty="0">
              <a:solidFill>
                <a:srgbClr val="FF0000"/>
              </a:solidFill>
              <a:latin typeface="Open Sauce" panose="020B0604020202020204" charset="-94"/>
            </a:endParaRPr>
          </a:p>
          <a:p>
            <a:pPr algn="just"/>
            <a:r>
              <a:rPr lang="tr-TR" sz="2100" dirty="0">
                <a:latin typeface="Open Sauce" panose="020B0604020202020204" charset="-94"/>
              </a:rPr>
              <a:t>Pandemi sonrası dönemde bu dijital inovasyonların, küresel izleyicilere fiziksel ve sanal deneyimlerin birleşimi sunmaya devam etmesi ve giderek gelişmesi turizmde dijital alanlarda girişimler yapmanın önemini bir kez daha ortaya koymaktadır.</a:t>
            </a:r>
          </a:p>
          <a:p>
            <a:pPr algn="just"/>
            <a:endParaRPr lang="tr-TR" sz="2100" dirty="0">
              <a:latin typeface="Open Sauce" panose="020B0604020202020204" charset="-94"/>
            </a:endParaRPr>
          </a:p>
          <a:p>
            <a:pPr algn="just"/>
            <a:r>
              <a:rPr lang="tr-TR" sz="2100" dirty="0">
                <a:solidFill>
                  <a:srgbClr val="FF0000"/>
                </a:solidFill>
                <a:latin typeface="Open Sauce" panose="020B0604020202020204" charset="-94"/>
              </a:rPr>
              <a:t>Öte yandan teknolojik inovasyonlar, turizm endüstrisinin modern gezginlerin taleplerine cevap vermek üzere nasıl evrildiğini dinamik bir şekilde  sergilemektedir.</a:t>
            </a:r>
          </a:p>
        </p:txBody>
      </p:sp>
    </p:spTree>
    <p:extLst>
      <p:ext uri="{BB962C8B-B14F-4D97-AF65-F5344CB8AC3E}">
        <p14:creationId xmlns:p14="http://schemas.microsoft.com/office/powerpoint/2010/main" val="2272297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A7786559-6540-D456-F52C-FFA1508EFEE4}"/>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B4533657-6E37-8991-7C1F-98704A7AC7DE}"/>
              </a:ext>
            </a:extLst>
          </p:cNvPr>
          <p:cNvSpPr/>
          <p:nvPr/>
        </p:nvSpPr>
        <p:spPr>
          <a:xfrm>
            <a:off x="12032" y="2316844"/>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5" name="AutoShape 14">
            <a:extLst>
              <a:ext uri="{FF2B5EF4-FFF2-40B4-BE49-F238E27FC236}">
                <a16:creationId xmlns:a16="http://schemas.microsoft.com/office/drawing/2014/main" id="{4FD922DF-E8BF-EC63-CF7C-4E9BF17527DD}"/>
              </a:ext>
            </a:extLst>
          </p:cNvPr>
          <p:cNvSpPr/>
          <p:nvPr/>
        </p:nvSpPr>
        <p:spPr>
          <a:xfrm flipV="1">
            <a:off x="8458200" y="3573873"/>
            <a:ext cx="0" cy="4799527"/>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4" name="TextBox 2">
            <a:extLst>
              <a:ext uri="{FF2B5EF4-FFF2-40B4-BE49-F238E27FC236}">
                <a16:creationId xmlns:a16="http://schemas.microsoft.com/office/drawing/2014/main" id="{0624C740-3551-B800-C3A8-033A2C87D686}"/>
              </a:ext>
            </a:extLst>
          </p:cNvPr>
          <p:cNvSpPr txBox="1"/>
          <p:nvPr/>
        </p:nvSpPr>
        <p:spPr>
          <a:xfrm>
            <a:off x="522603" y="419100"/>
            <a:ext cx="17242794" cy="2693045"/>
          </a:xfrm>
          <a:prstGeom prst="rect">
            <a:avLst/>
          </a:prstGeom>
        </p:spPr>
        <p:txBody>
          <a:bodyPr wrap="square" lIns="0" tIns="0" rIns="0" bIns="0" rtlCol="0" anchor="t">
            <a:spAutoFit/>
          </a:bodyPr>
          <a:lstStyle/>
          <a:p>
            <a:pPr lvl="0">
              <a:lnSpc>
                <a:spcPts val="7039"/>
              </a:lnSpc>
            </a:pPr>
            <a:r>
              <a:rPr lang="tr-TR" altLang="tr-TR" sz="6400" dirty="0">
                <a:latin typeface="The Youngest Serif" panose="020B0604020202020204" charset="-94"/>
              </a:rPr>
              <a:t>Talep yaratma yolları: Hayata anlam katan tatiller</a:t>
            </a:r>
            <a:br>
              <a:rPr lang="tr-TR" altLang="tr-TR" sz="6400" dirty="0">
                <a:latin typeface="The Youngest Serif" panose="020B0604020202020204" charset="-94"/>
              </a:rPr>
            </a:br>
            <a:endParaRPr lang="sv-SE" sz="6400" u="none" dirty="0">
              <a:solidFill>
                <a:srgbClr val="13110F"/>
              </a:solidFill>
              <a:latin typeface="The Youngest Serif" panose="020B0604020202020204" charset="-94"/>
              <a:ea typeface="The Youngest Serif"/>
              <a:cs typeface="The Youngest Serif"/>
              <a:sym typeface="The Youngest Serif"/>
            </a:endParaRPr>
          </a:p>
        </p:txBody>
      </p:sp>
      <p:sp>
        <p:nvSpPr>
          <p:cNvPr id="2" name="Rectangle 3">
            <a:extLst>
              <a:ext uri="{FF2B5EF4-FFF2-40B4-BE49-F238E27FC236}">
                <a16:creationId xmlns:a16="http://schemas.microsoft.com/office/drawing/2014/main" id="{A1EE6F3D-ECE1-EA94-5FA6-C06AA40A7E24}"/>
              </a:ext>
            </a:extLst>
          </p:cNvPr>
          <p:cNvSpPr txBox="1">
            <a:spLocks noChangeArrowheads="1"/>
          </p:cNvSpPr>
          <p:nvPr/>
        </p:nvSpPr>
        <p:spPr>
          <a:xfrm>
            <a:off x="914400" y="3534375"/>
            <a:ext cx="6934198" cy="491196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endParaRPr lang="tr-TR" altLang="tr-TR" sz="2100" dirty="0">
              <a:latin typeface="Open Sauce" panose="020B0604020202020204" charset="-94"/>
            </a:endParaRPr>
          </a:p>
          <a:p>
            <a:pPr algn="just">
              <a:lnSpc>
                <a:spcPct val="80000"/>
              </a:lnSpc>
            </a:pPr>
            <a:r>
              <a:rPr lang="tr-TR" altLang="tr-TR" sz="2100" dirty="0">
                <a:latin typeface="Open Sauce" panose="020B0604020202020204" charset="-94"/>
              </a:rPr>
              <a:t>Antalya  kentini anlatan tarihi-doğal-sanatsal </a:t>
            </a:r>
            <a:r>
              <a:rPr lang="tr-TR" altLang="tr-TR" sz="2100" dirty="0" err="1">
                <a:latin typeface="Open Sauce" panose="020B0604020202020204" charset="-94"/>
              </a:rPr>
              <a:t>vb</a:t>
            </a:r>
            <a:r>
              <a:rPr lang="tr-TR" altLang="tr-TR" sz="2100" dirty="0">
                <a:latin typeface="Open Sauce" panose="020B0604020202020204" charset="-94"/>
              </a:rPr>
              <a:t> güzergah ve alternatiflerini oluşturma, </a:t>
            </a:r>
          </a:p>
          <a:p>
            <a:pPr algn="just">
              <a:lnSpc>
                <a:spcPct val="80000"/>
              </a:lnSpc>
            </a:pPr>
            <a:endParaRPr lang="tr-TR" altLang="tr-TR" sz="2100" dirty="0">
              <a:latin typeface="Open Sauce" panose="020B0604020202020204" charset="-94"/>
            </a:endParaRPr>
          </a:p>
          <a:p>
            <a:pPr algn="just">
              <a:lnSpc>
                <a:spcPct val="80000"/>
              </a:lnSpc>
            </a:pPr>
            <a:r>
              <a:rPr lang="tr-TR" altLang="tr-TR" sz="2100" dirty="0">
                <a:latin typeface="Open Sauce" panose="020B0604020202020204" charset="-94"/>
              </a:rPr>
              <a:t>Ziyaretçiler için yeni rezervasyon yöntemleri (City </a:t>
            </a:r>
            <a:r>
              <a:rPr lang="tr-TR" altLang="tr-TR" sz="2100" dirty="0" err="1">
                <a:latin typeface="Open Sauce" panose="020B0604020202020204" charset="-94"/>
              </a:rPr>
              <a:t>Cards</a:t>
            </a:r>
            <a:r>
              <a:rPr lang="tr-TR" altLang="tr-TR" sz="2100" dirty="0">
                <a:latin typeface="Open Sauce" panose="020B0604020202020204" charset="-94"/>
              </a:rPr>
              <a:t>) yaratma,</a:t>
            </a:r>
          </a:p>
          <a:p>
            <a:pPr algn="just">
              <a:lnSpc>
                <a:spcPct val="80000"/>
              </a:lnSpc>
            </a:pPr>
            <a:endParaRPr lang="tr-TR" altLang="tr-TR" sz="2100" dirty="0">
              <a:latin typeface="Open Sauce" panose="020B0604020202020204" charset="-94"/>
            </a:endParaRPr>
          </a:p>
          <a:p>
            <a:pPr algn="just">
              <a:lnSpc>
                <a:spcPct val="80000"/>
              </a:lnSpc>
            </a:pPr>
            <a:r>
              <a:rPr lang="tr-TR" altLang="tr-TR" sz="2100" dirty="0">
                <a:latin typeface="Open Sauce" panose="020B0604020202020204" charset="-94"/>
              </a:rPr>
              <a:t>Verimli bilgilendirme ve tanıtım stratejileri (</a:t>
            </a:r>
            <a:r>
              <a:rPr lang="tr-TR" altLang="tr-TR" sz="2100" dirty="0" err="1">
                <a:latin typeface="Open Sauce" panose="020B0604020202020204" charset="-94"/>
              </a:rPr>
              <a:t>before</a:t>
            </a:r>
            <a:r>
              <a:rPr lang="tr-TR" altLang="tr-TR" sz="2100" dirty="0">
                <a:latin typeface="Open Sauce" panose="020B0604020202020204" charset="-94"/>
              </a:rPr>
              <a:t> </a:t>
            </a:r>
            <a:r>
              <a:rPr lang="tr-TR" altLang="tr-TR" sz="2100" dirty="0" err="1">
                <a:latin typeface="Open Sauce" panose="020B0604020202020204" charset="-94"/>
              </a:rPr>
              <a:t>the</a:t>
            </a:r>
            <a:r>
              <a:rPr lang="tr-TR" altLang="tr-TR" sz="2100" dirty="0">
                <a:latin typeface="Open Sauce" panose="020B0604020202020204" charset="-94"/>
              </a:rPr>
              <a:t> </a:t>
            </a:r>
            <a:r>
              <a:rPr lang="tr-TR" altLang="tr-TR" sz="2100" dirty="0" err="1">
                <a:latin typeface="Open Sauce" panose="020B0604020202020204" charset="-94"/>
              </a:rPr>
              <a:t>visit</a:t>
            </a:r>
            <a:r>
              <a:rPr lang="tr-TR" altLang="tr-TR" sz="2100" dirty="0">
                <a:latin typeface="Open Sauce" panose="020B0604020202020204" charset="-94"/>
              </a:rPr>
              <a:t>) geliştirme</a:t>
            </a:r>
          </a:p>
          <a:p>
            <a:pPr algn="just">
              <a:lnSpc>
                <a:spcPct val="80000"/>
              </a:lnSpc>
            </a:pPr>
            <a:endParaRPr lang="tr-TR" altLang="tr-TR" sz="2100" dirty="0">
              <a:latin typeface="Open Sauce" panose="020B0604020202020204" charset="-94"/>
            </a:endParaRPr>
          </a:p>
          <a:p>
            <a:pPr algn="just">
              <a:lnSpc>
                <a:spcPct val="80000"/>
              </a:lnSpc>
            </a:pPr>
            <a:r>
              <a:rPr lang="tr-TR" altLang="tr-TR" sz="2100" dirty="0">
                <a:latin typeface="Open Sauce" panose="020B0604020202020204" charset="-94"/>
              </a:rPr>
              <a:t>Ulaşım ağı ve hizmet kullanımını  iyileştirmek için kentsel hareketliliği kontrol etme ve  kentte turistlerin ve kentlilerin gereksinimlerini birleştirme çabaları, bizim rekabet avantajımızı  artıracağına hiç şüphe yoktur.</a:t>
            </a:r>
          </a:p>
          <a:p>
            <a:pPr algn="just">
              <a:lnSpc>
                <a:spcPct val="80000"/>
              </a:lnSpc>
            </a:pPr>
            <a:endParaRPr lang="tr-TR" altLang="tr-TR" sz="2100" dirty="0">
              <a:latin typeface="Open Sauce" panose="020B0604020202020204" charset="-94"/>
            </a:endParaRPr>
          </a:p>
          <a:p>
            <a:pPr algn="just">
              <a:lnSpc>
                <a:spcPct val="80000"/>
              </a:lnSpc>
            </a:pPr>
            <a:r>
              <a:rPr lang="tr-TR" altLang="tr-TR" sz="2100" dirty="0">
                <a:latin typeface="Open Sauce" panose="020B0604020202020204" charset="-94"/>
              </a:rPr>
              <a:t>City </a:t>
            </a:r>
            <a:r>
              <a:rPr lang="tr-TR" altLang="tr-TR" sz="2100" dirty="0" err="1">
                <a:latin typeface="Open Sauce" panose="020B0604020202020204" charset="-94"/>
              </a:rPr>
              <a:t>bus</a:t>
            </a:r>
            <a:r>
              <a:rPr lang="tr-TR" altLang="tr-TR" sz="2100" dirty="0">
                <a:latin typeface="Open Sauce" panose="020B0604020202020204" charset="-94"/>
              </a:rPr>
              <a:t>? </a:t>
            </a:r>
          </a:p>
        </p:txBody>
      </p:sp>
      <p:sp>
        <p:nvSpPr>
          <p:cNvPr id="3" name="İçerik Yer Tutucusu 1">
            <a:extLst>
              <a:ext uri="{FF2B5EF4-FFF2-40B4-BE49-F238E27FC236}">
                <a16:creationId xmlns:a16="http://schemas.microsoft.com/office/drawing/2014/main" id="{E89803DB-CC89-A77E-39A2-20455B96E153}"/>
              </a:ext>
            </a:extLst>
          </p:cNvPr>
          <p:cNvSpPr txBox="1">
            <a:spLocks/>
          </p:cNvSpPr>
          <p:nvPr/>
        </p:nvSpPr>
        <p:spPr>
          <a:xfrm>
            <a:off x="9293918" y="3624498"/>
            <a:ext cx="7238999"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latin typeface="Open Sauce" panose="020B0604020202020204" charset="-94"/>
              </a:rPr>
              <a:t>Turistlerin alışkanlıklarının değişimi için önem taşıyan nedenlerin arasında dört  etken ön plana çıkmaktadır: </a:t>
            </a:r>
          </a:p>
          <a:p>
            <a:pPr algn="just"/>
            <a:endParaRPr lang="tr-TR" sz="2100" dirty="0">
              <a:latin typeface="Open Sauce" panose="020B0604020202020204" charset="-94"/>
            </a:endParaRPr>
          </a:p>
          <a:p>
            <a:pPr marL="457200" indent="-457200" algn="just">
              <a:buAutoNum type="arabicParenR"/>
            </a:pPr>
            <a:r>
              <a:rPr lang="tr-TR" sz="2100" dirty="0">
                <a:latin typeface="Open Sauce" panose="020B0604020202020204" charset="-94"/>
              </a:rPr>
              <a:t>Pazarlama teknolojilerinde ve  iletişimdeki gelişmeler, </a:t>
            </a:r>
          </a:p>
          <a:p>
            <a:pPr marL="457200" indent="-457200" algn="just">
              <a:buAutoNum type="arabicParenR"/>
            </a:pPr>
            <a:endParaRPr lang="tr-TR" sz="2100" dirty="0">
              <a:latin typeface="Open Sauce" panose="020B0604020202020204" charset="-94"/>
            </a:endParaRPr>
          </a:p>
          <a:p>
            <a:pPr marL="457200" indent="-457200" algn="just">
              <a:buAutoNum type="arabicParenR"/>
            </a:pPr>
            <a:r>
              <a:rPr lang="tr-TR" sz="2100" dirty="0" err="1">
                <a:latin typeface="Open Sauce" panose="020B0604020202020204" charset="-94"/>
              </a:rPr>
              <a:t>Sosyo</a:t>
            </a:r>
            <a:r>
              <a:rPr lang="tr-TR" sz="2100" dirty="0">
                <a:latin typeface="Open Sauce" panose="020B0604020202020204" charset="-94"/>
              </a:rPr>
              <a:t>-ekonomik durum, </a:t>
            </a:r>
          </a:p>
          <a:p>
            <a:pPr marL="457200" indent="-457200" algn="just">
              <a:buAutoNum type="arabicParenR"/>
            </a:pPr>
            <a:endParaRPr lang="tr-TR" sz="2100" dirty="0">
              <a:latin typeface="Open Sauce" panose="020B0604020202020204" charset="-94"/>
            </a:endParaRPr>
          </a:p>
          <a:p>
            <a:pPr marL="457200" indent="-457200" algn="just">
              <a:buAutoNum type="arabicParenR"/>
            </a:pPr>
            <a:r>
              <a:rPr lang="tr-TR" sz="2100" dirty="0">
                <a:latin typeface="Open Sauce" panose="020B0604020202020204" charset="-94"/>
              </a:rPr>
              <a:t>Bireyselleşme: Duygusal tecrübeler,  yaşamın hızını kesmek, dostluk </a:t>
            </a:r>
          </a:p>
          <a:p>
            <a:pPr marL="457200" indent="-457200" algn="just">
              <a:buAutoNum type="arabicParenR"/>
            </a:pPr>
            <a:endParaRPr lang="tr-TR" sz="2100" dirty="0">
              <a:latin typeface="Open Sauce" panose="020B0604020202020204" charset="-94"/>
            </a:endParaRPr>
          </a:p>
          <a:p>
            <a:pPr marL="457200" indent="-457200" algn="just">
              <a:buAutoNum type="arabicParenR"/>
            </a:pPr>
            <a:r>
              <a:rPr lang="tr-TR" sz="2100" dirty="0">
                <a:latin typeface="Open Sauce" panose="020B0604020202020204" charset="-94"/>
              </a:rPr>
              <a:t>Güvenlik: </a:t>
            </a:r>
            <a:r>
              <a:rPr lang="tr-TR" sz="2100" dirty="0" err="1">
                <a:latin typeface="Open Sauce" panose="020B0604020202020204" charset="-94"/>
              </a:rPr>
              <a:t>safe-security</a:t>
            </a:r>
            <a:endParaRPr lang="tr-TR" sz="2100" dirty="0">
              <a:latin typeface="Open Sauce" panose="020B0604020202020204" charset="-94"/>
            </a:endParaRPr>
          </a:p>
          <a:p>
            <a:pPr algn="just"/>
            <a:endParaRPr lang="tr-TR" sz="2100" dirty="0">
              <a:latin typeface="Open Sauce" panose="020B0604020202020204" charset="-94"/>
            </a:endParaRPr>
          </a:p>
        </p:txBody>
      </p:sp>
    </p:spTree>
    <p:extLst>
      <p:ext uri="{BB962C8B-B14F-4D97-AF65-F5344CB8AC3E}">
        <p14:creationId xmlns:p14="http://schemas.microsoft.com/office/powerpoint/2010/main" val="3438922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B4AF4B5F-4490-B017-630D-EDB1FF1DE228}"/>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2C10C5D7-D8A7-0860-C51E-28E4CD129A3A}"/>
              </a:ext>
            </a:extLst>
          </p:cNvPr>
          <p:cNvSpPr/>
          <p:nvPr/>
        </p:nvSpPr>
        <p:spPr>
          <a:xfrm>
            <a:off x="-304800" y="4229100"/>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4" name="TextBox 2">
            <a:extLst>
              <a:ext uri="{FF2B5EF4-FFF2-40B4-BE49-F238E27FC236}">
                <a16:creationId xmlns:a16="http://schemas.microsoft.com/office/drawing/2014/main" id="{45CAA56F-7D3D-5A99-A9EB-D42EEFE28141}"/>
              </a:ext>
            </a:extLst>
          </p:cNvPr>
          <p:cNvSpPr txBox="1"/>
          <p:nvPr/>
        </p:nvSpPr>
        <p:spPr>
          <a:xfrm>
            <a:off x="522602" y="-647700"/>
            <a:ext cx="17308197" cy="5336204"/>
          </a:xfrm>
          <a:prstGeom prst="rect">
            <a:avLst/>
          </a:prstGeom>
        </p:spPr>
        <p:txBody>
          <a:bodyPr wrap="square" lIns="0" tIns="0" rIns="0" bIns="0" rtlCol="0" anchor="t">
            <a:spAutoFit/>
          </a:bodyPr>
          <a:lstStyle/>
          <a:p>
            <a:pPr lvl="0">
              <a:lnSpc>
                <a:spcPts val="7039"/>
              </a:lnSpc>
            </a:pPr>
            <a:r>
              <a:rPr lang="tr-TR" altLang="tr-TR" sz="5400" dirty="0">
                <a:latin typeface="The Youngest Serif" panose="020B0604020202020204" charset="-94"/>
              </a:rPr>
              <a:t/>
            </a:r>
            <a:br>
              <a:rPr lang="tr-TR" altLang="tr-TR" sz="5400" dirty="0">
                <a:latin typeface="The Youngest Serif" panose="020B0604020202020204" charset="-94"/>
              </a:rPr>
            </a:br>
            <a:r>
              <a:rPr lang="tr-TR" altLang="tr-TR" sz="6400" b="1" dirty="0">
                <a:latin typeface="The Youngest Serif" panose="020B0604020202020204" charset="-94"/>
              </a:rPr>
              <a:t>Pazar olanakları ve pazarlama yaklaşımları açısından; </a:t>
            </a:r>
            <a:r>
              <a:rPr lang="tr-TR" altLang="tr-TR" sz="5400" dirty="0">
                <a:latin typeface="The Youngest Serif" panose="020B0604020202020204" charset="-94"/>
              </a:rPr>
              <a:t>kentle ilgili ne anlamak, ne tanıtmak, kime nasıl ulaştıracağına karar vermek kent turizminin pazarlanmasında yanıt arayan sorulardır. </a:t>
            </a:r>
            <a:br>
              <a:rPr lang="tr-TR" altLang="tr-TR" sz="5400" dirty="0">
                <a:latin typeface="The Youngest Serif" panose="020B0604020202020204" charset="-94"/>
              </a:rPr>
            </a:br>
            <a:endParaRPr lang="sv-SE" sz="5400" u="none" dirty="0">
              <a:solidFill>
                <a:srgbClr val="13110F"/>
              </a:solidFill>
              <a:latin typeface="The Youngest Serif" panose="020B0604020202020204" charset="-94"/>
              <a:ea typeface="The Youngest Serif"/>
              <a:cs typeface="The Youngest Serif"/>
              <a:sym typeface="The Youngest Serif"/>
            </a:endParaRPr>
          </a:p>
        </p:txBody>
      </p:sp>
      <p:sp>
        <p:nvSpPr>
          <p:cNvPr id="6" name="Rectangle 3">
            <a:extLst>
              <a:ext uri="{FF2B5EF4-FFF2-40B4-BE49-F238E27FC236}">
                <a16:creationId xmlns:a16="http://schemas.microsoft.com/office/drawing/2014/main" id="{3719E32A-E643-238F-56E5-393F6A02B476}"/>
              </a:ext>
            </a:extLst>
          </p:cNvPr>
          <p:cNvSpPr txBox="1">
            <a:spLocks noChangeArrowheads="1"/>
          </p:cNvSpPr>
          <p:nvPr/>
        </p:nvSpPr>
        <p:spPr>
          <a:xfrm>
            <a:off x="544373" y="4991100"/>
            <a:ext cx="15675913" cy="46529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Tx/>
              <a:buChar char="-"/>
            </a:pPr>
            <a:r>
              <a:rPr lang="tr-TR" altLang="tr-TR" sz="2100" b="1" dirty="0">
                <a:latin typeface="Open Sauce" panose="020B0604020202020204" charset="-94"/>
              </a:rPr>
              <a:t>Antalya destinasyonu olarak özgün niteliklerin ortaya çıkartılması (coğrafi işaretleme , doğal ve kültürel mirası belirleme </a:t>
            </a:r>
            <a:r>
              <a:rPr lang="tr-TR" altLang="tr-TR" sz="2100" b="1" dirty="0" err="1">
                <a:latin typeface="Open Sauce" panose="020B0604020202020204" charset="-94"/>
              </a:rPr>
              <a:t>vb</a:t>
            </a:r>
            <a:r>
              <a:rPr lang="tr-TR" altLang="tr-TR" sz="2100" b="1" dirty="0">
                <a:latin typeface="Open Sauce" panose="020B0604020202020204" charset="-94"/>
              </a:rPr>
              <a:t>)</a:t>
            </a:r>
          </a:p>
          <a:p>
            <a:pPr>
              <a:lnSpc>
                <a:spcPct val="80000"/>
              </a:lnSpc>
              <a:buFontTx/>
              <a:buChar char="-"/>
            </a:pPr>
            <a:endParaRPr lang="tr-TR" altLang="tr-TR" sz="2100" b="1" dirty="0">
              <a:latin typeface="Open Sauce" panose="020B0604020202020204" charset="-94"/>
            </a:endParaRPr>
          </a:p>
          <a:p>
            <a:pPr>
              <a:lnSpc>
                <a:spcPct val="80000"/>
              </a:lnSpc>
              <a:buFontTx/>
              <a:buChar char="-"/>
            </a:pPr>
            <a:r>
              <a:rPr lang="tr-TR" altLang="tr-TR" sz="2100" b="1" dirty="0">
                <a:latin typeface="Open Sauce" panose="020B0604020202020204" charset="-94"/>
              </a:rPr>
              <a:t>“Kent Turizmi” uygulamalarında pozitif ayrımcılığın yapılacağı “Engelli ve Yaşlı Turistler için Kent Turizmi” anlayışı,</a:t>
            </a:r>
          </a:p>
          <a:p>
            <a:pPr>
              <a:lnSpc>
                <a:spcPct val="80000"/>
              </a:lnSpc>
              <a:buFontTx/>
              <a:buChar char="-"/>
            </a:pPr>
            <a:endParaRPr lang="tr-TR" altLang="tr-TR" sz="2100" b="1" dirty="0">
              <a:latin typeface="Open Sauce" panose="020B0604020202020204" charset="-94"/>
            </a:endParaRPr>
          </a:p>
          <a:p>
            <a:pPr>
              <a:lnSpc>
                <a:spcPct val="80000"/>
              </a:lnSpc>
              <a:buFontTx/>
              <a:buChar char="-"/>
            </a:pPr>
            <a:r>
              <a:rPr lang="tr-TR" altLang="tr-TR" sz="2100" b="1" dirty="0">
                <a:latin typeface="Open Sauce" panose="020B0604020202020204" charset="-94"/>
              </a:rPr>
              <a:t>Bölgelerarası (</a:t>
            </a:r>
            <a:r>
              <a:rPr lang="tr-TR" altLang="tr-TR" sz="2100" b="1" dirty="0" err="1">
                <a:latin typeface="Open Sauce" panose="020B0604020202020204" charset="-94"/>
              </a:rPr>
              <a:t>Büyükkent</a:t>
            </a:r>
            <a:r>
              <a:rPr lang="tr-TR" altLang="tr-TR" sz="2100" b="1" dirty="0">
                <a:latin typeface="Open Sauce" panose="020B0604020202020204" charset="-94"/>
              </a:rPr>
              <a:t> ve küçük kentler arasında) ortak temaların oluşturulması </a:t>
            </a:r>
          </a:p>
          <a:p>
            <a:pPr>
              <a:lnSpc>
                <a:spcPct val="80000"/>
              </a:lnSpc>
              <a:buFontTx/>
              <a:buChar char="-"/>
            </a:pPr>
            <a:endParaRPr lang="tr-TR" altLang="tr-TR" sz="2100" b="1" dirty="0">
              <a:latin typeface="Open Sauce" panose="020B0604020202020204" charset="-94"/>
            </a:endParaRPr>
          </a:p>
          <a:p>
            <a:pPr>
              <a:lnSpc>
                <a:spcPct val="80000"/>
              </a:lnSpc>
              <a:buFontTx/>
              <a:buChar char="-"/>
            </a:pPr>
            <a:r>
              <a:rPr lang="tr-TR" altLang="tr-TR" sz="2100" b="1" dirty="0">
                <a:latin typeface="Open Sauce" panose="020B0604020202020204" charset="-94"/>
              </a:rPr>
              <a:t> “Kentin turizm gönüllüleri </a:t>
            </a:r>
            <a:r>
              <a:rPr lang="tr-TR" altLang="tr-TR" sz="2100" b="1" dirty="0" err="1">
                <a:latin typeface="Open Sauce" panose="020B0604020202020204" charset="-94"/>
              </a:rPr>
              <a:t>ağı”nın</a:t>
            </a:r>
            <a:r>
              <a:rPr lang="tr-TR" altLang="tr-TR" sz="2100" b="1" dirty="0">
                <a:latin typeface="Open Sauce" panose="020B0604020202020204" charset="-94"/>
              </a:rPr>
              <a:t> oluşturulması  (Antalya’daki sivil toplum kuruluşları özellikle turizm ile ilgili olanlar oldukça başarılı işlere imza atıyorlar)</a:t>
            </a:r>
          </a:p>
        </p:txBody>
      </p:sp>
    </p:spTree>
    <p:extLst>
      <p:ext uri="{BB962C8B-B14F-4D97-AF65-F5344CB8AC3E}">
        <p14:creationId xmlns:p14="http://schemas.microsoft.com/office/powerpoint/2010/main" val="3268730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873DF082-4C14-2CDE-80EF-CC4F5B321F5F}"/>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637EFAF2-F3E8-BF1D-D2D4-B70B0C3B949F}"/>
              </a:ext>
            </a:extLst>
          </p:cNvPr>
          <p:cNvSpPr/>
          <p:nvPr/>
        </p:nvSpPr>
        <p:spPr>
          <a:xfrm>
            <a:off x="12032" y="2316844"/>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4" name="TextBox 2">
            <a:extLst>
              <a:ext uri="{FF2B5EF4-FFF2-40B4-BE49-F238E27FC236}">
                <a16:creationId xmlns:a16="http://schemas.microsoft.com/office/drawing/2014/main" id="{2832F744-05B3-E17D-D28B-EF230173F856}"/>
              </a:ext>
            </a:extLst>
          </p:cNvPr>
          <p:cNvSpPr txBox="1"/>
          <p:nvPr/>
        </p:nvSpPr>
        <p:spPr>
          <a:xfrm>
            <a:off x="522603" y="621247"/>
            <a:ext cx="17242794" cy="897682"/>
          </a:xfrm>
          <a:prstGeom prst="rect">
            <a:avLst/>
          </a:prstGeom>
        </p:spPr>
        <p:txBody>
          <a:bodyPr wrap="square" lIns="0" tIns="0" rIns="0" bIns="0" rtlCol="0" anchor="t">
            <a:spAutoFit/>
          </a:bodyPr>
          <a:lstStyle/>
          <a:p>
            <a:pPr lvl="0">
              <a:lnSpc>
                <a:spcPts val="7039"/>
              </a:lnSpc>
            </a:pPr>
            <a:r>
              <a:rPr lang="tr-TR" altLang="tr-TR" sz="6400" dirty="0">
                <a:latin typeface="The Youngest Serif" panose="020B0604020202020204" charset="-94"/>
              </a:rPr>
              <a:t>Rekabet olanakları açısından;</a:t>
            </a:r>
            <a:endParaRPr lang="sv-SE" sz="6400" u="none" dirty="0">
              <a:solidFill>
                <a:srgbClr val="13110F"/>
              </a:solidFill>
              <a:latin typeface="The Youngest Serif" panose="020B0604020202020204" charset="-94"/>
              <a:ea typeface="The Youngest Serif"/>
              <a:cs typeface="The Youngest Serif"/>
              <a:sym typeface="The Youngest Serif"/>
            </a:endParaRPr>
          </a:p>
        </p:txBody>
      </p:sp>
      <p:sp>
        <p:nvSpPr>
          <p:cNvPr id="2" name="Rectangle 3">
            <a:extLst>
              <a:ext uri="{FF2B5EF4-FFF2-40B4-BE49-F238E27FC236}">
                <a16:creationId xmlns:a16="http://schemas.microsoft.com/office/drawing/2014/main" id="{619867AC-40F6-40AD-6C87-1D1E675A44F6}"/>
              </a:ext>
            </a:extLst>
          </p:cNvPr>
          <p:cNvSpPr txBox="1">
            <a:spLocks noChangeArrowheads="1"/>
          </p:cNvSpPr>
          <p:nvPr/>
        </p:nvSpPr>
        <p:spPr>
          <a:xfrm>
            <a:off x="696597" y="3147746"/>
            <a:ext cx="17068800" cy="57610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90000"/>
              </a:lnSpc>
            </a:pPr>
            <a:r>
              <a:rPr lang="tr-TR" altLang="tr-TR" sz="2100" dirty="0">
                <a:latin typeface="Open Sauce" panose="020B0604020202020204" charset="-94"/>
              </a:rPr>
              <a:t>Rekabet gücünü artırmak için kentin kimliğini geliştirmek, güçlü yönlerini sunabilmek,  zayıf ve eksik yönlerini gidermek,</a:t>
            </a:r>
          </a:p>
          <a:p>
            <a:pPr algn="just">
              <a:lnSpc>
                <a:spcPct val="90000"/>
              </a:lnSpc>
            </a:pPr>
            <a:r>
              <a:rPr lang="tr-TR" altLang="tr-TR" sz="2100" dirty="0">
                <a:latin typeface="Open Sauce" panose="020B0604020202020204" charset="-94"/>
              </a:rPr>
              <a:t> </a:t>
            </a:r>
          </a:p>
          <a:p>
            <a:pPr algn="just">
              <a:lnSpc>
                <a:spcPct val="90000"/>
              </a:lnSpc>
            </a:pPr>
            <a:r>
              <a:rPr lang="tr-TR" altLang="tr-TR" sz="2100" dirty="0">
                <a:latin typeface="Open Sauce" panose="020B0604020202020204" charset="-94"/>
              </a:rPr>
              <a:t>Turizm potansiyelini tehdit eden unsurları ortadan kaldırabilmek ve kenti  -varsa- olumsuz imajından sıyırarak semboller (sembol arama çalışmaları var)üzerine odaklamak gerekir. </a:t>
            </a:r>
          </a:p>
          <a:p>
            <a:pPr algn="just">
              <a:lnSpc>
                <a:spcPct val="90000"/>
              </a:lnSpc>
            </a:pPr>
            <a:endParaRPr lang="tr-TR" altLang="tr-TR" sz="2100" dirty="0">
              <a:latin typeface="Open Sauce" panose="020B0604020202020204" charset="-94"/>
            </a:endParaRPr>
          </a:p>
          <a:p>
            <a:pPr algn="just">
              <a:lnSpc>
                <a:spcPct val="90000"/>
              </a:lnSpc>
            </a:pPr>
            <a:r>
              <a:rPr lang="tr-TR" altLang="tr-TR" sz="2100" dirty="0">
                <a:latin typeface="Open Sauce" panose="020B0604020202020204" charset="-94"/>
              </a:rPr>
              <a:t>Turizm Antalya’nın geleceğinde önemli bir yere sahip olmakla birlikte kalkınmanın aracı olarak değerlendiriliyor.</a:t>
            </a:r>
          </a:p>
          <a:p>
            <a:pPr algn="just">
              <a:lnSpc>
                <a:spcPct val="90000"/>
              </a:lnSpc>
            </a:pPr>
            <a:endParaRPr lang="tr-TR" altLang="tr-TR" sz="2100" dirty="0">
              <a:latin typeface="Open Sauce" panose="020B0604020202020204" charset="-94"/>
            </a:endParaRPr>
          </a:p>
          <a:p>
            <a:pPr algn="just">
              <a:lnSpc>
                <a:spcPct val="90000"/>
              </a:lnSpc>
            </a:pPr>
            <a:r>
              <a:rPr lang="tr-TR" altLang="tr-TR" sz="2100" dirty="0">
                <a:latin typeface="Open Sauce" panose="020B0604020202020204" charset="-94"/>
              </a:rPr>
              <a:t>Kıyı turizmi? Deniz turizmi? 3S‘in dışında</a:t>
            </a:r>
          </a:p>
          <a:p>
            <a:pPr algn="just">
              <a:lnSpc>
                <a:spcPct val="90000"/>
              </a:lnSpc>
            </a:pPr>
            <a:endParaRPr lang="tr-TR" altLang="tr-TR" sz="2100" dirty="0">
              <a:latin typeface="Open Sauce" panose="020B0604020202020204" charset="-94"/>
            </a:endParaRPr>
          </a:p>
          <a:p>
            <a:pPr algn="just">
              <a:lnSpc>
                <a:spcPct val="90000"/>
              </a:lnSpc>
            </a:pPr>
            <a:r>
              <a:rPr lang="tr-TR" altLang="tr-TR" sz="2100" dirty="0">
                <a:latin typeface="Open Sauce" panose="020B0604020202020204" charset="-94"/>
              </a:rPr>
              <a:t>Doğa ve Macera Turizmi</a:t>
            </a:r>
          </a:p>
          <a:p>
            <a:pPr algn="just">
              <a:lnSpc>
                <a:spcPct val="90000"/>
              </a:lnSpc>
            </a:pPr>
            <a:r>
              <a:rPr lang="tr-TR" altLang="tr-TR" sz="2100" dirty="0">
                <a:latin typeface="Open Sauce" panose="020B0604020202020204" charset="-94"/>
              </a:rPr>
              <a:t>Kongre turizmi MICE sektörü akıllı şehir, festival, alışveriş canlanma</a:t>
            </a:r>
          </a:p>
          <a:p>
            <a:pPr algn="just">
              <a:lnSpc>
                <a:spcPct val="90000"/>
              </a:lnSpc>
            </a:pPr>
            <a:r>
              <a:rPr lang="tr-TR" altLang="tr-TR" sz="2100" dirty="0">
                <a:latin typeface="Open Sauce" panose="020B0604020202020204" charset="-94"/>
              </a:rPr>
              <a:t>Sağlık turizmi</a:t>
            </a:r>
          </a:p>
          <a:p>
            <a:pPr algn="just">
              <a:lnSpc>
                <a:spcPct val="90000"/>
              </a:lnSpc>
            </a:pPr>
            <a:r>
              <a:rPr lang="tr-TR" altLang="tr-TR" sz="2100" dirty="0">
                <a:latin typeface="Open Sauce" panose="020B0604020202020204" charset="-94"/>
              </a:rPr>
              <a:t>Kent turizmi</a:t>
            </a:r>
          </a:p>
          <a:p>
            <a:pPr algn="just">
              <a:lnSpc>
                <a:spcPct val="90000"/>
              </a:lnSpc>
            </a:pPr>
            <a:r>
              <a:rPr lang="tr-TR" altLang="tr-TR" sz="2100" dirty="0">
                <a:latin typeface="Open Sauce" panose="020B0604020202020204" charset="-94"/>
              </a:rPr>
              <a:t>Kırsal turizm</a:t>
            </a:r>
          </a:p>
          <a:p>
            <a:pPr algn="just">
              <a:lnSpc>
                <a:spcPct val="90000"/>
              </a:lnSpc>
            </a:pPr>
            <a:r>
              <a:rPr lang="tr-TR" altLang="tr-TR" sz="2100" dirty="0">
                <a:latin typeface="Open Sauce" panose="020B0604020202020204" charset="-94"/>
              </a:rPr>
              <a:t>Kültürel turizm</a:t>
            </a:r>
          </a:p>
          <a:p>
            <a:pPr algn="just">
              <a:lnSpc>
                <a:spcPct val="90000"/>
              </a:lnSpc>
            </a:pPr>
            <a:r>
              <a:rPr lang="tr-TR" altLang="tr-TR" sz="2100" dirty="0">
                <a:latin typeface="Open Sauce" panose="020B0604020202020204" charset="-94"/>
              </a:rPr>
              <a:t>Yaratıcı turizm</a:t>
            </a:r>
          </a:p>
          <a:p>
            <a:pPr algn="just">
              <a:lnSpc>
                <a:spcPct val="90000"/>
              </a:lnSpc>
            </a:pPr>
            <a:r>
              <a:rPr lang="tr-TR" altLang="tr-TR" sz="2100" dirty="0">
                <a:latin typeface="Open Sauce" panose="020B0604020202020204" charset="-94"/>
              </a:rPr>
              <a:t>Genç ve yaşlılara dönük demografik profile ve yerele uygun turizm: Demografik özellikler…</a:t>
            </a:r>
          </a:p>
          <a:p>
            <a:pPr algn="just">
              <a:lnSpc>
                <a:spcPct val="90000"/>
              </a:lnSpc>
            </a:pPr>
            <a:endParaRPr lang="tr-TR" altLang="tr-TR" sz="2100" dirty="0">
              <a:latin typeface="Open Sauce" panose="020B0604020202020204" charset="-94"/>
            </a:endParaRPr>
          </a:p>
        </p:txBody>
      </p:sp>
    </p:spTree>
    <p:extLst>
      <p:ext uri="{BB962C8B-B14F-4D97-AF65-F5344CB8AC3E}">
        <p14:creationId xmlns:p14="http://schemas.microsoft.com/office/powerpoint/2010/main" val="2360515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3E54A0A6-A469-AE78-6EFD-27093A6594E9}"/>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6E251C53-1452-33B4-D917-8D5EB47ADD50}"/>
              </a:ext>
            </a:extLst>
          </p:cNvPr>
          <p:cNvSpPr/>
          <p:nvPr/>
        </p:nvSpPr>
        <p:spPr>
          <a:xfrm>
            <a:off x="0" y="2033231"/>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4" name="TextBox 2">
            <a:extLst>
              <a:ext uri="{FF2B5EF4-FFF2-40B4-BE49-F238E27FC236}">
                <a16:creationId xmlns:a16="http://schemas.microsoft.com/office/drawing/2014/main" id="{7DA0A792-551B-835F-2C6A-5391DAAC37F0}"/>
              </a:ext>
            </a:extLst>
          </p:cNvPr>
          <p:cNvSpPr txBox="1"/>
          <p:nvPr/>
        </p:nvSpPr>
        <p:spPr>
          <a:xfrm>
            <a:off x="522603" y="621247"/>
            <a:ext cx="17242794" cy="984885"/>
          </a:xfrm>
          <a:prstGeom prst="rect">
            <a:avLst/>
          </a:prstGeom>
        </p:spPr>
        <p:txBody>
          <a:bodyPr wrap="square" lIns="0" tIns="0" rIns="0" bIns="0" rtlCol="0" anchor="t">
            <a:spAutoFit/>
          </a:bodyPr>
          <a:lstStyle/>
          <a:p>
            <a:r>
              <a:rPr lang="tr-TR" sz="6400" dirty="0">
                <a:solidFill>
                  <a:prstClr val="black"/>
                </a:solidFill>
                <a:latin typeface="The Youngest Serif" panose="020B0604020202020204" charset="-94"/>
              </a:rPr>
              <a:t>Peki Ne Yapılmalı?</a:t>
            </a:r>
          </a:p>
        </p:txBody>
      </p:sp>
      <p:sp>
        <p:nvSpPr>
          <p:cNvPr id="3" name="Sağ Ok 4">
            <a:extLst>
              <a:ext uri="{FF2B5EF4-FFF2-40B4-BE49-F238E27FC236}">
                <a16:creationId xmlns:a16="http://schemas.microsoft.com/office/drawing/2014/main" id="{8189061A-3EA6-90A6-395B-A24FA233DF3A}"/>
              </a:ext>
            </a:extLst>
          </p:cNvPr>
          <p:cNvSpPr/>
          <p:nvPr/>
        </p:nvSpPr>
        <p:spPr>
          <a:xfrm>
            <a:off x="914400" y="2639675"/>
            <a:ext cx="576064" cy="216024"/>
          </a:xfrm>
          <a:prstGeom prst="rightArrow">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solidFill>
                <a:prstClr val="white"/>
              </a:solidFill>
              <a:latin typeface="Open Sauce" panose="020B0604020202020204" charset="-94"/>
            </a:endParaRPr>
          </a:p>
        </p:txBody>
      </p:sp>
      <p:sp>
        <p:nvSpPr>
          <p:cNvPr id="5" name="Sağ Ok 5">
            <a:extLst>
              <a:ext uri="{FF2B5EF4-FFF2-40B4-BE49-F238E27FC236}">
                <a16:creationId xmlns:a16="http://schemas.microsoft.com/office/drawing/2014/main" id="{DB659449-C038-96BE-04FE-8D28E6E06E1F}"/>
              </a:ext>
            </a:extLst>
          </p:cNvPr>
          <p:cNvSpPr/>
          <p:nvPr/>
        </p:nvSpPr>
        <p:spPr>
          <a:xfrm>
            <a:off x="914400" y="3245047"/>
            <a:ext cx="576064" cy="216024"/>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solidFill>
                <a:prstClr val="white"/>
              </a:solidFill>
              <a:latin typeface="Open Sauce" panose="020B0604020202020204" charset="-94"/>
            </a:endParaRPr>
          </a:p>
        </p:txBody>
      </p:sp>
      <p:sp>
        <p:nvSpPr>
          <p:cNvPr id="6" name="Sağ Ok 6">
            <a:extLst>
              <a:ext uri="{FF2B5EF4-FFF2-40B4-BE49-F238E27FC236}">
                <a16:creationId xmlns:a16="http://schemas.microsoft.com/office/drawing/2014/main" id="{6219704D-EAA7-2B20-12EA-FA6A09B57C0A}"/>
              </a:ext>
            </a:extLst>
          </p:cNvPr>
          <p:cNvSpPr/>
          <p:nvPr/>
        </p:nvSpPr>
        <p:spPr>
          <a:xfrm>
            <a:off x="914400" y="3824845"/>
            <a:ext cx="576064" cy="216024"/>
          </a:xfrm>
          <a:prstGeom prst="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solidFill>
                <a:prstClr val="white"/>
              </a:solidFill>
              <a:latin typeface="Open Sauce" panose="020B0604020202020204" charset="-94"/>
            </a:endParaRPr>
          </a:p>
        </p:txBody>
      </p:sp>
      <p:sp>
        <p:nvSpPr>
          <p:cNvPr id="7" name="Sağ Ok 7">
            <a:extLst>
              <a:ext uri="{FF2B5EF4-FFF2-40B4-BE49-F238E27FC236}">
                <a16:creationId xmlns:a16="http://schemas.microsoft.com/office/drawing/2014/main" id="{F86532D9-EF6F-1541-3B3A-66E8BBC92C2F}"/>
              </a:ext>
            </a:extLst>
          </p:cNvPr>
          <p:cNvSpPr/>
          <p:nvPr/>
        </p:nvSpPr>
        <p:spPr>
          <a:xfrm>
            <a:off x="914400" y="4441747"/>
            <a:ext cx="576064" cy="216024"/>
          </a:xfrm>
          <a:prstGeom prst="rightArrow">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solidFill>
                <a:prstClr val="white"/>
              </a:solidFill>
              <a:latin typeface="Open Sauce" panose="020B0604020202020204" charset="-94"/>
            </a:endParaRPr>
          </a:p>
        </p:txBody>
      </p:sp>
      <p:sp>
        <p:nvSpPr>
          <p:cNvPr id="8" name="Sağ Ok 8">
            <a:extLst>
              <a:ext uri="{FF2B5EF4-FFF2-40B4-BE49-F238E27FC236}">
                <a16:creationId xmlns:a16="http://schemas.microsoft.com/office/drawing/2014/main" id="{64F81967-2F17-7121-03A7-A7F94AD0213E}"/>
              </a:ext>
            </a:extLst>
          </p:cNvPr>
          <p:cNvSpPr/>
          <p:nvPr/>
        </p:nvSpPr>
        <p:spPr>
          <a:xfrm>
            <a:off x="914400" y="5070365"/>
            <a:ext cx="576064" cy="216024"/>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solidFill>
                <a:prstClr val="white"/>
              </a:solidFill>
              <a:latin typeface="Open Sauce" panose="020B0604020202020204" charset="-94"/>
            </a:endParaRPr>
          </a:p>
        </p:txBody>
      </p:sp>
      <p:sp>
        <p:nvSpPr>
          <p:cNvPr id="9" name="Sağ Ok 9">
            <a:extLst>
              <a:ext uri="{FF2B5EF4-FFF2-40B4-BE49-F238E27FC236}">
                <a16:creationId xmlns:a16="http://schemas.microsoft.com/office/drawing/2014/main" id="{D4573637-0C98-345F-56B7-EFAF4E11111D}"/>
              </a:ext>
            </a:extLst>
          </p:cNvPr>
          <p:cNvSpPr/>
          <p:nvPr/>
        </p:nvSpPr>
        <p:spPr>
          <a:xfrm>
            <a:off x="914400" y="5636801"/>
            <a:ext cx="576064" cy="216024"/>
          </a:xfrm>
          <a:prstGeom prst="rightArrow">
            <a:avLst/>
          </a:prstGeom>
          <a:solidFill>
            <a:schemeClr val="accent6">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solidFill>
                <a:prstClr val="white"/>
              </a:solidFill>
              <a:latin typeface="Open Sauce" panose="020B0604020202020204" charset="-94"/>
            </a:endParaRPr>
          </a:p>
        </p:txBody>
      </p:sp>
      <p:sp>
        <p:nvSpPr>
          <p:cNvPr id="10" name="Sağ Ok 10">
            <a:extLst>
              <a:ext uri="{FF2B5EF4-FFF2-40B4-BE49-F238E27FC236}">
                <a16:creationId xmlns:a16="http://schemas.microsoft.com/office/drawing/2014/main" id="{32A46EFD-8357-98DD-E488-D8840CD34B92}"/>
              </a:ext>
            </a:extLst>
          </p:cNvPr>
          <p:cNvSpPr/>
          <p:nvPr/>
        </p:nvSpPr>
        <p:spPr>
          <a:xfrm>
            <a:off x="914400" y="6138120"/>
            <a:ext cx="576064" cy="216024"/>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solidFill>
                <a:prstClr val="white"/>
              </a:solidFill>
              <a:latin typeface="Open Sauce" panose="020B0604020202020204" charset="-94"/>
            </a:endParaRPr>
          </a:p>
        </p:txBody>
      </p:sp>
      <p:sp>
        <p:nvSpPr>
          <p:cNvPr id="12" name="Metin kutusu 11">
            <a:extLst>
              <a:ext uri="{FF2B5EF4-FFF2-40B4-BE49-F238E27FC236}">
                <a16:creationId xmlns:a16="http://schemas.microsoft.com/office/drawing/2014/main" id="{10BB9E42-6410-9818-47BA-8600067FE60D}"/>
              </a:ext>
            </a:extLst>
          </p:cNvPr>
          <p:cNvSpPr txBox="1"/>
          <p:nvPr/>
        </p:nvSpPr>
        <p:spPr>
          <a:xfrm>
            <a:off x="1963508" y="2544900"/>
            <a:ext cx="3801041" cy="415498"/>
          </a:xfrm>
          <a:prstGeom prst="rect">
            <a:avLst/>
          </a:prstGeom>
          <a:noFill/>
        </p:spPr>
        <p:txBody>
          <a:bodyPr wrap="none" rtlCol="0">
            <a:spAutoFit/>
          </a:bodyPr>
          <a:lstStyle/>
          <a:p>
            <a:r>
              <a:rPr lang="tr-TR" sz="2100" dirty="0">
                <a:solidFill>
                  <a:prstClr val="black"/>
                </a:solidFill>
                <a:latin typeface="Open Sauce" panose="020B0604020202020204" charset="-94"/>
              </a:rPr>
              <a:t>Kültürel yatırımlar arttırılmalı</a:t>
            </a:r>
          </a:p>
        </p:txBody>
      </p:sp>
      <p:sp>
        <p:nvSpPr>
          <p:cNvPr id="13" name="Metin kutusu 12">
            <a:extLst>
              <a:ext uri="{FF2B5EF4-FFF2-40B4-BE49-F238E27FC236}">
                <a16:creationId xmlns:a16="http://schemas.microsoft.com/office/drawing/2014/main" id="{926B536E-590D-4B29-37B0-B38C308822AD}"/>
              </a:ext>
            </a:extLst>
          </p:cNvPr>
          <p:cNvSpPr txBox="1"/>
          <p:nvPr/>
        </p:nvSpPr>
        <p:spPr>
          <a:xfrm>
            <a:off x="1963508" y="3191015"/>
            <a:ext cx="4564070" cy="415498"/>
          </a:xfrm>
          <a:prstGeom prst="rect">
            <a:avLst/>
          </a:prstGeom>
          <a:noFill/>
        </p:spPr>
        <p:txBody>
          <a:bodyPr wrap="none" rtlCol="0">
            <a:spAutoFit/>
          </a:bodyPr>
          <a:lstStyle/>
          <a:p>
            <a:r>
              <a:rPr lang="tr-TR" sz="2100" dirty="0">
                <a:solidFill>
                  <a:prstClr val="black"/>
                </a:solidFill>
                <a:latin typeface="Open Sauce" panose="020B0604020202020204" charset="-94"/>
              </a:rPr>
              <a:t>Kentsel kültürel imaj oluşturulmalı</a:t>
            </a:r>
          </a:p>
        </p:txBody>
      </p:sp>
      <p:sp>
        <p:nvSpPr>
          <p:cNvPr id="14" name="Metin kutusu 13">
            <a:extLst>
              <a:ext uri="{FF2B5EF4-FFF2-40B4-BE49-F238E27FC236}">
                <a16:creationId xmlns:a16="http://schemas.microsoft.com/office/drawing/2014/main" id="{B39B49FE-34BA-C847-5560-2DCFBB37BF17}"/>
              </a:ext>
            </a:extLst>
          </p:cNvPr>
          <p:cNvSpPr txBox="1"/>
          <p:nvPr/>
        </p:nvSpPr>
        <p:spPr>
          <a:xfrm>
            <a:off x="1963508" y="3817385"/>
            <a:ext cx="9889246" cy="415498"/>
          </a:xfrm>
          <a:prstGeom prst="rect">
            <a:avLst/>
          </a:prstGeom>
          <a:noFill/>
        </p:spPr>
        <p:txBody>
          <a:bodyPr wrap="none" rtlCol="0">
            <a:spAutoFit/>
          </a:bodyPr>
          <a:lstStyle/>
          <a:p>
            <a:r>
              <a:rPr lang="tr-TR" sz="2100" dirty="0">
                <a:solidFill>
                  <a:prstClr val="black"/>
                </a:solidFill>
                <a:latin typeface="Open Sauce" panose="020B0604020202020204" charset="-94"/>
              </a:rPr>
              <a:t>Halk kent kültüründe tüketici konumundan sıyrılarak üretici konuma gelmeli</a:t>
            </a:r>
          </a:p>
        </p:txBody>
      </p:sp>
      <p:sp>
        <p:nvSpPr>
          <p:cNvPr id="15" name="Metin kutusu 14">
            <a:extLst>
              <a:ext uri="{FF2B5EF4-FFF2-40B4-BE49-F238E27FC236}">
                <a16:creationId xmlns:a16="http://schemas.microsoft.com/office/drawing/2014/main" id="{AA2DB807-86E9-BA31-AB48-7F3062F8FB8E}"/>
              </a:ext>
            </a:extLst>
          </p:cNvPr>
          <p:cNvSpPr txBox="1"/>
          <p:nvPr/>
        </p:nvSpPr>
        <p:spPr>
          <a:xfrm>
            <a:off x="1963508" y="4405574"/>
            <a:ext cx="5072222" cy="415498"/>
          </a:xfrm>
          <a:prstGeom prst="rect">
            <a:avLst/>
          </a:prstGeom>
          <a:noFill/>
        </p:spPr>
        <p:txBody>
          <a:bodyPr wrap="none" rtlCol="0">
            <a:spAutoFit/>
          </a:bodyPr>
          <a:lstStyle/>
          <a:p>
            <a:r>
              <a:rPr lang="tr-TR" sz="2100" dirty="0">
                <a:solidFill>
                  <a:prstClr val="black"/>
                </a:solidFill>
                <a:latin typeface="Open Sauce" panose="020B0604020202020204" charset="-94"/>
              </a:rPr>
              <a:t>Soyut kültürel öğelere önem verilmeli</a:t>
            </a:r>
          </a:p>
        </p:txBody>
      </p:sp>
      <p:sp>
        <p:nvSpPr>
          <p:cNvPr id="16" name="Metin kutusu 15">
            <a:extLst>
              <a:ext uri="{FF2B5EF4-FFF2-40B4-BE49-F238E27FC236}">
                <a16:creationId xmlns:a16="http://schemas.microsoft.com/office/drawing/2014/main" id="{39CFB186-CCBF-69FD-2E1E-8A45C06B591C}"/>
              </a:ext>
            </a:extLst>
          </p:cNvPr>
          <p:cNvSpPr txBox="1"/>
          <p:nvPr/>
        </p:nvSpPr>
        <p:spPr>
          <a:xfrm>
            <a:off x="1956251" y="5002562"/>
            <a:ext cx="5258171" cy="415498"/>
          </a:xfrm>
          <a:prstGeom prst="rect">
            <a:avLst/>
          </a:prstGeom>
          <a:noFill/>
        </p:spPr>
        <p:txBody>
          <a:bodyPr wrap="none" rtlCol="0">
            <a:spAutoFit/>
          </a:bodyPr>
          <a:lstStyle/>
          <a:p>
            <a:r>
              <a:rPr lang="tr-TR" sz="2100" dirty="0">
                <a:solidFill>
                  <a:prstClr val="black"/>
                </a:solidFill>
                <a:latin typeface="Open Sauce" panose="020B0604020202020204" charset="-94"/>
              </a:rPr>
              <a:t>Kentsel farklılıklar yaratılarak korunmalı</a:t>
            </a:r>
          </a:p>
        </p:txBody>
      </p:sp>
      <p:sp>
        <p:nvSpPr>
          <p:cNvPr id="17" name="Metin kutusu 16">
            <a:extLst>
              <a:ext uri="{FF2B5EF4-FFF2-40B4-BE49-F238E27FC236}">
                <a16:creationId xmlns:a16="http://schemas.microsoft.com/office/drawing/2014/main" id="{97C09A6D-5069-CB4A-A121-AD7718C9C4DD}"/>
              </a:ext>
            </a:extLst>
          </p:cNvPr>
          <p:cNvSpPr txBox="1"/>
          <p:nvPr/>
        </p:nvSpPr>
        <p:spPr>
          <a:xfrm>
            <a:off x="1956251" y="5590751"/>
            <a:ext cx="3902030" cy="415498"/>
          </a:xfrm>
          <a:prstGeom prst="rect">
            <a:avLst/>
          </a:prstGeom>
          <a:noFill/>
        </p:spPr>
        <p:txBody>
          <a:bodyPr wrap="none" rtlCol="0">
            <a:spAutoFit/>
          </a:bodyPr>
          <a:lstStyle/>
          <a:p>
            <a:r>
              <a:rPr lang="tr-TR" sz="2100" dirty="0">
                <a:solidFill>
                  <a:prstClr val="black"/>
                </a:solidFill>
                <a:latin typeface="Open Sauce" panose="020B0604020202020204" charset="-94"/>
              </a:rPr>
              <a:t>Tematik rotalar oluşturulmalı</a:t>
            </a:r>
          </a:p>
        </p:txBody>
      </p:sp>
      <p:sp>
        <p:nvSpPr>
          <p:cNvPr id="18" name="Metin kutusu 17">
            <a:extLst>
              <a:ext uri="{FF2B5EF4-FFF2-40B4-BE49-F238E27FC236}">
                <a16:creationId xmlns:a16="http://schemas.microsoft.com/office/drawing/2014/main" id="{FC161B43-412F-2606-2DBB-B4E4C82F85C5}"/>
              </a:ext>
            </a:extLst>
          </p:cNvPr>
          <p:cNvSpPr txBox="1"/>
          <p:nvPr/>
        </p:nvSpPr>
        <p:spPr>
          <a:xfrm>
            <a:off x="1956251" y="6138120"/>
            <a:ext cx="6527749" cy="415498"/>
          </a:xfrm>
          <a:prstGeom prst="rect">
            <a:avLst/>
          </a:prstGeom>
          <a:noFill/>
        </p:spPr>
        <p:txBody>
          <a:bodyPr wrap="none" rtlCol="0">
            <a:spAutoFit/>
          </a:bodyPr>
          <a:lstStyle/>
          <a:p>
            <a:r>
              <a:rPr lang="tr-TR" sz="2100" dirty="0">
                <a:solidFill>
                  <a:prstClr val="black"/>
                </a:solidFill>
                <a:latin typeface="Open Sauce" panose="020B0604020202020204" charset="-94"/>
              </a:rPr>
              <a:t>Gastronomi kentsel kültürel turizmde kullanılmalı</a:t>
            </a:r>
          </a:p>
        </p:txBody>
      </p:sp>
      <p:sp>
        <p:nvSpPr>
          <p:cNvPr id="19" name="Sağ Ok 18">
            <a:extLst>
              <a:ext uri="{FF2B5EF4-FFF2-40B4-BE49-F238E27FC236}">
                <a16:creationId xmlns:a16="http://schemas.microsoft.com/office/drawing/2014/main" id="{13F07157-9CE2-F7F7-F5BF-48447A83A3FC}"/>
              </a:ext>
            </a:extLst>
          </p:cNvPr>
          <p:cNvSpPr/>
          <p:nvPr/>
        </p:nvSpPr>
        <p:spPr>
          <a:xfrm>
            <a:off x="914400" y="6652839"/>
            <a:ext cx="576064" cy="216024"/>
          </a:xfrm>
          <a:prstGeom prst="rightArrow">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solidFill>
                <a:prstClr val="white"/>
              </a:solidFill>
              <a:latin typeface="Open Sauce" panose="020B0604020202020204" charset="-94"/>
            </a:endParaRPr>
          </a:p>
        </p:txBody>
      </p:sp>
      <p:sp>
        <p:nvSpPr>
          <p:cNvPr id="20" name="Metin kutusu 19">
            <a:extLst>
              <a:ext uri="{FF2B5EF4-FFF2-40B4-BE49-F238E27FC236}">
                <a16:creationId xmlns:a16="http://schemas.microsoft.com/office/drawing/2014/main" id="{BF156EF2-5541-B3E3-9F34-708BBEC48B09}"/>
              </a:ext>
            </a:extLst>
          </p:cNvPr>
          <p:cNvSpPr txBox="1"/>
          <p:nvPr/>
        </p:nvSpPr>
        <p:spPr>
          <a:xfrm>
            <a:off x="1956251" y="6610818"/>
            <a:ext cx="7867859" cy="415498"/>
          </a:xfrm>
          <a:prstGeom prst="rect">
            <a:avLst/>
          </a:prstGeom>
          <a:noFill/>
        </p:spPr>
        <p:txBody>
          <a:bodyPr wrap="none" rtlCol="0">
            <a:spAutoFit/>
          </a:bodyPr>
          <a:lstStyle/>
          <a:p>
            <a:r>
              <a:rPr lang="tr-TR" sz="2100" dirty="0">
                <a:solidFill>
                  <a:prstClr val="black"/>
                </a:solidFill>
                <a:latin typeface="Open Sauce" panose="020B0604020202020204" charset="-94"/>
              </a:rPr>
              <a:t>Kentin varoşları kentsel kültürel turizm içerisinde pay almalı</a:t>
            </a:r>
          </a:p>
        </p:txBody>
      </p:sp>
      <p:sp>
        <p:nvSpPr>
          <p:cNvPr id="21" name="Sağ Ok 20">
            <a:extLst>
              <a:ext uri="{FF2B5EF4-FFF2-40B4-BE49-F238E27FC236}">
                <a16:creationId xmlns:a16="http://schemas.microsoft.com/office/drawing/2014/main" id="{4444ABFB-62F2-A89E-2837-2DE5E7A441CB}"/>
              </a:ext>
            </a:extLst>
          </p:cNvPr>
          <p:cNvSpPr/>
          <p:nvPr/>
        </p:nvSpPr>
        <p:spPr>
          <a:xfrm>
            <a:off x="914400" y="7181680"/>
            <a:ext cx="576064" cy="216024"/>
          </a:xfrm>
          <a:prstGeom prst="rightArrow">
            <a:avLst/>
          </a:prstGeom>
          <a:solidFill>
            <a:schemeClr val="bg2">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solidFill>
                <a:prstClr val="white"/>
              </a:solidFill>
              <a:latin typeface="Open Sauce" panose="020B0604020202020204" charset="-94"/>
            </a:endParaRPr>
          </a:p>
        </p:txBody>
      </p:sp>
      <p:sp>
        <p:nvSpPr>
          <p:cNvPr id="22" name="Metin kutusu 21">
            <a:extLst>
              <a:ext uri="{FF2B5EF4-FFF2-40B4-BE49-F238E27FC236}">
                <a16:creationId xmlns:a16="http://schemas.microsoft.com/office/drawing/2014/main" id="{8F4181A9-D1E7-2C83-771F-B874BE2D92AF}"/>
              </a:ext>
            </a:extLst>
          </p:cNvPr>
          <p:cNvSpPr txBox="1"/>
          <p:nvPr/>
        </p:nvSpPr>
        <p:spPr>
          <a:xfrm>
            <a:off x="1998641" y="7115548"/>
            <a:ext cx="9273693" cy="415498"/>
          </a:xfrm>
          <a:prstGeom prst="rect">
            <a:avLst/>
          </a:prstGeom>
          <a:noFill/>
        </p:spPr>
        <p:txBody>
          <a:bodyPr wrap="none" rtlCol="0">
            <a:spAutoFit/>
          </a:bodyPr>
          <a:lstStyle/>
          <a:p>
            <a:r>
              <a:rPr lang="tr-TR" sz="2100" dirty="0">
                <a:solidFill>
                  <a:prstClr val="black"/>
                </a:solidFill>
                <a:latin typeface="Open Sauce" panose="020B0604020202020204" charset="-94"/>
              </a:rPr>
              <a:t>Yerel halk ve kentsel kültürel turist arasında ilişkisel bağların kurulmalı</a:t>
            </a:r>
          </a:p>
        </p:txBody>
      </p:sp>
      <p:sp>
        <p:nvSpPr>
          <p:cNvPr id="23" name="Sağ Ok 22">
            <a:extLst>
              <a:ext uri="{FF2B5EF4-FFF2-40B4-BE49-F238E27FC236}">
                <a16:creationId xmlns:a16="http://schemas.microsoft.com/office/drawing/2014/main" id="{0241EDB2-28BE-B3F9-2A68-01D46C285330}"/>
              </a:ext>
            </a:extLst>
          </p:cNvPr>
          <p:cNvSpPr/>
          <p:nvPr/>
        </p:nvSpPr>
        <p:spPr>
          <a:xfrm>
            <a:off x="914400" y="7734259"/>
            <a:ext cx="576064" cy="216024"/>
          </a:xfrm>
          <a:prstGeom prst="rightArrow">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solidFill>
                <a:prstClr val="white"/>
              </a:solidFill>
              <a:latin typeface="Open Sauce" panose="020B0604020202020204" charset="-94"/>
            </a:endParaRPr>
          </a:p>
        </p:txBody>
      </p:sp>
      <p:sp>
        <p:nvSpPr>
          <p:cNvPr id="24" name="Metin kutusu 1">
            <a:extLst>
              <a:ext uri="{FF2B5EF4-FFF2-40B4-BE49-F238E27FC236}">
                <a16:creationId xmlns:a16="http://schemas.microsoft.com/office/drawing/2014/main" id="{D5752682-665D-BA22-4CC9-EE0CB88CFD5C}"/>
              </a:ext>
            </a:extLst>
          </p:cNvPr>
          <p:cNvSpPr txBox="1"/>
          <p:nvPr/>
        </p:nvSpPr>
        <p:spPr>
          <a:xfrm>
            <a:off x="1998641" y="7620278"/>
            <a:ext cx="4014240" cy="415498"/>
          </a:xfrm>
          <a:prstGeom prst="rect">
            <a:avLst/>
          </a:prstGeom>
          <a:noFill/>
        </p:spPr>
        <p:txBody>
          <a:bodyPr wrap="none" rtlCol="0">
            <a:spAutoFit/>
          </a:bodyPr>
          <a:lstStyle/>
          <a:p>
            <a:r>
              <a:rPr lang="tr-TR" sz="2100" dirty="0">
                <a:solidFill>
                  <a:prstClr val="black"/>
                </a:solidFill>
                <a:latin typeface="Open Sauce" panose="020B0604020202020204" charset="-94"/>
              </a:rPr>
              <a:t>Yerel kimlikler güçlendirilmeli</a:t>
            </a:r>
          </a:p>
        </p:txBody>
      </p:sp>
      <p:sp>
        <p:nvSpPr>
          <p:cNvPr id="25" name="Sağ Ok 23">
            <a:extLst>
              <a:ext uri="{FF2B5EF4-FFF2-40B4-BE49-F238E27FC236}">
                <a16:creationId xmlns:a16="http://schemas.microsoft.com/office/drawing/2014/main" id="{0C830055-1EFB-6839-A686-A1CD2A402F4B}"/>
              </a:ext>
            </a:extLst>
          </p:cNvPr>
          <p:cNvSpPr/>
          <p:nvPr/>
        </p:nvSpPr>
        <p:spPr>
          <a:xfrm>
            <a:off x="914400" y="8248288"/>
            <a:ext cx="576064" cy="216024"/>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00">
              <a:solidFill>
                <a:prstClr val="white"/>
              </a:solidFill>
              <a:latin typeface="Open Sauce" panose="020B0604020202020204" charset="-94"/>
            </a:endParaRPr>
          </a:p>
        </p:txBody>
      </p:sp>
      <p:sp>
        <p:nvSpPr>
          <p:cNvPr id="26" name="Metin kutusu 2">
            <a:extLst>
              <a:ext uri="{FF2B5EF4-FFF2-40B4-BE49-F238E27FC236}">
                <a16:creationId xmlns:a16="http://schemas.microsoft.com/office/drawing/2014/main" id="{9FBABB40-5F70-5850-0AC1-B592A3D18F86}"/>
              </a:ext>
            </a:extLst>
          </p:cNvPr>
          <p:cNvSpPr txBox="1"/>
          <p:nvPr/>
        </p:nvSpPr>
        <p:spPr>
          <a:xfrm>
            <a:off x="1998641" y="8192889"/>
            <a:ext cx="12174559" cy="415498"/>
          </a:xfrm>
          <a:prstGeom prst="rect">
            <a:avLst/>
          </a:prstGeom>
          <a:noFill/>
        </p:spPr>
        <p:txBody>
          <a:bodyPr wrap="square" rtlCol="0">
            <a:spAutoFit/>
          </a:bodyPr>
          <a:lstStyle/>
          <a:p>
            <a:pPr algn="just"/>
            <a:r>
              <a:rPr lang="tr-TR" sz="2100" dirty="0">
                <a:solidFill>
                  <a:prstClr val="black"/>
                </a:solidFill>
                <a:latin typeface="Open Sauce" panose="020B0604020202020204" charset="-94"/>
              </a:rPr>
              <a:t>Kentlerde turistler yönelik yaratıcılık ve esneklik gibi uygun ortamlar oluşturulmalı</a:t>
            </a:r>
          </a:p>
        </p:txBody>
      </p:sp>
    </p:spTree>
    <p:extLst>
      <p:ext uri="{BB962C8B-B14F-4D97-AF65-F5344CB8AC3E}">
        <p14:creationId xmlns:p14="http://schemas.microsoft.com/office/powerpoint/2010/main" val="1959374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2E7A501C-027F-2678-FB5D-B6AE7EC3B078}"/>
            </a:ext>
          </a:extLst>
        </p:cNvPr>
        <p:cNvGrpSpPr/>
        <p:nvPr/>
      </p:nvGrpSpPr>
      <p:grpSpPr>
        <a:xfrm>
          <a:off x="0" y="0"/>
          <a:ext cx="0" cy="0"/>
          <a:chOff x="0" y="0"/>
          <a:chExt cx="0" cy="0"/>
        </a:xfrm>
      </p:grpSpPr>
      <p:sp>
        <p:nvSpPr>
          <p:cNvPr id="11" name="AutoShape 14">
            <a:extLst>
              <a:ext uri="{FF2B5EF4-FFF2-40B4-BE49-F238E27FC236}">
                <a16:creationId xmlns:a16="http://schemas.microsoft.com/office/drawing/2014/main" id="{FC5DA0BC-72B5-1A84-F79D-440FC05B31B9}"/>
              </a:ext>
            </a:extLst>
          </p:cNvPr>
          <p:cNvSpPr/>
          <p:nvPr/>
        </p:nvSpPr>
        <p:spPr>
          <a:xfrm>
            <a:off x="12032" y="2316844"/>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5" name="AutoShape 14">
            <a:extLst>
              <a:ext uri="{FF2B5EF4-FFF2-40B4-BE49-F238E27FC236}">
                <a16:creationId xmlns:a16="http://schemas.microsoft.com/office/drawing/2014/main" id="{669DF76E-6A01-8A19-1B5C-58DB2FF108BD}"/>
              </a:ext>
            </a:extLst>
          </p:cNvPr>
          <p:cNvSpPr/>
          <p:nvPr/>
        </p:nvSpPr>
        <p:spPr>
          <a:xfrm flipV="1">
            <a:off x="8763000" y="3467100"/>
            <a:ext cx="0" cy="4799527"/>
          </a:xfrm>
          <a:prstGeom prst="line">
            <a:avLst/>
          </a:prstGeom>
          <a:ln w="19050" cap="rnd">
            <a:solidFill>
              <a:srgbClr val="463F3A"/>
            </a:solidFill>
            <a:prstDash val="solid"/>
            <a:headEnd type="none" w="sm" len="sm"/>
            <a:tailEnd type="none" w="sm" len="sm"/>
          </a:ln>
        </p:spPr>
        <p:txBody>
          <a:bodyPr/>
          <a:lstStyle/>
          <a:p>
            <a:endParaRPr lang="en-US" dirty="0"/>
          </a:p>
        </p:txBody>
      </p:sp>
      <p:sp>
        <p:nvSpPr>
          <p:cNvPr id="7" name="TextBox 6">
            <a:extLst>
              <a:ext uri="{FF2B5EF4-FFF2-40B4-BE49-F238E27FC236}">
                <a16:creationId xmlns:a16="http://schemas.microsoft.com/office/drawing/2014/main" id="{985C0495-C6C1-0BEE-7B19-1A9A7C9F3658}"/>
              </a:ext>
            </a:extLst>
          </p:cNvPr>
          <p:cNvSpPr txBox="1"/>
          <p:nvPr/>
        </p:nvSpPr>
        <p:spPr>
          <a:xfrm>
            <a:off x="838200" y="321882"/>
            <a:ext cx="16992600" cy="1631216"/>
          </a:xfrm>
          <a:prstGeom prst="rect">
            <a:avLst/>
          </a:prstGeom>
          <a:noFill/>
        </p:spPr>
        <p:txBody>
          <a:bodyPr wrap="square">
            <a:spAutoFit/>
          </a:bodyPr>
          <a:lstStyle/>
          <a:p>
            <a:r>
              <a:rPr lang="tr-TR" sz="2500" dirty="0">
                <a:latin typeface="The Youngest Serif" panose="020B0604020202020204" charset="-94"/>
              </a:rPr>
              <a:t>Sonuç: Yerel otoriteler, turizmi teşvik etme ile bölgesel, kültürel ve çevresel bütünlüğü koruma arasındaki hassas dengeyi yönetmede kilit bir rol oynamaktadır. İşbirliği çabaları, toplum katılımı ve sürdürülebilir turizm uygulamaları, turizmin potansiyel negatif etkilerini hafifletmeyi amaçlayan yerel</a:t>
            </a:r>
            <a:br>
              <a:rPr lang="tr-TR" sz="2500" dirty="0">
                <a:latin typeface="The Youngest Serif" panose="020B0604020202020204" charset="-94"/>
              </a:rPr>
            </a:br>
            <a:r>
              <a:rPr lang="tr-TR" sz="2500" dirty="0">
                <a:latin typeface="The Youngest Serif" panose="020B0604020202020204" charset="-94"/>
              </a:rPr>
              <a:t>yönetimler için giderek odak noktaları haline gelmektedir.</a:t>
            </a:r>
            <a:endParaRPr lang="en-US" sz="2500" dirty="0">
              <a:latin typeface="The Youngest Serif" panose="020B0604020202020204" charset="-94"/>
            </a:endParaRPr>
          </a:p>
        </p:txBody>
      </p:sp>
      <p:sp>
        <p:nvSpPr>
          <p:cNvPr id="8" name="İçerik Yer Tutucusu 2">
            <a:extLst>
              <a:ext uri="{FF2B5EF4-FFF2-40B4-BE49-F238E27FC236}">
                <a16:creationId xmlns:a16="http://schemas.microsoft.com/office/drawing/2014/main" id="{BDC08239-CF8A-C5A4-F6DE-5962B2E5468B}"/>
              </a:ext>
            </a:extLst>
          </p:cNvPr>
          <p:cNvSpPr txBox="1">
            <a:spLocks/>
          </p:cNvSpPr>
          <p:nvPr/>
        </p:nvSpPr>
        <p:spPr>
          <a:xfrm>
            <a:off x="783778" y="3258574"/>
            <a:ext cx="7696193" cy="521657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100" dirty="0">
                <a:latin typeface="Open Sauce" panose="020B0604020202020204" charset="-94"/>
              </a:rPr>
              <a:t>Sürdürülebilir Kentsel Planlamada Büyüme ve Koruma Dengesi</a:t>
            </a:r>
          </a:p>
          <a:p>
            <a:r>
              <a:rPr lang="tr-TR" sz="2100" dirty="0">
                <a:latin typeface="Open Sauce" panose="020B0604020202020204" charset="-94"/>
              </a:rPr>
              <a:t> İşbirlikçi Destinasyon Yönetimi ve Stratejik Planlama</a:t>
            </a:r>
          </a:p>
          <a:p>
            <a:r>
              <a:rPr lang="tr-TR" sz="2100" dirty="0">
                <a:latin typeface="Open Sauce" panose="020B0604020202020204" charset="-94"/>
              </a:rPr>
              <a:t>Toplum Katılımı ve Güçlendirme ve Kapsayıcı Karar Alma</a:t>
            </a:r>
          </a:p>
          <a:p>
            <a:r>
              <a:rPr lang="tr-TR" sz="2100" dirty="0">
                <a:latin typeface="Open Sauce" panose="020B0604020202020204" charset="-94"/>
              </a:rPr>
              <a:t>Sürdürülebilir Turizm Uygulamaları ve Çevresel Koruma</a:t>
            </a:r>
          </a:p>
          <a:p>
            <a:r>
              <a:rPr lang="tr-TR" sz="2100" dirty="0">
                <a:latin typeface="Open Sauce" panose="020B0604020202020204" charset="-94"/>
              </a:rPr>
              <a:t>Altyapı Geliştirme ve Yönetimi ile Büyüme ve Etki Dengesi</a:t>
            </a:r>
          </a:p>
          <a:p>
            <a:r>
              <a:rPr lang="tr-TR" sz="2100" dirty="0">
                <a:latin typeface="Open Sauce" panose="020B0604020202020204" charset="-94"/>
              </a:rPr>
              <a:t>Akıllı Altyapı Entegrasyonu, Verimliliği Artırma ve Deneyimi Geliştirme:</a:t>
            </a:r>
          </a:p>
          <a:p>
            <a:r>
              <a:rPr lang="tr-TR" sz="2100" dirty="0">
                <a:latin typeface="Open Sauce" panose="020B0604020202020204" charset="-94"/>
              </a:rPr>
              <a:t>Düzenleme ve Kalite Kontrolü ile Kaliteli Turizmi Sağlama</a:t>
            </a:r>
          </a:p>
          <a:p>
            <a:r>
              <a:rPr lang="tr-TR" sz="2100" dirty="0">
                <a:latin typeface="Open Sauce" panose="020B0604020202020204" charset="-94"/>
              </a:rPr>
              <a:t>Turizm Geliri Yeniden Dağıtımı ile Toplum Yararına Paylaşım</a:t>
            </a:r>
          </a:p>
          <a:p>
            <a:r>
              <a:rPr lang="tr-TR" sz="2100" dirty="0">
                <a:latin typeface="Open Sauce" panose="020B0604020202020204" charset="-94"/>
              </a:rPr>
              <a:t>Eğitim İnisiyatifi ile Farkındalık Yaratma</a:t>
            </a:r>
          </a:p>
        </p:txBody>
      </p:sp>
      <p:sp>
        <p:nvSpPr>
          <p:cNvPr id="9" name="İçerik Yer Tutucusu 3">
            <a:extLst>
              <a:ext uri="{FF2B5EF4-FFF2-40B4-BE49-F238E27FC236}">
                <a16:creationId xmlns:a16="http://schemas.microsoft.com/office/drawing/2014/main" id="{135932A6-E852-EA72-EB5A-FC18AD83FB5A}"/>
              </a:ext>
            </a:extLst>
          </p:cNvPr>
          <p:cNvSpPr txBox="1">
            <a:spLocks/>
          </p:cNvSpPr>
          <p:nvPr/>
        </p:nvSpPr>
        <p:spPr>
          <a:xfrm>
            <a:off x="9808029" y="3258574"/>
            <a:ext cx="7696193" cy="458217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2100" dirty="0">
                <a:latin typeface="Open Sauce" panose="020B0604020202020204" charset="-94"/>
              </a:rPr>
              <a:t>Kamu-Özel Ortaklıkları ve İşbirliğine Dayalı Yönetim</a:t>
            </a:r>
          </a:p>
          <a:p>
            <a:pPr marL="0" indent="0">
              <a:buFont typeface="Arial" pitchFamily="34" charset="0"/>
              <a:buNone/>
            </a:pPr>
            <a:r>
              <a:rPr lang="tr-TR" sz="2100" dirty="0">
                <a:latin typeface="Open Sauce" panose="020B0604020202020204" charset="-94"/>
              </a:rPr>
              <a:t>Toplum Katılımı &amp; Kültürel Koruma ve Sakinleri Güçlendirme</a:t>
            </a:r>
          </a:p>
          <a:p>
            <a:pPr marL="0" indent="0">
              <a:buFont typeface="Arial" pitchFamily="34" charset="0"/>
              <a:buNone/>
            </a:pPr>
            <a:r>
              <a:rPr lang="tr-TR" sz="2100" dirty="0">
                <a:latin typeface="Open Sauce" panose="020B0604020202020204" charset="-94"/>
              </a:rPr>
              <a:t>Kültürel Turizm İnisiyatifi ile Kültürel Deneyimleri Teşvik Etme</a:t>
            </a:r>
          </a:p>
          <a:p>
            <a:pPr marL="0" indent="0">
              <a:buFont typeface="Arial" pitchFamily="34" charset="0"/>
              <a:buNone/>
            </a:pPr>
            <a:r>
              <a:rPr lang="tr-TR" sz="2100" dirty="0">
                <a:latin typeface="Open Sauce" panose="020B0604020202020204" charset="-94"/>
              </a:rPr>
              <a:t>Sürdürülebilir Turizm Uygulamaları ve Çevresel Etkiyi Azaltma</a:t>
            </a:r>
          </a:p>
          <a:p>
            <a:pPr marL="0" indent="0">
              <a:buFont typeface="Arial" pitchFamily="34" charset="0"/>
              <a:buNone/>
            </a:pPr>
            <a:endParaRPr lang="tr-TR" sz="2100" dirty="0">
              <a:latin typeface="Open Sauce" panose="020B0604020202020204" charset="-94"/>
            </a:endParaRPr>
          </a:p>
          <a:p>
            <a:pPr marL="0" indent="0">
              <a:buFont typeface="Arial" pitchFamily="34" charset="0"/>
              <a:buNone/>
            </a:pPr>
            <a:r>
              <a:rPr lang="tr-TR" sz="2100" dirty="0">
                <a:latin typeface="Open Sauce" panose="020B0604020202020204" charset="-94"/>
              </a:rPr>
              <a:t>Çevre Dostu Konaklamalar ile Yeşil Yapı ve İşletmeler:</a:t>
            </a:r>
          </a:p>
          <a:p>
            <a:pPr marL="0" indent="0" algn="just">
              <a:buFont typeface="Arial" pitchFamily="34" charset="0"/>
              <a:buNone/>
            </a:pPr>
            <a:r>
              <a:rPr lang="tr-TR" sz="2100" dirty="0">
                <a:latin typeface="Open Sauce" panose="020B0604020202020204" charset="-94"/>
              </a:rPr>
              <a:t>Yerel yönetimlerin, bölgelerinde turizmin yolunu şekillendirmede kilit bir rol oynadığı ortadadır. İşbirliği stratejilerini, toplum katılımını ve sürdürülebilir uygulamaları benimseyerek, turizmin her destinasyonu benzersiz kılan kültürel ve çevresel zenginliği koruyabilirler</a:t>
            </a:r>
          </a:p>
          <a:p>
            <a:pPr marL="0" indent="0" algn="just">
              <a:buFont typeface="Arial" pitchFamily="34" charset="0"/>
              <a:buNone/>
            </a:pPr>
            <a:r>
              <a:rPr lang="tr-TR" sz="2100" dirty="0">
                <a:latin typeface="Open Sauce" panose="020B0604020202020204" charset="-94"/>
              </a:rPr>
              <a:t>Kapasite Yönetimi ile Ziyaretçi Sayısını Sınırlama: aşırı turizm</a:t>
            </a:r>
          </a:p>
        </p:txBody>
      </p:sp>
    </p:spTree>
    <p:extLst>
      <p:ext uri="{BB962C8B-B14F-4D97-AF65-F5344CB8AC3E}">
        <p14:creationId xmlns:p14="http://schemas.microsoft.com/office/powerpoint/2010/main" val="3225720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8866D1FA-D76F-C344-1730-6BBAC3F3F24D}"/>
            </a:ext>
          </a:extLst>
        </p:cNvPr>
        <p:cNvGrpSpPr/>
        <p:nvPr/>
      </p:nvGrpSpPr>
      <p:grpSpPr>
        <a:xfrm>
          <a:off x="0" y="0"/>
          <a:ext cx="0" cy="0"/>
          <a:chOff x="0" y="0"/>
          <a:chExt cx="0" cy="0"/>
        </a:xfrm>
      </p:grpSpPr>
      <p:sp>
        <p:nvSpPr>
          <p:cNvPr id="2" name="İçerik Yer Tutucusu 5">
            <a:extLst>
              <a:ext uri="{FF2B5EF4-FFF2-40B4-BE49-F238E27FC236}">
                <a16:creationId xmlns:a16="http://schemas.microsoft.com/office/drawing/2014/main" id="{E91408EC-2309-718D-ADAF-3CA6B96F01E1}"/>
              </a:ext>
            </a:extLst>
          </p:cNvPr>
          <p:cNvSpPr txBox="1">
            <a:spLocks/>
          </p:cNvSpPr>
          <p:nvPr/>
        </p:nvSpPr>
        <p:spPr>
          <a:xfrm>
            <a:off x="381000" y="571500"/>
            <a:ext cx="10058400" cy="845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latin typeface="Open Sauce" panose="020B0604020202020204" charset="-94"/>
              </a:rPr>
              <a:t>Enerji verimliliği, yenilenebilir enerji kapsamında güneş ve rüzgar enerjisi önemli Antalya gibi kıyı şeridi bulunan destinasyonlarda sürdürülebilir su ve deniz kaynakları yönetimi konusunda işbirliği, deniz kirliliğinin azaltılması, balıkçılığın yönetilmesi deniz ekosistemlerinin korunmasına yardımcı olabilir.</a:t>
            </a:r>
          </a:p>
          <a:p>
            <a:pPr algn="just"/>
            <a:endParaRPr lang="tr-TR" sz="2100" dirty="0">
              <a:latin typeface="Open Sauce" panose="020B0604020202020204" charset="-94"/>
            </a:endParaRPr>
          </a:p>
          <a:p>
            <a:pPr algn="just"/>
            <a:r>
              <a:rPr lang="tr-TR" sz="2100" dirty="0" err="1">
                <a:solidFill>
                  <a:srgbClr val="FF0000"/>
                </a:solidFill>
                <a:latin typeface="Open Sauce" panose="020B0604020202020204" charset="-94"/>
              </a:rPr>
              <a:t>Antalyada</a:t>
            </a:r>
            <a:r>
              <a:rPr lang="tr-TR" sz="2100" dirty="0">
                <a:solidFill>
                  <a:srgbClr val="FF0000"/>
                </a:solidFill>
                <a:latin typeface="Open Sauce" panose="020B0604020202020204" charset="-94"/>
              </a:rPr>
              <a:t>, sürdürülebilir turizm uygulamalarındaki işbirlikçi çabalar, çevresel etkilerin azaltılmasına yardımcı olabilir, yerel ekonomiye katkıda bulunabilirler. Bunlar doğal güzelliğin, gastronominin ve kültürel mirasın korunmasını içerebilir.</a:t>
            </a:r>
          </a:p>
          <a:p>
            <a:pPr algn="just"/>
            <a:endParaRPr lang="tr-TR" sz="2100" dirty="0">
              <a:solidFill>
                <a:srgbClr val="FF0000"/>
              </a:solidFill>
              <a:latin typeface="Open Sauce" panose="020B0604020202020204" charset="-94"/>
            </a:endParaRPr>
          </a:p>
          <a:p>
            <a:pPr algn="just"/>
            <a:r>
              <a:rPr lang="tr-TR" sz="2100" dirty="0">
                <a:latin typeface="Open Sauce" panose="020B0604020202020204" charset="-94"/>
              </a:rPr>
              <a:t> Atık yönetimi-geri dönüşüm stratejilerine, atık azaltma hedeflerine uymak.</a:t>
            </a:r>
          </a:p>
          <a:p>
            <a:pPr algn="just"/>
            <a:endParaRPr lang="tr-TR" sz="2100" dirty="0">
              <a:latin typeface="Open Sauce" panose="020B0604020202020204" charset="-94"/>
            </a:endParaRPr>
          </a:p>
          <a:p>
            <a:pPr algn="just"/>
            <a:r>
              <a:rPr lang="tr-TR" sz="2100" dirty="0">
                <a:solidFill>
                  <a:srgbClr val="FF0000"/>
                </a:solidFill>
                <a:latin typeface="Open Sauce" panose="020B0604020202020204" charset="-94"/>
              </a:rPr>
              <a:t>İklim değişikliği ve sürdürülebilirlik konusuna daha geniş bir perspektiften bakıldığında destinasyonlar arası sosyal ve kültürel değişim programlarının düzenlenmesi, ilgili eğitim faaliyetleri, seminerler ve kültürel etkinlikler mutlak surette düşünülmelidir. ANTALYA BUNA ÖNCÜLÜK ETMELİDİR</a:t>
            </a:r>
          </a:p>
          <a:p>
            <a:pPr algn="just"/>
            <a:endParaRPr lang="tr-TR" sz="2100" dirty="0">
              <a:solidFill>
                <a:srgbClr val="FF0000"/>
              </a:solidFill>
              <a:latin typeface="Open Sauce" panose="020B0604020202020204" charset="-94"/>
            </a:endParaRPr>
          </a:p>
          <a:p>
            <a:pPr algn="just"/>
            <a:r>
              <a:rPr lang="tr-TR" sz="2100" dirty="0">
                <a:latin typeface="Open Sauce" panose="020B0604020202020204" charset="-94"/>
              </a:rPr>
              <a:t> Özellikle iklim değişikliği ve afetlere hazırlık açısından destinasyonlar arası dayanıklılık ve iklim değişikliğiyle mücadele stratejilerine ve sel ve deprem gibi olaylarda işbirliği her zaman önemli olacaktır.</a:t>
            </a:r>
          </a:p>
          <a:p>
            <a:pPr algn="just"/>
            <a:endParaRPr lang="tr-TR" sz="2100" dirty="0">
              <a:latin typeface="Open Sauce" panose="020B0604020202020204" charset="-94"/>
            </a:endParaRPr>
          </a:p>
          <a:p>
            <a:pPr algn="just"/>
            <a:r>
              <a:rPr lang="tr-TR" sz="2100" dirty="0">
                <a:solidFill>
                  <a:srgbClr val="FF0000"/>
                </a:solidFill>
                <a:latin typeface="Open Sauce" panose="020B0604020202020204" charset="-94"/>
              </a:rPr>
              <a:t>Yeşil altyapı ve kentsel planlama teşvik edilmeli ve turizm konusu da döngüsel turizm ve sürdürülebilir kentsel planlama konularına dahil edilmelidir.</a:t>
            </a:r>
          </a:p>
        </p:txBody>
      </p:sp>
      <p:pic>
        <p:nvPicPr>
          <p:cNvPr id="6" name="Picture 5">
            <a:extLst>
              <a:ext uri="{FF2B5EF4-FFF2-40B4-BE49-F238E27FC236}">
                <a16:creationId xmlns:a16="http://schemas.microsoft.com/office/drawing/2014/main" id="{96610B5E-595C-6193-EA1E-314A604E8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0"/>
            <a:ext cx="7239000" cy="10287000"/>
          </a:xfrm>
          <a:prstGeom prst="rect">
            <a:avLst/>
          </a:prstGeom>
        </p:spPr>
      </p:pic>
    </p:spTree>
    <p:extLst>
      <p:ext uri="{BB962C8B-B14F-4D97-AF65-F5344CB8AC3E}">
        <p14:creationId xmlns:p14="http://schemas.microsoft.com/office/powerpoint/2010/main" val="62100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p:cNvGrpSpPr/>
        <p:nvPr/>
      </p:nvGrpSpPr>
      <p:grpSpPr>
        <a:xfrm>
          <a:off x="0" y="0"/>
          <a:ext cx="0" cy="0"/>
          <a:chOff x="0" y="0"/>
          <a:chExt cx="0" cy="0"/>
        </a:xfrm>
      </p:grpSpPr>
      <p:sp>
        <p:nvSpPr>
          <p:cNvPr id="2" name="TextBox 2"/>
          <p:cNvSpPr txBox="1"/>
          <p:nvPr/>
        </p:nvSpPr>
        <p:spPr>
          <a:xfrm>
            <a:off x="522603" y="320075"/>
            <a:ext cx="11484182" cy="1795363"/>
          </a:xfrm>
          <a:prstGeom prst="rect">
            <a:avLst/>
          </a:prstGeom>
        </p:spPr>
        <p:txBody>
          <a:bodyPr wrap="square" lIns="0" tIns="0" rIns="0" bIns="0" rtlCol="0" anchor="t">
            <a:spAutoFit/>
          </a:bodyPr>
          <a:lstStyle/>
          <a:p>
            <a:pPr marL="0" lvl="0" indent="0" algn="l">
              <a:lnSpc>
                <a:spcPts val="7039"/>
              </a:lnSpc>
            </a:pPr>
            <a:r>
              <a:rPr lang="sv-SE" sz="6399" u="none" dirty="0">
                <a:solidFill>
                  <a:srgbClr val="13110F"/>
                </a:solidFill>
                <a:latin typeface="The Youngest Serif"/>
                <a:ea typeface="The Youngest Serif"/>
                <a:cs typeface="The Youngest Serif"/>
                <a:sym typeface="The Youngest Serif"/>
              </a:rPr>
              <a:t>Turistik göstergelere göre; Antalya turizmi </a:t>
            </a:r>
            <a:endParaRPr lang="en-US" sz="6399" u="none" dirty="0">
              <a:solidFill>
                <a:srgbClr val="13110F"/>
              </a:solidFill>
              <a:latin typeface="The Youngest Serif"/>
              <a:ea typeface="The Youngest Serif"/>
              <a:cs typeface="The Youngest Serif"/>
              <a:sym typeface="The Youngest Serif"/>
            </a:endParaRPr>
          </a:p>
        </p:txBody>
      </p:sp>
      <p:sp>
        <p:nvSpPr>
          <p:cNvPr id="20" name="TextBox 19">
            <a:extLst>
              <a:ext uri="{FF2B5EF4-FFF2-40B4-BE49-F238E27FC236}">
                <a16:creationId xmlns:a16="http://schemas.microsoft.com/office/drawing/2014/main" id="{C3103DC1-6213-B8B3-E7DD-7EC043AB1BB2}"/>
              </a:ext>
            </a:extLst>
          </p:cNvPr>
          <p:cNvSpPr txBox="1"/>
          <p:nvPr/>
        </p:nvSpPr>
        <p:spPr>
          <a:xfrm>
            <a:off x="381000" y="2265542"/>
            <a:ext cx="9144000" cy="738664"/>
          </a:xfrm>
          <a:prstGeom prst="rect">
            <a:avLst/>
          </a:prstGeom>
          <a:noFill/>
        </p:spPr>
        <p:txBody>
          <a:bodyPr wrap="square">
            <a:spAutoFit/>
          </a:bodyPr>
          <a:lstStyle/>
          <a:p>
            <a:r>
              <a:rPr lang="tr-TR" sz="2100" b="1" dirty="0">
                <a:solidFill>
                  <a:schemeClr val="accent4">
                    <a:lumMod val="10000"/>
                  </a:schemeClr>
                </a:solidFill>
                <a:latin typeface="Open Sauce" panose="020B0604020202020204" charset="-94"/>
              </a:rPr>
              <a:t>Ülkemizde 50 Milyona Yaklaşan Turist, 1.1 Milyon  Yatak Sayısı, 50 milyonu Aşan Müze Ören yeri Ziyareti</a:t>
            </a:r>
            <a:r>
              <a:rPr lang="tr-TR" sz="2100" b="1" dirty="0">
                <a:solidFill>
                  <a:srgbClr val="FF0000"/>
                </a:solidFill>
                <a:latin typeface="Open Sauce" panose="020B0604020202020204" charset="-94"/>
              </a:rPr>
              <a:t> </a:t>
            </a:r>
            <a:endParaRPr lang="en-US" sz="2100" dirty="0">
              <a:latin typeface="Open Sauce" panose="020B0604020202020204" charset="-94"/>
            </a:endParaRPr>
          </a:p>
        </p:txBody>
      </p:sp>
      <p:sp>
        <p:nvSpPr>
          <p:cNvPr id="21" name="İçerik Yer Tutucusu 2">
            <a:extLst>
              <a:ext uri="{FF2B5EF4-FFF2-40B4-BE49-F238E27FC236}">
                <a16:creationId xmlns:a16="http://schemas.microsoft.com/office/drawing/2014/main" id="{96A42D69-2C40-E8A5-3102-291130F35BBA}"/>
              </a:ext>
            </a:extLst>
          </p:cNvPr>
          <p:cNvSpPr txBox="1">
            <a:spLocks/>
          </p:cNvSpPr>
          <p:nvPr/>
        </p:nvSpPr>
        <p:spPr>
          <a:xfrm>
            <a:off x="417286" y="3438870"/>
            <a:ext cx="9611997" cy="435133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latin typeface="Open Sauce" panose="020B0604020202020204" charset="-94"/>
              </a:rPr>
              <a:t>Turist sayısı: 16 milyona yaklaşan il turist sayısı</a:t>
            </a:r>
          </a:p>
          <a:p>
            <a:pPr algn="just"/>
            <a:endParaRPr lang="tr-TR" sz="2100" dirty="0">
              <a:latin typeface="Open Sauce" panose="020B0604020202020204" charset="-94"/>
            </a:endParaRPr>
          </a:p>
          <a:p>
            <a:pPr algn="just"/>
            <a:r>
              <a:rPr lang="tr-TR" sz="2100" dirty="0">
                <a:latin typeface="Open Sauce" panose="020B0604020202020204" charset="-94"/>
              </a:rPr>
              <a:t>Turist sayısındaki artış, </a:t>
            </a:r>
            <a:r>
              <a:rPr lang="tr-TR" sz="2100" dirty="0">
                <a:solidFill>
                  <a:srgbClr val="FF0000"/>
                </a:solidFill>
                <a:latin typeface="Open Sauce" panose="020B0604020202020204" charset="-94"/>
              </a:rPr>
              <a:t>turizm geliri artışı ile paralellik göstermemektedir</a:t>
            </a:r>
          </a:p>
          <a:p>
            <a:pPr algn="just"/>
            <a:endParaRPr lang="tr-TR" sz="2100" dirty="0">
              <a:solidFill>
                <a:srgbClr val="FF0000"/>
              </a:solidFill>
              <a:latin typeface="Open Sauce" panose="020B0604020202020204" charset="-94"/>
            </a:endParaRPr>
          </a:p>
          <a:p>
            <a:pPr algn="just"/>
            <a:r>
              <a:rPr lang="tr-TR" sz="2100" dirty="0">
                <a:solidFill>
                  <a:srgbClr val="FF0000"/>
                </a:solidFill>
                <a:latin typeface="Open Sauce" panose="020B0604020202020204" charset="-94"/>
              </a:rPr>
              <a:t>900 ile 1000 dolar turist başına harcama yeterli mi?</a:t>
            </a:r>
          </a:p>
          <a:p>
            <a:pPr algn="just"/>
            <a:endParaRPr lang="tr-TR" sz="2100" dirty="0">
              <a:solidFill>
                <a:srgbClr val="FF0000"/>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Yabancı doluluk oranı en yüksek %50 ye yakın yerli çok az %10’un altında</a:t>
            </a:r>
          </a:p>
          <a:p>
            <a:pPr algn="just"/>
            <a:endParaRPr lang="tr-TR" sz="2100" dirty="0">
              <a:solidFill>
                <a:schemeClr val="accent4">
                  <a:lumMod val="10000"/>
                </a:schemeClr>
              </a:solidFill>
              <a:latin typeface="Open Sauce" panose="020B0604020202020204" charset="-94"/>
            </a:endParaRPr>
          </a:p>
          <a:p>
            <a:pPr algn="just"/>
            <a:r>
              <a:rPr lang="tr-TR" sz="2100" dirty="0">
                <a:solidFill>
                  <a:srgbClr val="FF0000"/>
                </a:solidFill>
                <a:latin typeface="Open Sauce" panose="020B0604020202020204" charset="-94"/>
              </a:rPr>
              <a:t>Yatak sayısı 929 tesis 500 bini aşan yatak, işletme belgeli,150 bine yakın belediye belgeli</a:t>
            </a:r>
          </a:p>
          <a:p>
            <a:pPr algn="just"/>
            <a:endParaRPr lang="tr-TR" sz="2100" dirty="0">
              <a:solidFill>
                <a:srgbClr val="FF0000"/>
              </a:solidFill>
              <a:latin typeface="Open Sauce" panose="020B0604020202020204" charset="-94"/>
            </a:endParaRPr>
          </a:p>
          <a:p>
            <a:pPr algn="just"/>
            <a:r>
              <a:rPr lang="tr-TR" sz="2100" dirty="0">
                <a:solidFill>
                  <a:schemeClr val="accent4">
                    <a:lumMod val="10000"/>
                  </a:schemeClr>
                </a:solidFill>
                <a:latin typeface="Open Sauce" panose="020B0604020202020204" charset="-94"/>
              </a:rPr>
              <a:t>3.5 milyon müze ören yeri ziyaretçi sayısı (Türkiye 56 milyon)</a:t>
            </a:r>
            <a:r>
              <a:rPr lang="tr-TR" sz="2100" dirty="0">
                <a:latin typeface="Open Sauce" panose="020B0604020202020204" charset="-94"/>
              </a:rPr>
              <a:t> </a:t>
            </a:r>
          </a:p>
          <a:p>
            <a:pPr algn="just"/>
            <a:endParaRPr lang="tr-TR" sz="2100" dirty="0">
              <a:latin typeface="Open Sauce" panose="020B0604020202020204" charset="-94"/>
            </a:endParaRPr>
          </a:p>
          <a:p>
            <a:pPr algn="just"/>
            <a:r>
              <a:rPr lang="tr-TR" sz="2100" dirty="0">
                <a:latin typeface="Open Sauce" panose="020B0604020202020204" charset="-94"/>
              </a:rPr>
              <a:t>Doğal ve kültürel değerlerini kullanamayan ve otel merkezli turizm anlayışından kaynaklı yapısal sorunlar</a:t>
            </a:r>
          </a:p>
          <a:p>
            <a:pPr algn="just"/>
            <a:endParaRPr lang="tr-TR" sz="2100" dirty="0">
              <a:solidFill>
                <a:schemeClr val="accent4">
                  <a:lumMod val="10000"/>
                </a:schemeClr>
              </a:solidFill>
              <a:latin typeface="Open Sauce" panose="020B0604020202020204" charset="-94"/>
            </a:endParaRPr>
          </a:p>
        </p:txBody>
      </p:sp>
      <p:sp>
        <p:nvSpPr>
          <p:cNvPr id="25" name="AutoShape 14">
            <a:extLst>
              <a:ext uri="{FF2B5EF4-FFF2-40B4-BE49-F238E27FC236}">
                <a16:creationId xmlns:a16="http://schemas.microsoft.com/office/drawing/2014/main" id="{C83C7553-5624-E0D4-CA47-D8FB11064D86}"/>
              </a:ext>
            </a:extLst>
          </p:cNvPr>
          <p:cNvSpPr/>
          <p:nvPr/>
        </p:nvSpPr>
        <p:spPr>
          <a:xfrm flipV="1">
            <a:off x="0" y="3238500"/>
            <a:ext cx="11484182" cy="0"/>
          </a:xfrm>
          <a:prstGeom prst="line">
            <a:avLst/>
          </a:prstGeom>
          <a:ln w="19050" cap="rnd">
            <a:solidFill>
              <a:srgbClr val="463F3A"/>
            </a:solidFill>
            <a:prstDash val="solid"/>
            <a:headEnd type="none" w="sm" len="sm"/>
            <a:tailEnd type="none" w="sm" len="sm"/>
          </a:ln>
        </p:spPr>
        <p:txBody>
          <a:bodyPr/>
          <a:lstStyle/>
          <a:p>
            <a:endParaRPr lang="en-US" dirty="0"/>
          </a:p>
        </p:txBody>
      </p:sp>
      <p:pic>
        <p:nvPicPr>
          <p:cNvPr id="27" name="Picture 26">
            <a:extLst>
              <a:ext uri="{FF2B5EF4-FFF2-40B4-BE49-F238E27FC236}">
                <a16:creationId xmlns:a16="http://schemas.microsoft.com/office/drawing/2014/main" id="{586A933C-4318-363A-D95E-15C8AF355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1800" y="0"/>
            <a:ext cx="7696200" cy="10287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94966D12-BE84-F945-56F5-FDE0D1E8FDD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CF1B569-189C-0DB7-BA5E-BAEAAA6B8E4E}"/>
              </a:ext>
            </a:extLst>
          </p:cNvPr>
          <p:cNvSpPr txBox="1"/>
          <p:nvPr/>
        </p:nvSpPr>
        <p:spPr>
          <a:xfrm>
            <a:off x="522603" y="531069"/>
            <a:ext cx="8621397" cy="1795363"/>
          </a:xfrm>
          <a:prstGeom prst="rect">
            <a:avLst/>
          </a:prstGeom>
        </p:spPr>
        <p:txBody>
          <a:bodyPr wrap="square" lIns="0" tIns="0" rIns="0" bIns="0" rtlCol="0" anchor="t">
            <a:spAutoFit/>
          </a:bodyPr>
          <a:lstStyle/>
          <a:p>
            <a:pPr marL="0" lvl="0" indent="0" algn="l">
              <a:lnSpc>
                <a:spcPts val="7039"/>
              </a:lnSpc>
            </a:pPr>
            <a:r>
              <a:rPr lang="sv-SE" sz="6399" u="none" dirty="0">
                <a:solidFill>
                  <a:srgbClr val="13110F"/>
                </a:solidFill>
                <a:latin typeface="The Youngest Serif"/>
                <a:ea typeface="The Youngest Serif"/>
                <a:cs typeface="The Youngest Serif"/>
                <a:sym typeface="The Youngest Serif"/>
              </a:rPr>
              <a:t>Turistik göstergelere göre; Antalya turizmi </a:t>
            </a:r>
            <a:endParaRPr lang="en-US" sz="6399" u="none" dirty="0">
              <a:solidFill>
                <a:srgbClr val="13110F"/>
              </a:solidFill>
              <a:latin typeface="The Youngest Serif"/>
              <a:ea typeface="The Youngest Serif"/>
              <a:cs typeface="The Youngest Serif"/>
              <a:sym typeface="The Youngest Serif"/>
            </a:endParaRPr>
          </a:p>
        </p:txBody>
      </p:sp>
      <p:sp>
        <p:nvSpPr>
          <p:cNvPr id="22" name="İçerik Yer Tutucusu 3">
            <a:extLst>
              <a:ext uri="{FF2B5EF4-FFF2-40B4-BE49-F238E27FC236}">
                <a16:creationId xmlns:a16="http://schemas.microsoft.com/office/drawing/2014/main" id="{8BD34995-CA47-35A6-098A-DE25A7954FF2}"/>
              </a:ext>
            </a:extLst>
          </p:cNvPr>
          <p:cNvSpPr txBox="1">
            <a:spLocks/>
          </p:cNvSpPr>
          <p:nvPr/>
        </p:nvSpPr>
        <p:spPr>
          <a:xfrm>
            <a:off x="685800" y="3604771"/>
            <a:ext cx="7543800" cy="48728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latin typeface="Open Sauce" panose="020B0604020202020204" charset="-94"/>
              </a:rPr>
              <a:t>Ucuzlama </a:t>
            </a:r>
            <a:r>
              <a:rPr lang="tr-TR" sz="2100" dirty="0" err="1">
                <a:latin typeface="Open Sauce" panose="020B0604020202020204" charset="-94"/>
              </a:rPr>
              <a:t>herşey</a:t>
            </a:r>
            <a:r>
              <a:rPr lang="tr-TR" sz="2100" dirty="0">
                <a:latin typeface="Open Sauce" panose="020B0604020202020204" charset="-94"/>
              </a:rPr>
              <a:t> dahil sistemler sürekli fiyat düşürmek..</a:t>
            </a:r>
          </a:p>
          <a:p>
            <a:pPr algn="just"/>
            <a:endParaRPr lang="tr-TR" sz="2100" dirty="0">
              <a:latin typeface="Open Sauce" panose="020B0604020202020204" charset="-94"/>
            </a:endParaRPr>
          </a:p>
          <a:p>
            <a:pPr algn="just"/>
            <a:r>
              <a:rPr lang="tr-TR" sz="2100" dirty="0">
                <a:latin typeface="Open Sauce" panose="020B0604020202020204" charset="-94"/>
              </a:rPr>
              <a:t>Yeni tip turistin beklentileri deniz, kum, güneş üçgeninde uzak bir turizm anlayışını gerektiriyor. </a:t>
            </a:r>
          </a:p>
          <a:p>
            <a:pPr algn="just"/>
            <a:r>
              <a:rPr lang="tr-TR" sz="2100" dirty="0">
                <a:latin typeface="Open Sauce" panose="020B0604020202020204" charset="-94"/>
              </a:rPr>
              <a:t>Turizm kenti olan Antalya’da doğal ve kültürel çevre üzerindeki baskılar..</a:t>
            </a:r>
          </a:p>
          <a:p>
            <a:pPr algn="just"/>
            <a:endParaRPr lang="tr-TR" sz="2100" dirty="0">
              <a:latin typeface="Open Sauce" panose="020B0604020202020204" charset="-94"/>
            </a:endParaRPr>
          </a:p>
          <a:p>
            <a:pPr algn="just"/>
            <a:r>
              <a:rPr lang="tr-TR" sz="2100" dirty="0">
                <a:latin typeface="Open Sauce" panose="020B0604020202020204" charset="-94"/>
              </a:rPr>
              <a:t>Deniz, kum, güneşe dayalı kitle turizmi, az gelişmiş ülkelerde ekonomik  büyümeye ve döviz açığını azaltmaya katkı sağlasa da gerçek anlamda </a:t>
            </a:r>
            <a:r>
              <a:rPr lang="tr-TR" sz="2100" dirty="0">
                <a:solidFill>
                  <a:srgbClr val="FF0000"/>
                </a:solidFill>
                <a:latin typeface="Open Sauce" panose="020B0604020202020204" charset="-94"/>
              </a:rPr>
              <a:t>kalkınma, istihdam ve refah artışı </a:t>
            </a:r>
            <a:r>
              <a:rPr lang="tr-TR" sz="2100" dirty="0">
                <a:latin typeface="Open Sauce" panose="020B0604020202020204" charset="-94"/>
              </a:rPr>
              <a:t>sağlamıyor. </a:t>
            </a:r>
          </a:p>
          <a:p>
            <a:pPr algn="just"/>
            <a:endParaRPr lang="tr-TR" sz="2100" dirty="0">
              <a:latin typeface="Open Sauce" panose="020B0604020202020204" charset="-94"/>
            </a:endParaRPr>
          </a:p>
          <a:p>
            <a:pPr algn="just"/>
            <a:r>
              <a:rPr lang="tr-TR" sz="2100" dirty="0">
                <a:latin typeface="Open Sauce" panose="020B0604020202020204" charset="-94"/>
              </a:rPr>
              <a:t>Türkiye’nin önde gelen turizm kenti Antalya’da </a:t>
            </a:r>
            <a:r>
              <a:rPr lang="tr-TR" sz="2100" dirty="0">
                <a:solidFill>
                  <a:srgbClr val="FF0000"/>
                </a:solidFill>
                <a:latin typeface="Open Sauce" panose="020B0604020202020204" charset="-94"/>
              </a:rPr>
              <a:t>işsizlik oranı ve ücretler </a:t>
            </a:r>
            <a:r>
              <a:rPr lang="tr-TR" sz="2100" dirty="0">
                <a:latin typeface="Open Sauce" panose="020B0604020202020204" charset="-94"/>
              </a:rPr>
              <a:t>sorun yaratıyor.</a:t>
            </a:r>
          </a:p>
          <a:p>
            <a:pPr algn="just"/>
            <a:endParaRPr lang="tr-TR" sz="2100" dirty="0">
              <a:latin typeface="Open Sauce" panose="020B0604020202020204" charset="-94"/>
            </a:endParaRPr>
          </a:p>
        </p:txBody>
      </p:sp>
      <p:sp>
        <p:nvSpPr>
          <p:cNvPr id="25" name="AutoShape 14">
            <a:extLst>
              <a:ext uri="{FF2B5EF4-FFF2-40B4-BE49-F238E27FC236}">
                <a16:creationId xmlns:a16="http://schemas.microsoft.com/office/drawing/2014/main" id="{C95C737F-E422-47B8-FA12-A707035A1876}"/>
              </a:ext>
            </a:extLst>
          </p:cNvPr>
          <p:cNvSpPr/>
          <p:nvPr/>
        </p:nvSpPr>
        <p:spPr>
          <a:xfrm>
            <a:off x="0" y="2857500"/>
            <a:ext cx="18288000" cy="0"/>
          </a:xfrm>
          <a:prstGeom prst="line">
            <a:avLst/>
          </a:prstGeom>
          <a:ln w="19050" cap="rnd">
            <a:solidFill>
              <a:srgbClr val="463F3A"/>
            </a:solidFill>
            <a:prstDash val="solid"/>
            <a:headEnd type="none" w="sm" len="sm"/>
            <a:tailEnd type="none" w="sm" len="sm"/>
          </a:ln>
        </p:spPr>
      </p:sp>
      <p:pic>
        <p:nvPicPr>
          <p:cNvPr id="4" name="Picture 3">
            <a:extLst>
              <a:ext uri="{FF2B5EF4-FFF2-40B4-BE49-F238E27FC236}">
                <a16:creationId xmlns:a16="http://schemas.microsoft.com/office/drawing/2014/main" id="{74D7DB42-63D7-8C85-79CA-53307BC3AF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838" y="0"/>
            <a:ext cx="8662151" cy="10286998"/>
          </a:xfrm>
          <a:prstGeom prst="rect">
            <a:avLst/>
          </a:prstGeom>
        </p:spPr>
      </p:pic>
    </p:spTree>
    <p:extLst>
      <p:ext uri="{BB962C8B-B14F-4D97-AF65-F5344CB8AC3E}">
        <p14:creationId xmlns:p14="http://schemas.microsoft.com/office/powerpoint/2010/main" val="1079945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a:extLst>
            <a:ext uri="{FF2B5EF4-FFF2-40B4-BE49-F238E27FC236}">
              <a16:creationId xmlns:a16="http://schemas.microsoft.com/office/drawing/2014/main" id="{6A081B07-4224-8132-CCEF-DACFA9DA6A9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0CD68B0-5D24-B1EE-01D7-0166C0377325}"/>
              </a:ext>
            </a:extLst>
          </p:cNvPr>
          <p:cNvSpPr txBox="1"/>
          <p:nvPr/>
        </p:nvSpPr>
        <p:spPr>
          <a:xfrm>
            <a:off x="522603" y="433091"/>
            <a:ext cx="16467994" cy="1795363"/>
          </a:xfrm>
          <a:prstGeom prst="rect">
            <a:avLst/>
          </a:prstGeom>
        </p:spPr>
        <p:txBody>
          <a:bodyPr lIns="0" tIns="0" rIns="0" bIns="0" rtlCol="0" anchor="t">
            <a:spAutoFit/>
          </a:bodyPr>
          <a:lstStyle/>
          <a:p>
            <a:pPr marL="0" lvl="0" indent="0" algn="l">
              <a:lnSpc>
                <a:spcPts val="7039"/>
              </a:lnSpc>
            </a:pPr>
            <a:r>
              <a:rPr lang="sv-SE" sz="6399" u="none" dirty="0">
                <a:solidFill>
                  <a:srgbClr val="13110F"/>
                </a:solidFill>
                <a:latin typeface="The Youngest Serif"/>
                <a:ea typeface="The Youngest Serif"/>
                <a:cs typeface="The Youngest Serif"/>
                <a:sym typeface="The Youngest Serif"/>
              </a:rPr>
              <a:t>Antalya deniz-kum-güneş turizmi? </a:t>
            </a:r>
            <a:br>
              <a:rPr lang="sv-SE" sz="6399" u="none" dirty="0">
                <a:solidFill>
                  <a:srgbClr val="13110F"/>
                </a:solidFill>
                <a:latin typeface="The Youngest Serif"/>
                <a:ea typeface="The Youngest Serif"/>
                <a:cs typeface="The Youngest Serif"/>
                <a:sym typeface="The Youngest Serif"/>
              </a:rPr>
            </a:br>
            <a:endParaRPr lang="en-US" sz="6399" u="none" dirty="0">
              <a:solidFill>
                <a:srgbClr val="13110F"/>
              </a:solidFill>
              <a:latin typeface="The Youngest Serif"/>
              <a:ea typeface="The Youngest Serif"/>
              <a:cs typeface="The Youngest Serif"/>
              <a:sym typeface="The Youngest Serif"/>
            </a:endParaRPr>
          </a:p>
        </p:txBody>
      </p:sp>
      <p:sp>
        <p:nvSpPr>
          <p:cNvPr id="3" name="İçerik Yer Tutucusu 2">
            <a:extLst>
              <a:ext uri="{FF2B5EF4-FFF2-40B4-BE49-F238E27FC236}">
                <a16:creationId xmlns:a16="http://schemas.microsoft.com/office/drawing/2014/main" id="{F1E81468-FDAC-3EB0-453E-6C30DA2F3591}"/>
              </a:ext>
            </a:extLst>
          </p:cNvPr>
          <p:cNvSpPr txBox="1">
            <a:spLocks/>
          </p:cNvSpPr>
          <p:nvPr/>
        </p:nvSpPr>
        <p:spPr>
          <a:xfrm>
            <a:off x="686547" y="1882276"/>
            <a:ext cx="7543054" cy="49027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latin typeface="Open Sauce" panose="020B0604020202020204" charset="-94"/>
              </a:rPr>
              <a:t>Turistler deniz, kum, güneş için geliyor olsalar da Antalya’da deniz turizm potansiyelinden tam anlamıyla yararlanıyor mu?</a:t>
            </a:r>
          </a:p>
          <a:p>
            <a:pPr algn="just"/>
            <a:r>
              <a:rPr lang="tr-TR" sz="2100" dirty="0">
                <a:latin typeface="Open Sauce" panose="020B0604020202020204" charset="-94"/>
              </a:rPr>
              <a:t>Antalya turizmi, deniz kültürü gelişmiş mi?</a:t>
            </a:r>
          </a:p>
          <a:p>
            <a:pPr algn="just"/>
            <a:r>
              <a:rPr lang="tr-TR" sz="2100" dirty="0">
                <a:latin typeface="Open Sauce" panose="020B0604020202020204" charset="-94"/>
              </a:rPr>
              <a:t>Kıyı-plaj özellikleri ve kuşatan oteller</a:t>
            </a:r>
          </a:p>
          <a:p>
            <a:pPr algn="just"/>
            <a:r>
              <a:rPr lang="tr-TR" sz="2100" dirty="0">
                <a:latin typeface="Open Sauce" panose="020B0604020202020204" charset="-94"/>
              </a:rPr>
              <a:t>Kitle turizminin yaygınlaşmasına paralel olarak denizin kente ilişkin kültürel rolünde daralma </a:t>
            </a:r>
          </a:p>
          <a:p>
            <a:pPr algn="just"/>
            <a:r>
              <a:rPr lang="tr-TR" sz="2100" dirty="0">
                <a:latin typeface="Open Sauce" panose="020B0604020202020204" charset="-94"/>
              </a:rPr>
              <a:t>Denize ait ekolojiyi göz ardı etme</a:t>
            </a:r>
          </a:p>
          <a:p>
            <a:pPr algn="just"/>
            <a:r>
              <a:rPr lang="tr-TR" sz="2100" dirty="0">
                <a:latin typeface="Open Sauce" panose="020B0604020202020204" charset="-94"/>
              </a:rPr>
              <a:t>Dağ ekosistemlerinin göçebelik kültürünün turizme entegre edilmemesi</a:t>
            </a:r>
          </a:p>
          <a:p>
            <a:pPr algn="just"/>
            <a:endParaRPr lang="tr-TR" sz="2100" dirty="0">
              <a:latin typeface="Open Sauce" panose="020B0604020202020204" charset="-94"/>
            </a:endParaRPr>
          </a:p>
        </p:txBody>
      </p:sp>
      <p:sp>
        <p:nvSpPr>
          <p:cNvPr id="5" name="AutoShape 14">
            <a:extLst>
              <a:ext uri="{FF2B5EF4-FFF2-40B4-BE49-F238E27FC236}">
                <a16:creationId xmlns:a16="http://schemas.microsoft.com/office/drawing/2014/main" id="{399C5D96-535E-17A0-B3E6-DFC54925B82A}"/>
              </a:ext>
            </a:extLst>
          </p:cNvPr>
          <p:cNvSpPr/>
          <p:nvPr/>
        </p:nvSpPr>
        <p:spPr>
          <a:xfrm>
            <a:off x="32701" y="1562100"/>
            <a:ext cx="18288000" cy="0"/>
          </a:xfrm>
          <a:prstGeom prst="line">
            <a:avLst/>
          </a:prstGeom>
          <a:ln w="19050" cap="rnd">
            <a:solidFill>
              <a:srgbClr val="463F3A"/>
            </a:solidFill>
            <a:prstDash val="solid"/>
            <a:headEnd type="none" w="sm" len="sm"/>
            <a:tailEnd type="none" w="sm" len="sm"/>
          </a:ln>
        </p:spPr>
      </p:sp>
      <p:sp>
        <p:nvSpPr>
          <p:cNvPr id="6" name="İçerik Yer Tutucusu 3">
            <a:extLst>
              <a:ext uri="{FF2B5EF4-FFF2-40B4-BE49-F238E27FC236}">
                <a16:creationId xmlns:a16="http://schemas.microsoft.com/office/drawing/2014/main" id="{C8CE2CDD-650B-ECCE-E65B-9226A41B3BAE}"/>
              </a:ext>
            </a:extLst>
          </p:cNvPr>
          <p:cNvSpPr txBox="1">
            <a:spLocks/>
          </p:cNvSpPr>
          <p:nvPr/>
        </p:nvSpPr>
        <p:spPr>
          <a:xfrm>
            <a:off x="10058401" y="1806078"/>
            <a:ext cx="7162800" cy="49027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latin typeface="Open Sauce" panose="020B0604020202020204" charset="-94"/>
              </a:rPr>
              <a:t>Deniz kıyısında ve kıyıya yakın çok sayıda antik kent bulunmasına karşın antik yerleşim yerlerini denizden gezdiren mavi tur organizasyonları?</a:t>
            </a:r>
          </a:p>
          <a:p>
            <a:pPr algn="just"/>
            <a:r>
              <a:rPr lang="tr-TR" sz="2100" dirty="0">
                <a:latin typeface="Open Sauce" panose="020B0604020202020204" charset="-94"/>
              </a:rPr>
              <a:t>Eski çağlardan bu yana Antalya ve çevresinin gelişkin bir deniz kültürü vardı. </a:t>
            </a:r>
          </a:p>
          <a:p>
            <a:pPr algn="just"/>
            <a:r>
              <a:rPr lang="tr-TR" sz="2100" dirty="0">
                <a:latin typeface="Open Sauce" panose="020B0604020202020204" charset="-94"/>
              </a:rPr>
              <a:t>Gazipaşa ilçesindeki Selinus antik kentinde bulunan ve Alanya Müzesi’nde sergilenen bir frizde iki tekne içinde üç erkek figürü tasvir edilmektedir.</a:t>
            </a:r>
          </a:p>
          <a:p>
            <a:pPr algn="just"/>
            <a:r>
              <a:rPr lang="tr-TR" sz="2100" dirty="0">
                <a:latin typeface="Open Sauce" panose="020B0604020202020204" charset="-94"/>
              </a:rPr>
              <a:t>Kırsal alanlar turizm için önemi?</a:t>
            </a:r>
          </a:p>
          <a:p>
            <a:pPr algn="just"/>
            <a:r>
              <a:rPr lang="tr-TR" sz="2100" dirty="0">
                <a:latin typeface="Open Sauce" panose="020B0604020202020204" charset="-94"/>
              </a:rPr>
              <a:t>Dağlık alanlar?</a:t>
            </a:r>
          </a:p>
          <a:p>
            <a:pPr algn="just"/>
            <a:endParaRPr lang="tr-TR" sz="2100" dirty="0">
              <a:latin typeface="Open Sauce" panose="020B0604020202020204" charset="-94"/>
            </a:endParaRPr>
          </a:p>
        </p:txBody>
      </p:sp>
      <p:pic>
        <p:nvPicPr>
          <p:cNvPr id="8" name="Picture 7">
            <a:extLst>
              <a:ext uri="{FF2B5EF4-FFF2-40B4-BE49-F238E27FC236}">
                <a16:creationId xmlns:a16="http://schemas.microsoft.com/office/drawing/2014/main" id="{058DF24C-5CCE-9142-1F0C-21CC51035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01" y="6286501"/>
            <a:ext cx="18222597" cy="4000499"/>
          </a:xfrm>
          <a:prstGeom prst="rect">
            <a:avLst/>
          </a:prstGeom>
        </p:spPr>
      </p:pic>
    </p:spTree>
    <p:extLst>
      <p:ext uri="{BB962C8B-B14F-4D97-AF65-F5344CB8AC3E}">
        <p14:creationId xmlns:p14="http://schemas.microsoft.com/office/powerpoint/2010/main" val="2594529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p:cNvGrpSpPr/>
        <p:nvPr/>
      </p:nvGrpSpPr>
      <p:grpSpPr>
        <a:xfrm>
          <a:off x="0" y="0"/>
          <a:ext cx="0" cy="0"/>
          <a:chOff x="0" y="0"/>
          <a:chExt cx="0" cy="0"/>
        </a:xfrm>
      </p:grpSpPr>
      <p:sp>
        <p:nvSpPr>
          <p:cNvPr id="4" name="Freeform 4"/>
          <p:cNvSpPr/>
          <p:nvPr/>
        </p:nvSpPr>
        <p:spPr>
          <a:xfrm>
            <a:off x="5206240" y="-1904464"/>
            <a:ext cx="14851595" cy="14065698"/>
          </a:xfrm>
          <a:custGeom>
            <a:avLst/>
            <a:gdLst/>
            <a:ahLst/>
            <a:cxnLst/>
            <a:rect l="l" t="t" r="r" b="b"/>
            <a:pathLst>
              <a:path w="14851595" h="14065698">
                <a:moveTo>
                  <a:pt x="0" y="0"/>
                </a:moveTo>
                <a:lnTo>
                  <a:pt x="14851595" y="0"/>
                </a:lnTo>
                <a:lnTo>
                  <a:pt x="14851595" y="14065698"/>
                </a:lnTo>
                <a:lnTo>
                  <a:pt x="0" y="14065698"/>
                </a:lnTo>
                <a:lnTo>
                  <a:pt x="0" y="0"/>
                </a:lnTo>
                <a:close/>
              </a:path>
            </a:pathLst>
          </a:custGeom>
          <a:blipFill>
            <a:blip r:embed="rId2"/>
            <a:stretch>
              <a:fillRect/>
            </a:stretch>
          </a:blipFill>
        </p:spPr>
      </p:sp>
      <p:grpSp>
        <p:nvGrpSpPr>
          <p:cNvPr id="5" name="Group 5"/>
          <p:cNvGrpSpPr/>
          <p:nvPr/>
        </p:nvGrpSpPr>
        <p:grpSpPr>
          <a:xfrm>
            <a:off x="609600" y="723900"/>
            <a:ext cx="10591800" cy="9120266"/>
            <a:chOff x="0" y="57151"/>
            <a:chExt cx="14122400" cy="12160354"/>
          </a:xfrm>
        </p:grpSpPr>
        <p:sp>
          <p:nvSpPr>
            <p:cNvPr id="6" name="TextBox 6"/>
            <p:cNvSpPr txBox="1"/>
            <p:nvPr/>
          </p:nvSpPr>
          <p:spPr>
            <a:xfrm>
              <a:off x="0" y="57151"/>
              <a:ext cx="12054508" cy="1196909"/>
            </a:xfrm>
            <a:prstGeom prst="rect">
              <a:avLst/>
            </a:prstGeom>
          </p:spPr>
          <p:txBody>
            <a:bodyPr lIns="0" tIns="0" rIns="0" bIns="0" rtlCol="0" anchor="t">
              <a:spAutoFit/>
            </a:bodyPr>
            <a:lstStyle/>
            <a:p>
              <a:pPr marL="0" lvl="0" indent="0" algn="l">
                <a:lnSpc>
                  <a:spcPts val="7039"/>
                </a:lnSpc>
              </a:pPr>
              <a:r>
                <a:rPr lang="en-US" sz="6399" u="none" dirty="0">
                  <a:solidFill>
                    <a:srgbClr val="13110F"/>
                  </a:solidFill>
                  <a:latin typeface="The Youngest Serif"/>
                  <a:ea typeface="The Youngest Serif"/>
                  <a:cs typeface="The Youngest Serif"/>
                  <a:sym typeface="The Youngest Serif"/>
                </a:rPr>
                <a:t>ANTALYA</a:t>
              </a:r>
            </a:p>
          </p:txBody>
        </p:sp>
        <p:sp>
          <p:nvSpPr>
            <p:cNvPr id="7" name="TextBox 7"/>
            <p:cNvSpPr txBox="1"/>
            <p:nvPr/>
          </p:nvSpPr>
          <p:spPr>
            <a:xfrm>
              <a:off x="0" y="1555184"/>
              <a:ext cx="14122400" cy="10662321"/>
            </a:xfrm>
            <a:prstGeom prst="rect">
              <a:avLst/>
            </a:prstGeom>
          </p:spPr>
          <p:txBody>
            <a:bodyPr wrap="square" lIns="0" tIns="0" rIns="0" bIns="0" rtlCol="0" anchor="t">
              <a:spAutoFit/>
            </a:bodyPr>
            <a:lstStyle/>
            <a:p>
              <a:pPr marL="342900" lvl="0" indent="-342900" algn="l">
                <a:lnSpc>
                  <a:spcPts val="4479"/>
                </a:lnSpc>
                <a:buFont typeface="Arial" panose="020B0604020202020204" pitchFamily="34" charset="0"/>
                <a:buChar char="•"/>
              </a:pPr>
              <a:r>
                <a:rPr lang="en-US" sz="2100" u="none" dirty="0">
                  <a:solidFill>
                    <a:srgbClr val="13110F"/>
                  </a:solidFill>
                  <a:latin typeface="Open Sauce"/>
                  <a:ea typeface="Open Sauce"/>
                  <a:cs typeface="Open Sauce"/>
                  <a:sym typeface="Open Sauce"/>
                </a:rPr>
                <a:t>En </a:t>
              </a:r>
              <a:r>
                <a:rPr lang="en-US" sz="2100" u="none" dirty="0" err="1">
                  <a:solidFill>
                    <a:srgbClr val="13110F"/>
                  </a:solidFill>
                  <a:latin typeface="Open Sauce"/>
                  <a:ea typeface="Open Sauce"/>
                  <a:cs typeface="Open Sauce"/>
                  <a:sym typeface="Open Sauce"/>
                </a:rPr>
                <a:t>eski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yerleşme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yeri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Antalya’ya</a:t>
              </a:r>
              <a:r>
                <a:rPr lang="en-US" sz="2100" u="none" dirty="0">
                  <a:solidFill>
                    <a:srgbClr val="13110F"/>
                  </a:solidFill>
                  <a:latin typeface="Open Sauce"/>
                  <a:ea typeface="Open Sauce"/>
                  <a:cs typeface="Open Sauce"/>
                  <a:sym typeface="Open Sauce"/>
                </a:rPr>
                <a:t> 30 km. </a:t>
              </a:r>
              <a:r>
                <a:rPr lang="en-US" sz="2100" u="none" dirty="0" err="1">
                  <a:solidFill>
                    <a:srgbClr val="13110F"/>
                  </a:solidFill>
                  <a:latin typeface="Open Sauce"/>
                  <a:ea typeface="Open Sauce"/>
                  <a:cs typeface="Open Sauce"/>
                  <a:sym typeface="Open Sauce"/>
                </a:rPr>
                <a:t>uzaklıkta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prehistorik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Karain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Mağarası</a:t>
              </a:r>
              <a:r>
                <a:rPr lang="en-US" sz="2100" u="none" dirty="0">
                  <a:solidFill>
                    <a:srgbClr val="13110F"/>
                  </a:solidFill>
                  <a:latin typeface="Open Sauce"/>
                  <a:ea typeface="Open Sauce"/>
                  <a:cs typeface="Open Sauce"/>
                  <a:sym typeface="Open Sauce"/>
                </a:rPr>
                <a:t>, 8 </a:t>
              </a:r>
              <a:r>
                <a:rPr lang="en-US" sz="2100" u="none" dirty="0" err="1">
                  <a:solidFill>
                    <a:srgbClr val="13110F"/>
                  </a:solidFill>
                  <a:latin typeface="Open Sauce"/>
                  <a:ea typeface="Open Sauce"/>
                  <a:cs typeface="Open Sauce"/>
                  <a:sym typeface="Open Sauce"/>
                </a:rPr>
                <a:t>kültür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katına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sahiptir</a:t>
              </a:r>
              <a:r>
                <a:rPr lang="en-US" sz="2100" u="none" dirty="0">
                  <a:solidFill>
                    <a:srgbClr val="13110F"/>
                  </a:solidFill>
                  <a:latin typeface="Open Sauce"/>
                  <a:ea typeface="Open Sauce"/>
                  <a:cs typeface="Open Sauce"/>
                  <a:sym typeface="Open Sauce"/>
                </a:rPr>
                <a:t>. </a:t>
              </a:r>
              <a:endParaRPr lang="tr-TR" sz="2100" u="none" dirty="0">
                <a:solidFill>
                  <a:srgbClr val="13110F"/>
                </a:solidFill>
                <a:latin typeface="Open Sauce"/>
                <a:ea typeface="Open Sauce"/>
                <a:cs typeface="Open Sauce"/>
                <a:sym typeface="Open Sauce"/>
              </a:endParaRPr>
            </a:p>
            <a:p>
              <a:pPr marL="342900" lvl="0" indent="-342900" algn="l">
                <a:lnSpc>
                  <a:spcPts val="4479"/>
                </a:lnSpc>
                <a:buFont typeface="Arial" panose="020B0604020202020204" pitchFamily="34" charset="0"/>
                <a:buChar char="•"/>
              </a:pPr>
              <a:r>
                <a:rPr lang="en-US" sz="2100" u="none" dirty="0" err="1">
                  <a:solidFill>
                    <a:srgbClr val="13110F"/>
                  </a:solidFill>
                  <a:latin typeface="Open Sauce"/>
                  <a:ea typeface="Open Sauce"/>
                  <a:cs typeface="Open Sauce"/>
                  <a:sym typeface="Open Sauce"/>
                </a:rPr>
                <a:t>Antik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kentler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Aspendos</a:t>
              </a:r>
              <a:r>
                <a:rPr lang="en-US" sz="2100" u="none" dirty="0">
                  <a:solidFill>
                    <a:srgbClr val="13110F"/>
                  </a:solidFill>
                  <a:latin typeface="Open Sauce"/>
                  <a:ea typeface="Open Sauce"/>
                  <a:cs typeface="Open Sauce"/>
                  <a:sym typeface="Open Sauce"/>
                </a:rPr>
                <a:t>, Side, Myra (</a:t>
              </a:r>
              <a:r>
                <a:rPr lang="en-US" sz="2100" u="none" dirty="0" err="1">
                  <a:solidFill>
                    <a:srgbClr val="13110F"/>
                  </a:solidFill>
                  <a:latin typeface="Open Sauce"/>
                  <a:ea typeface="Open Sauce"/>
                  <a:cs typeface="Open Sauce"/>
                  <a:sym typeface="Open Sauce"/>
                </a:rPr>
                <a:t>Demre</a:t>
              </a:r>
              <a:r>
                <a:rPr lang="en-US" sz="2100" u="none" dirty="0">
                  <a:solidFill>
                    <a:srgbClr val="13110F"/>
                  </a:solidFill>
                  <a:latin typeface="Open Sauce"/>
                  <a:ea typeface="Open Sauce"/>
                  <a:cs typeface="Open Sauce"/>
                  <a:sym typeface="Open Sauce"/>
                </a:rPr>
                <a:t>), Patara, </a:t>
              </a:r>
              <a:r>
                <a:rPr lang="en-US" sz="2100" u="none" dirty="0" err="1">
                  <a:solidFill>
                    <a:srgbClr val="13110F"/>
                  </a:solidFill>
                  <a:latin typeface="Open Sauce"/>
                  <a:ea typeface="Open Sauce"/>
                  <a:cs typeface="Open Sauce"/>
                  <a:sym typeface="Open Sauce"/>
                </a:rPr>
                <a:t>Perge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Phaselis</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Termessos</a:t>
              </a:r>
              <a:r>
                <a:rPr lang="en-US" sz="2100" u="none" dirty="0">
                  <a:solidFill>
                    <a:srgbClr val="13110F"/>
                  </a:solidFill>
                  <a:latin typeface="Open Sauce"/>
                  <a:ea typeface="Open Sauce"/>
                  <a:cs typeface="Open Sauce"/>
                  <a:sym typeface="Open Sauce"/>
                </a:rPr>
                <a:t> (B. </a:t>
              </a:r>
              <a:r>
                <a:rPr lang="en-US" sz="2100" u="none" dirty="0" err="1">
                  <a:solidFill>
                    <a:srgbClr val="13110F"/>
                  </a:solidFill>
                  <a:latin typeface="Open Sauce"/>
                  <a:ea typeface="Open Sauce"/>
                  <a:cs typeface="Open Sauce"/>
                  <a:sym typeface="Open Sauce"/>
                </a:rPr>
                <a:t>İskender’in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alamadığı</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tek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kent</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Güllük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dağında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Olympos</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Tanrıların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yeryüzündeki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cenneti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buradaki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Yanartaş’tan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Olimpiyat</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meşalesi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tutuşturulmuştur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ateş</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hiç</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sönmemektedir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Selge</a:t>
              </a:r>
              <a:r>
                <a:rPr lang="en-US" sz="2100" u="none" dirty="0">
                  <a:solidFill>
                    <a:srgbClr val="13110F"/>
                  </a:solidFill>
                  <a:latin typeface="Open Sauce"/>
                  <a:ea typeface="Open Sauce"/>
                  <a:cs typeface="Open Sauce"/>
                  <a:sym typeface="Open Sauce"/>
                </a:rPr>
                <a:t>, Xanthos.. St. Nicholas </a:t>
              </a:r>
              <a:r>
                <a:rPr lang="en-US" sz="2100" u="none" dirty="0" err="1">
                  <a:solidFill>
                    <a:srgbClr val="13110F"/>
                  </a:solidFill>
                  <a:latin typeface="Open Sauce"/>
                  <a:ea typeface="Open Sauce"/>
                  <a:cs typeface="Open Sauce"/>
                  <a:sym typeface="Open Sauce"/>
                </a:rPr>
                <a:t>Kilisesi</a:t>
              </a:r>
              <a:r>
                <a:rPr lang="en-US" sz="2100" u="none" dirty="0">
                  <a:solidFill>
                    <a:srgbClr val="13110F"/>
                  </a:solidFill>
                  <a:latin typeface="Open Sauce"/>
                  <a:ea typeface="Open Sauce"/>
                  <a:cs typeface="Open Sauce"/>
                  <a:sym typeface="Open Sauce"/>
                </a:rPr>
                <a:t> </a:t>
              </a:r>
              <a:endParaRPr lang="tr-TR" sz="2100" u="none" dirty="0">
                <a:solidFill>
                  <a:srgbClr val="13110F"/>
                </a:solidFill>
                <a:latin typeface="Open Sauce"/>
                <a:ea typeface="Open Sauce"/>
                <a:cs typeface="Open Sauce"/>
                <a:sym typeface="Open Sauce"/>
              </a:endParaRPr>
            </a:p>
            <a:p>
              <a:pPr marL="342900" lvl="0" indent="-342900" algn="l">
                <a:lnSpc>
                  <a:spcPts val="4479"/>
                </a:lnSpc>
                <a:buFont typeface="Arial" panose="020B0604020202020204" pitchFamily="34" charset="0"/>
                <a:buChar char="•"/>
              </a:pPr>
              <a:r>
                <a:rPr lang="en-US" sz="2100" u="none" dirty="0" err="1">
                  <a:solidFill>
                    <a:srgbClr val="13110F"/>
                  </a:solidFill>
                  <a:latin typeface="Open Sauce"/>
                  <a:ea typeface="Open Sauce"/>
                  <a:cs typeface="Open Sauce"/>
                  <a:sym typeface="Open Sauce"/>
                </a:rPr>
                <a:t>Kaleler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Alanya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Kalesi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Romalı</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korsanlar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yaptı</a:t>
              </a:r>
              <a:r>
                <a:rPr lang="en-US" sz="2100" u="none" dirty="0">
                  <a:solidFill>
                    <a:srgbClr val="13110F"/>
                  </a:solidFill>
                  <a:latin typeface="Open Sauce"/>
                  <a:ea typeface="Open Sauce"/>
                  <a:cs typeface="Open Sauce"/>
                  <a:sym typeface="Open Sauce"/>
                </a:rPr>
                <a:t>, 1225 de  </a:t>
              </a:r>
              <a:r>
                <a:rPr lang="en-US" sz="2100" u="none" dirty="0" err="1">
                  <a:solidFill>
                    <a:srgbClr val="13110F"/>
                  </a:solidFill>
                  <a:latin typeface="Open Sauce"/>
                  <a:ea typeface="Open Sauce"/>
                  <a:cs typeface="Open Sauce"/>
                  <a:sym typeface="Open Sauce"/>
                </a:rPr>
                <a:t>Selçuklular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tarafından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yeniden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inşa</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edildi</a:t>
              </a:r>
              <a:r>
                <a:rPr lang="en-US" sz="2100" u="none" dirty="0">
                  <a:solidFill>
                    <a:srgbClr val="13110F"/>
                  </a:solidFill>
                  <a:latin typeface="Open Sauce"/>
                  <a:ea typeface="Open Sauce"/>
                  <a:cs typeface="Open Sauce"/>
                  <a:sym typeface="Open Sauce"/>
                </a:rPr>
                <a:t>), Alara </a:t>
              </a:r>
              <a:r>
                <a:rPr lang="en-US" sz="2100" u="none" dirty="0" err="1">
                  <a:solidFill>
                    <a:srgbClr val="13110F"/>
                  </a:solidFill>
                  <a:latin typeface="Open Sauce"/>
                  <a:ea typeface="Open Sauce"/>
                  <a:cs typeface="Open Sauce"/>
                  <a:sym typeface="Open Sauce"/>
                </a:rPr>
                <a:t>kalesi</a:t>
              </a:r>
              <a:r>
                <a:rPr lang="en-US" sz="2100" u="none" dirty="0">
                  <a:solidFill>
                    <a:srgbClr val="13110F"/>
                  </a:solidFill>
                  <a:latin typeface="Open Sauce"/>
                  <a:ea typeface="Open Sauce"/>
                  <a:cs typeface="Open Sauce"/>
                  <a:sym typeface="Open Sauce"/>
                </a:rPr>
                <a:t>,</a:t>
              </a:r>
              <a:endParaRPr lang="tr-TR" sz="2100" u="none" dirty="0">
                <a:solidFill>
                  <a:srgbClr val="13110F"/>
                </a:solidFill>
                <a:latin typeface="Open Sauce"/>
                <a:ea typeface="Open Sauce"/>
                <a:cs typeface="Open Sauce"/>
                <a:sym typeface="Open Sauce"/>
              </a:endParaRPr>
            </a:p>
            <a:p>
              <a:pPr marL="342900" lvl="0" indent="-342900" algn="l">
                <a:lnSpc>
                  <a:spcPts val="4479"/>
                </a:lnSpc>
                <a:buFont typeface="Arial" panose="020B0604020202020204" pitchFamily="34" charset="0"/>
                <a:buChar char="•"/>
              </a:pPr>
              <a:r>
                <a:rPr lang="en-US" sz="2100" u="none" dirty="0" err="1">
                  <a:solidFill>
                    <a:srgbClr val="13110F"/>
                  </a:solidFill>
                  <a:latin typeface="Open Sauce"/>
                  <a:ea typeface="Open Sauce"/>
                  <a:cs typeface="Open Sauce"/>
                  <a:sym typeface="Open Sauce"/>
                </a:rPr>
                <a:t>Camiler</a:t>
              </a:r>
              <a:r>
                <a:rPr lang="en-US" sz="2100" u="none" dirty="0">
                  <a:solidFill>
                    <a:srgbClr val="13110F"/>
                  </a:solidFill>
                  <a:latin typeface="Open Sauce"/>
                  <a:ea typeface="Open Sauce"/>
                  <a:cs typeface="Open Sauce"/>
                  <a:sym typeface="Open Sauce"/>
                </a:rPr>
                <a:t>: Antalya </a:t>
              </a:r>
              <a:r>
                <a:rPr lang="en-US" sz="2100" u="none" dirty="0" err="1">
                  <a:solidFill>
                    <a:srgbClr val="13110F"/>
                  </a:solidFill>
                  <a:latin typeface="Open Sauce"/>
                  <a:ea typeface="Open Sauce"/>
                  <a:cs typeface="Open Sauce"/>
                  <a:sym typeface="Open Sauce"/>
                </a:rPr>
                <a:t>merkezde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Yivli</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Minerali</a:t>
              </a:r>
              <a:r>
                <a:rPr lang="en-US" sz="2100" u="none" dirty="0">
                  <a:solidFill>
                    <a:srgbClr val="13110F"/>
                  </a:solidFill>
                  <a:latin typeface="Open Sauce"/>
                  <a:ea typeface="Open Sauce"/>
                  <a:cs typeface="Open Sauce"/>
                  <a:sym typeface="Open Sauce"/>
                </a:rPr>
                <a:t> Cami, </a:t>
              </a:r>
              <a:endParaRPr lang="tr-TR" sz="2100" u="none" dirty="0">
                <a:solidFill>
                  <a:srgbClr val="13110F"/>
                </a:solidFill>
                <a:latin typeface="Open Sauce"/>
                <a:ea typeface="Open Sauce"/>
                <a:cs typeface="Open Sauce"/>
                <a:sym typeface="Open Sauce"/>
              </a:endParaRPr>
            </a:p>
            <a:p>
              <a:pPr marL="342900" lvl="0" indent="-342900" algn="l">
                <a:lnSpc>
                  <a:spcPts val="4479"/>
                </a:lnSpc>
                <a:buFont typeface="Arial" panose="020B0604020202020204" pitchFamily="34" charset="0"/>
                <a:buChar char="•"/>
              </a:pPr>
              <a:r>
                <a:rPr lang="en-US" sz="2100" u="none" dirty="0" err="1">
                  <a:solidFill>
                    <a:srgbClr val="13110F"/>
                  </a:solidFill>
                  <a:latin typeface="Open Sauce"/>
                  <a:ea typeface="Open Sauce"/>
                  <a:cs typeface="Open Sauce"/>
                  <a:sym typeface="Open Sauce"/>
                </a:rPr>
                <a:t>Medreseler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türbeler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tekkeler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han</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ve</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kervansaraylar</a:t>
              </a:r>
              <a:r>
                <a:rPr lang="en-US" sz="2100" u="none" dirty="0">
                  <a:solidFill>
                    <a:srgbClr val="13110F"/>
                  </a:solidFill>
                  <a:latin typeface="Open Sauce"/>
                  <a:ea typeface="Open Sauce"/>
                  <a:cs typeface="Open Sauce"/>
                  <a:sym typeface="Open Sauce"/>
                </a:rPr>
                <a:t>,</a:t>
              </a:r>
              <a:endParaRPr lang="tr-TR" sz="2100" u="none" dirty="0">
                <a:solidFill>
                  <a:srgbClr val="13110F"/>
                </a:solidFill>
                <a:latin typeface="Open Sauce"/>
                <a:ea typeface="Open Sauce"/>
                <a:cs typeface="Open Sauce"/>
                <a:sym typeface="Open Sauce"/>
              </a:endParaRPr>
            </a:p>
            <a:p>
              <a:pPr marL="342900" lvl="0" indent="-342900" algn="l">
                <a:lnSpc>
                  <a:spcPts val="4479"/>
                </a:lnSpc>
                <a:buFont typeface="Arial" panose="020B0604020202020204" pitchFamily="34" charset="0"/>
                <a:buChar char="•"/>
              </a:pPr>
              <a:r>
                <a:rPr lang="en-US" sz="2100" u="none" dirty="0" err="1">
                  <a:solidFill>
                    <a:srgbClr val="13110F"/>
                  </a:solidFill>
                  <a:latin typeface="Open Sauce"/>
                  <a:ea typeface="Open Sauce"/>
                  <a:cs typeface="Open Sauce"/>
                  <a:sym typeface="Open Sauce"/>
                </a:rPr>
                <a:t>Şenlikler</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festivaller</a:t>
              </a:r>
              <a:r>
                <a:rPr lang="en-US" sz="2100" u="none" dirty="0">
                  <a:solidFill>
                    <a:srgbClr val="13110F"/>
                  </a:solidFill>
                  <a:latin typeface="Open Sauce"/>
                  <a:ea typeface="Open Sauce"/>
                  <a:cs typeface="Open Sauce"/>
                  <a:sym typeface="Open Sauce"/>
                </a:rPr>
                <a:t>, Toros-</a:t>
              </a:r>
              <a:r>
                <a:rPr lang="en-US" sz="2100" u="none" dirty="0" err="1">
                  <a:solidFill>
                    <a:srgbClr val="13110F"/>
                  </a:solidFill>
                  <a:latin typeface="Open Sauce"/>
                  <a:ea typeface="Open Sauce"/>
                  <a:cs typeface="Open Sauce"/>
                  <a:sym typeface="Open Sauce"/>
                </a:rPr>
                <a:t>yörük</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kültürü</a:t>
              </a:r>
              <a:r>
                <a:rPr lang="en-US" sz="2100" u="none" dirty="0">
                  <a:solidFill>
                    <a:srgbClr val="13110F"/>
                  </a:solidFill>
                  <a:latin typeface="Open Sauce"/>
                  <a:ea typeface="Open Sauce"/>
                  <a:cs typeface="Open Sauce"/>
                  <a:sym typeface="Open Sauce"/>
                </a:rPr>
                <a:t>, </a:t>
              </a:r>
              <a:r>
                <a:rPr lang="en-US" sz="2100" u="none" dirty="0" err="1">
                  <a:solidFill>
                    <a:srgbClr val="13110F"/>
                  </a:solidFill>
                  <a:latin typeface="Open Sauce"/>
                  <a:ea typeface="Open Sauce"/>
                  <a:cs typeface="Open Sauce"/>
                  <a:sym typeface="Open Sauce"/>
                </a:rPr>
                <a:t>müzeler</a:t>
              </a:r>
              <a:endParaRPr lang="tr-TR" sz="2100" dirty="0">
                <a:solidFill>
                  <a:srgbClr val="13110F"/>
                </a:solidFill>
                <a:latin typeface="Open Sauce"/>
                <a:ea typeface="Open Sauce"/>
                <a:cs typeface="Open Sauce"/>
                <a:sym typeface="Open Sauce"/>
              </a:endParaRPr>
            </a:p>
            <a:p>
              <a:pPr marL="342900" lvl="0" indent="-342900" algn="l">
                <a:lnSpc>
                  <a:spcPts val="4479"/>
                </a:lnSpc>
                <a:buFont typeface="Arial" panose="020B0604020202020204" pitchFamily="34" charset="0"/>
                <a:buChar char="•"/>
              </a:pPr>
              <a:r>
                <a:rPr lang="en-US" sz="2100" u="none" dirty="0">
                  <a:solidFill>
                    <a:srgbClr val="13110F"/>
                  </a:solidFill>
                  <a:latin typeface="Open Sauce"/>
                  <a:ea typeface="Open Sauce"/>
                  <a:cs typeface="Open Sauce"/>
                  <a:sym typeface="Open Sauce"/>
                </a:rPr>
                <a:t>KÜLTÜR TURİZMİ, İNANÇ TURİZMİ, KIRSAL TURİZM, FESTİVAL TURİZMİ, KONGRE TURİZMİ…</a:t>
              </a:r>
            </a:p>
          </p:txBody>
        </p:sp>
      </p:grpSp>
      <p:pic>
        <p:nvPicPr>
          <p:cNvPr id="9" name="Picture 8">
            <a:extLst>
              <a:ext uri="{FF2B5EF4-FFF2-40B4-BE49-F238E27FC236}">
                <a16:creationId xmlns:a16="http://schemas.microsoft.com/office/drawing/2014/main" id="{DD9BBFFC-4041-2FE5-D7E8-1DC9AB166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1000" y="-15115"/>
            <a:ext cx="6481011" cy="10287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E1DC"/>
        </a:solidFill>
        <a:effectLst/>
      </p:bgPr>
    </p:bg>
    <p:spTree>
      <p:nvGrpSpPr>
        <p:cNvPr id="1" name=""/>
        <p:cNvGrpSpPr/>
        <p:nvPr/>
      </p:nvGrpSpPr>
      <p:grpSpPr>
        <a:xfrm>
          <a:off x="0" y="0"/>
          <a:ext cx="0" cy="0"/>
          <a:chOff x="0" y="0"/>
          <a:chExt cx="0" cy="0"/>
        </a:xfrm>
      </p:grpSpPr>
      <p:sp>
        <p:nvSpPr>
          <p:cNvPr id="4" name="TextBox 4"/>
          <p:cNvSpPr txBox="1"/>
          <p:nvPr/>
        </p:nvSpPr>
        <p:spPr>
          <a:xfrm>
            <a:off x="685800" y="419100"/>
            <a:ext cx="17221200" cy="1716367"/>
          </a:xfrm>
          <a:prstGeom prst="rect">
            <a:avLst/>
          </a:prstGeom>
        </p:spPr>
        <p:txBody>
          <a:bodyPr wrap="square" lIns="0" tIns="0" rIns="0" bIns="0" rtlCol="0" anchor="t">
            <a:spAutoFit/>
          </a:bodyPr>
          <a:lstStyle/>
          <a:p>
            <a:pPr marL="0" lvl="0" indent="0" algn="l">
              <a:lnSpc>
                <a:spcPts val="7039"/>
              </a:lnSpc>
            </a:pPr>
            <a:r>
              <a:rPr lang="en-US" sz="4500" u="none" dirty="0" err="1">
                <a:solidFill>
                  <a:srgbClr val="13110F"/>
                </a:solidFill>
                <a:latin typeface="The Youngest Serif"/>
                <a:ea typeface="The Youngest Serif"/>
                <a:cs typeface="The Youngest Serif"/>
                <a:sym typeface="The Youngest Serif"/>
              </a:rPr>
              <a:t>İklimin</a:t>
            </a:r>
            <a:r>
              <a:rPr lang="en-US" sz="4500" u="none" dirty="0">
                <a:solidFill>
                  <a:srgbClr val="13110F"/>
                </a:solidFill>
                <a:latin typeface="The Youngest Serif"/>
                <a:ea typeface="The Youngest Serif"/>
                <a:cs typeface="The Youngest Serif"/>
                <a:sym typeface="The Youngest Serif"/>
              </a:rPr>
              <a:t>, </a:t>
            </a:r>
            <a:r>
              <a:rPr lang="en-US" sz="4500" u="none" dirty="0" err="1">
                <a:solidFill>
                  <a:srgbClr val="13110F"/>
                </a:solidFill>
                <a:latin typeface="The Youngest Serif"/>
                <a:ea typeface="The Youngest Serif"/>
                <a:cs typeface="The Youngest Serif"/>
                <a:sym typeface="The Youngest Serif"/>
              </a:rPr>
              <a:t>kıyıların</a:t>
            </a:r>
            <a:r>
              <a:rPr lang="en-US" sz="4500" u="none" dirty="0">
                <a:solidFill>
                  <a:srgbClr val="13110F"/>
                </a:solidFill>
                <a:latin typeface="The Youngest Serif"/>
                <a:ea typeface="The Youngest Serif"/>
                <a:cs typeface="The Youngest Serif"/>
                <a:sym typeface="The Youngest Serif"/>
              </a:rPr>
              <a:t>, </a:t>
            </a:r>
            <a:r>
              <a:rPr lang="en-US" sz="4500" u="none" dirty="0" err="1">
                <a:solidFill>
                  <a:srgbClr val="13110F"/>
                </a:solidFill>
                <a:latin typeface="The Youngest Serif"/>
                <a:ea typeface="The Youngest Serif"/>
                <a:cs typeface="The Youngest Serif"/>
                <a:sym typeface="The Youngest Serif"/>
              </a:rPr>
              <a:t>deniz-kum-güneşin</a:t>
            </a:r>
            <a:r>
              <a:rPr lang="en-US" sz="4500" u="none" dirty="0">
                <a:solidFill>
                  <a:srgbClr val="13110F"/>
                </a:solidFill>
                <a:latin typeface="The Youngest Serif"/>
                <a:ea typeface="The Youngest Serif"/>
                <a:cs typeface="The Youngest Serif"/>
                <a:sym typeface="The Youngest Serif"/>
              </a:rPr>
              <a:t> </a:t>
            </a:r>
            <a:r>
              <a:rPr lang="en-US" sz="4500" u="none" dirty="0" err="1">
                <a:solidFill>
                  <a:srgbClr val="13110F"/>
                </a:solidFill>
                <a:latin typeface="The Youngest Serif"/>
                <a:ea typeface="The Youngest Serif"/>
                <a:cs typeface="The Youngest Serif"/>
                <a:sym typeface="The Youngest Serif"/>
              </a:rPr>
              <a:t>ve</a:t>
            </a:r>
            <a:r>
              <a:rPr lang="en-US" sz="4500" u="none" dirty="0">
                <a:solidFill>
                  <a:srgbClr val="13110F"/>
                </a:solidFill>
                <a:latin typeface="The Youngest Serif"/>
                <a:ea typeface="The Youngest Serif"/>
                <a:cs typeface="The Youngest Serif"/>
                <a:sym typeface="The Youngest Serif"/>
              </a:rPr>
              <a:t> </a:t>
            </a:r>
            <a:r>
              <a:rPr lang="en-US" sz="4500" u="none" dirty="0" err="1">
                <a:solidFill>
                  <a:srgbClr val="13110F"/>
                </a:solidFill>
                <a:latin typeface="The Youngest Serif"/>
                <a:ea typeface="The Youngest Serif"/>
                <a:cs typeface="The Youngest Serif"/>
                <a:sym typeface="The Youngest Serif"/>
              </a:rPr>
              <a:t>kültürel</a:t>
            </a:r>
            <a:r>
              <a:rPr lang="en-US" sz="4500" u="none" dirty="0">
                <a:solidFill>
                  <a:srgbClr val="13110F"/>
                </a:solidFill>
                <a:latin typeface="The Youngest Serif"/>
                <a:ea typeface="The Youngest Serif"/>
                <a:cs typeface="The Youngest Serif"/>
                <a:sym typeface="The Youngest Serif"/>
              </a:rPr>
              <a:t> </a:t>
            </a:r>
            <a:r>
              <a:rPr lang="en-US" sz="4500" u="none" dirty="0" err="1">
                <a:solidFill>
                  <a:srgbClr val="13110F"/>
                </a:solidFill>
                <a:latin typeface="The Youngest Serif"/>
                <a:ea typeface="The Youngest Serif"/>
                <a:cs typeface="The Youngest Serif"/>
                <a:sym typeface="The Youngest Serif"/>
              </a:rPr>
              <a:t>miras</a:t>
            </a:r>
            <a:r>
              <a:rPr lang="en-US" sz="4500" u="none" dirty="0">
                <a:solidFill>
                  <a:srgbClr val="13110F"/>
                </a:solidFill>
                <a:latin typeface="The Youngest Serif"/>
                <a:ea typeface="The Youngest Serif"/>
                <a:cs typeface="The Youngest Serif"/>
                <a:sym typeface="The Youngest Serif"/>
              </a:rPr>
              <a:t> </a:t>
            </a:r>
            <a:r>
              <a:rPr lang="en-US" sz="4500" u="none" dirty="0" err="1">
                <a:solidFill>
                  <a:srgbClr val="13110F"/>
                </a:solidFill>
                <a:latin typeface="The Youngest Serif"/>
                <a:ea typeface="The Youngest Serif"/>
                <a:cs typeface="The Youngest Serif"/>
                <a:sym typeface="The Youngest Serif"/>
              </a:rPr>
              <a:t>zenginliğini</a:t>
            </a:r>
            <a:r>
              <a:rPr lang="en-US" sz="4500" u="none" dirty="0">
                <a:solidFill>
                  <a:srgbClr val="13110F"/>
                </a:solidFill>
                <a:latin typeface="The Youngest Serif"/>
                <a:ea typeface="The Youngest Serif"/>
                <a:cs typeface="The Youngest Serif"/>
                <a:sym typeface="The Youngest Serif"/>
              </a:rPr>
              <a:t> </a:t>
            </a:r>
            <a:r>
              <a:rPr lang="en-US" sz="4500" u="none" dirty="0" err="1">
                <a:solidFill>
                  <a:srgbClr val="13110F"/>
                </a:solidFill>
                <a:latin typeface="The Youngest Serif"/>
                <a:ea typeface="The Youngest Serif"/>
                <a:cs typeface="The Youngest Serif"/>
                <a:sym typeface="The Youngest Serif"/>
              </a:rPr>
              <a:t>tartışmıyoruz</a:t>
            </a:r>
            <a:r>
              <a:rPr lang="en-US" sz="4500" u="none" dirty="0">
                <a:solidFill>
                  <a:srgbClr val="13110F"/>
                </a:solidFill>
                <a:latin typeface="The Youngest Serif"/>
                <a:ea typeface="The Youngest Serif"/>
                <a:cs typeface="The Youngest Serif"/>
                <a:sym typeface="The Youngest Serif"/>
              </a:rPr>
              <a:t>: </a:t>
            </a:r>
            <a:r>
              <a:rPr lang="en-US" sz="4500" u="none" dirty="0" err="1">
                <a:solidFill>
                  <a:srgbClr val="13110F"/>
                </a:solidFill>
                <a:latin typeface="The Youngest Serif"/>
                <a:ea typeface="The Youngest Serif"/>
                <a:cs typeface="The Youngest Serif"/>
                <a:sym typeface="The Youngest Serif"/>
              </a:rPr>
              <a:t>Kültürel</a:t>
            </a:r>
            <a:r>
              <a:rPr lang="en-US" sz="4500" u="none" dirty="0">
                <a:solidFill>
                  <a:srgbClr val="13110F"/>
                </a:solidFill>
                <a:latin typeface="The Youngest Serif"/>
                <a:ea typeface="The Youngest Serif"/>
                <a:cs typeface="The Youngest Serif"/>
                <a:sym typeface="The Youngest Serif"/>
              </a:rPr>
              <a:t> </a:t>
            </a:r>
            <a:r>
              <a:rPr lang="en-US" sz="4500" u="none" dirty="0" err="1">
                <a:solidFill>
                  <a:srgbClr val="13110F"/>
                </a:solidFill>
                <a:latin typeface="The Youngest Serif"/>
                <a:ea typeface="The Youngest Serif"/>
                <a:cs typeface="The Youngest Serif"/>
                <a:sym typeface="The Youngest Serif"/>
              </a:rPr>
              <a:t>turizm</a:t>
            </a:r>
            <a:r>
              <a:rPr lang="en-US" sz="4500" u="none" dirty="0">
                <a:solidFill>
                  <a:srgbClr val="13110F"/>
                </a:solidFill>
                <a:latin typeface="The Youngest Serif"/>
                <a:ea typeface="The Youngest Serif"/>
                <a:cs typeface="The Youngest Serif"/>
                <a:sym typeface="The Youngest Serif"/>
              </a:rPr>
              <a:t>-Kent </a:t>
            </a:r>
            <a:r>
              <a:rPr lang="en-US" sz="4500" u="none" dirty="0" err="1">
                <a:solidFill>
                  <a:srgbClr val="13110F"/>
                </a:solidFill>
                <a:latin typeface="The Youngest Serif"/>
                <a:ea typeface="The Youngest Serif"/>
                <a:cs typeface="The Youngest Serif"/>
                <a:sym typeface="The Youngest Serif"/>
              </a:rPr>
              <a:t>turizmi</a:t>
            </a:r>
            <a:r>
              <a:rPr lang="en-US" sz="4500" u="none" dirty="0">
                <a:solidFill>
                  <a:srgbClr val="13110F"/>
                </a:solidFill>
                <a:latin typeface="The Youngest Serif"/>
                <a:ea typeface="The Youngest Serif"/>
                <a:cs typeface="The Youngest Serif"/>
                <a:sym typeface="The Youngest Serif"/>
              </a:rPr>
              <a:t> </a:t>
            </a:r>
            <a:r>
              <a:rPr lang="en-US" sz="4500" u="none" dirty="0" err="1">
                <a:solidFill>
                  <a:srgbClr val="13110F"/>
                </a:solidFill>
                <a:latin typeface="The Youngest Serif"/>
                <a:ea typeface="The Youngest Serif"/>
                <a:cs typeface="The Youngest Serif"/>
                <a:sym typeface="The Youngest Serif"/>
              </a:rPr>
              <a:t>bağlamından</a:t>
            </a:r>
            <a:r>
              <a:rPr lang="en-US" sz="4500" u="none" dirty="0">
                <a:solidFill>
                  <a:srgbClr val="13110F"/>
                </a:solidFill>
                <a:latin typeface="The Youngest Serif"/>
                <a:ea typeface="The Youngest Serif"/>
                <a:cs typeface="The Youngest Serif"/>
                <a:sym typeface="The Youngest Serif"/>
              </a:rPr>
              <a:t> ANTALYA</a:t>
            </a:r>
          </a:p>
        </p:txBody>
      </p:sp>
      <p:sp>
        <p:nvSpPr>
          <p:cNvPr id="9" name="İçerik Yer Tutucusu 2">
            <a:extLst>
              <a:ext uri="{FF2B5EF4-FFF2-40B4-BE49-F238E27FC236}">
                <a16:creationId xmlns:a16="http://schemas.microsoft.com/office/drawing/2014/main" id="{7364053B-978F-CB6A-8848-868F2840EA45}"/>
              </a:ext>
            </a:extLst>
          </p:cNvPr>
          <p:cNvSpPr txBox="1">
            <a:spLocks/>
          </p:cNvSpPr>
          <p:nvPr/>
        </p:nvSpPr>
        <p:spPr>
          <a:xfrm>
            <a:off x="838200" y="3384975"/>
            <a:ext cx="7391400" cy="435133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latin typeface="Open Sauce" panose="020B0604020202020204" charset="-94"/>
              </a:rPr>
              <a:t>Antalya’daki antik kentlerin bir bölümü bakımsızlıktan ya da imar faaliyetleri nedeniyle tanınamaz hale gelirken, bir bölümü de yapılan yanlış restorasyon uygulamalarıyla gündeme geliyor. </a:t>
            </a:r>
          </a:p>
          <a:p>
            <a:pPr algn="just"/>
            <a:endParaRPr lang="tr-TR" sz="2100" dirty="0">
              <a:latin typeface="Open Sauce" panose="020B0604020202020204" charset="-94"/>
            </a:endParaRPr>
          </a:p>
          <a:p>
            <a:pPr algn="just"/>
            <a:r>
              <a:rPr lang="tr-TR" sz="2100" dirty="0">
                <a:latin typeface="Open Sauce" panose="020B0604020202020204" charset="-94"/>
              </a:rPr>
              <a:t>UNESCO Dünya Miras Listesi’ne aday olan ve dünyanın en önemli kültür varlıklarından biri olarak kabul edilen Aspendos Antik Tiyatrosu’nun oturakları ve merdivenlerinin aslına uygun olamayacak şekilde beyaz mermerle restore edilmesi bunun güncel bir örneği. </a:t>
            </a:r>
          </a:p>
          <a:p>
            <a:pPr algn="just"/>
            <a:endParaRPr lang="tr-TR" sz="2100" dirty="0">
              <a:latin typeface="Open Sauce" panose="020B0604020202020204" charset="-94"/>
            </a:endParaRPr>
          </a:p>
          <a:p>
            <a:pPr algn="just"/>
            <a:r>
              <a:rPr lang="tr-TR" sz="2100" dirty="0">
                <a:latin typeface="Open Sauce" panose="020B0604020202020204" charset="-94"/>
              </a:rPr>
              <a:t>Benzer şekilde Kumluca’daki Rhodiapolis antik kentindeki </a:t>
            </a:r>
            <a:r>
              <a:rPr lang="tr-TR" sz="2100" dirty="0" err="1">
                <a:latin typeface="Open Sauce" panose="020B0604020202020204" charset="-94"/>
              </a:rPr>
              <a:t>Opramoas</a:t>
            </a:r>
            <a:r>
              <a:rPr lang="tr-TR" sz="2100" dirty="0">
                <a:latin typeface="Open Sauce" panose="020B0604020202020204" charset="-94"/>
              </a:rPr>
              <a:t> Anıtı’nın restorasyonu sırasında iki yazıtın kaybolduğu, bir yazıtın parçalandığı</a:t>
            </a:r>
          </a:p>
          <a:p>
            <a:pPr algn="just"/>
            <a:endParaRPr lang="tr-TR" sz="2100" dirty="0">
              <a:latin typeface="Open Sauce" panose="020B0604020202020204" charset="-94"/>
            </a:endParaRPr>
          </a:p>
        </p:txBody>
      </p:sp>
      <p:sp>
        <p:nvSpPr>
          <p:cNvPr id="10" name="İçerik Yer Tutucusu 3">
            <a:extLst>
              <a:ext uri="{FF2B5EF4-FFF2-40B4-BE49-F238E27FC236}">
                <a16:creationId xmlns:a16="http://schemas.microsoft.com/office/drawing/2014/main" id="{B0BD6E13-E0AF-46BE-7BAF-CD52D875BDA1}"/>
              </a:ext>
            </a:extLst>
          </p:cNvPr>
          <p:cNvSpPr txBox="1">
            <a:spLocks/>
          </p:cNvSpPr>
          <p:nvPr/>
        </p:nvSpPr>
        <p:spPr>
          <a:xfrm>
            <a:off x="9296400" y="3384975"/>
            <a:ext cx="8153400" cy="423042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100" dirty="0">
                <a:latin typeface="Open Sauce" panose="020B0604020202020204" charset="-94"/>
              </a:rPr>
              <a:t>Antalya’nın müze zenginliği açısından turizm kentlerinin </a:t>
            </a:r>
            <a:r>
              <a:rPr lang="tr-TR" sz="2100" dirty="0">
                <a:solidFill>
                  <a:srgbClr val="FF0000"/>
                </a:solidFill>
                <a:latin typeface="Open Sauce" panose="020B0604020202020204" charset="-94"/>
              </a:rPr>
              <a:t>sahip olduğu özelliklere sahip olmadığı görülüyor. Avrupa’da çok sayıda turistin ziyaret ettiği Londra, Paris, Berlin, Viyana</a:t>
            </a:r>
            <a:r>
              <a:rPr lang="tr-TR" sz="2100" dirty="0">
                <a:latin typeface="Open Sauce" panose="020B0604020202020204" charset="-94"/>
              </a:rPr>
              <a:t>,</a:t>
            </a:r>
          </a:p>
          <a:p>
            <a:pPr algn="just"/>
            <a:endParaRPr lang="tr-TR" sz="2100" dirty="0">
              <a:latin typeface="Open Sauce" panose="020B0604020202020204" charset="-94"/>
            </a:endParaRPr>
          </a:p>
          <a:p>
            <a:pPr algn="just"/>
            <a:r>
              <a:rPr lang="tr-TR" sz="2100" dirty="0">
                <a:latin typeface="Open Sauce" panose="020B0604020202020204" charset="-94"/>
              </a:rPr>
              <a:t>Amsterdam gibi kentlerde müzeleri gezmek için günler alırken, Antalya’da yabancı turistlerin de gezebileceği müze sayısı az. </a:t>
            </a:r>
          </a:p>
          <a:p>
            <a:pPr algn="just"/>
            <a:endParaRPr lang="tr-TR" sz="2100" dirty="0">
              <a:latin typeface="Open Sauce" panose="020B0604020202020204" charset="-94"/>
            </a:endParaRPr>
          </a:p>
          <a:p>
            <a:pPr algn="just"/>
            <a:r>
              <a:rPr lang="tr-TR" sz="2100" dirty="0">
                <a:latin typeface="Open Sauce" panose="020B0604020202020204" charset="-94"/>
              </a:rPr>
              <a:t>Likya ve </a:t>
            </a:r>
            <a:r>
              <a:rPr lang="tr-TR" sz="2100" dirty="0" err="1">
                <a:latin typeface="Open Sauce" panose="020B0604020202020204" charset="-94"/>
              </a:rPr>
              <a:t>Pamfilya</a:t>
            </a:r>
            <a:r>
              <a:rPr lang="tr-TR" sz="2100" dirty="0">
                <a:latin typeface="Open Sauce" panose="020B0604020202020204" charset="-94"/>
              </a:rPr>
              <a:t> uygarlıklarının yakınında yer alan ören yerlerinde ele geçen  buluntuları sergilendiği Antalya’daki müzeler ziyaretçi sayısında da beklenen ilgiyi görmüyor. </a:t>
            </a:r>
          </a:p>
          <a:p>
            <a:pPr algn="just"/>
            <a:endParaRPr lang="tr-TR" sz="2100" dirty="0">
              <a:latin typeface="Open Sauce" panose="020B0604020202020204" charset="-94"/>
            </a:endParaRPr>
          </a:p>
          <a:p>
            <a:pPr algn="just"/>
            <a:r>
              <a:rPr lang="tr-TR" sz="2100" dirty="0">
                <a:latin typeface="Open Sauce" panose="020B0604020202020204" charset="-94"/>
              </a:rPr>
              <a:t>Kent çevresinin </a:t>
            </a:r>
            <a:r>
              <a:rPr lang="tr-TR" sz="2100" dirty="0">
                <a:solidFill>
                  <a:srgbClr val="FF0000"/>
                </a:solidFill>
                <a:latin typeface="Open Sauce" panose="020B0604020202020204" charset="-94"/>
              </a:rPr>
              <a:t>tarihsel miras açısından zengin olması ve Antalya’nın turizm kenti olarak görülmesine karşın en çok ziyaret edilen beş müze ve ören yeri içinde Antalya’daki müze ve ören yerleri yer almadı Antalya, Konya ve İstanbul gibi illerin gerisinde kaldı.</a:t>
            </a:r>
          </a:p>
          <a:p>
            <a:pPr algn="just"/>
            <a:endParaRPr lang="tr-TR" sz="2100" dirty="0">
              <a:latin typeface="Open Sauce" panose="020B0604020202020204" charset="-94"/>
            </a:endParaRPr>
          </a:p>
        </p:txBody>
      </p:sp>
      <p:sp>
        <p:nvSpPr>
          <p:cNvPr id="11" name="AutoShape 14">
            <a:extLst>
              <a:ext uri="{FF2B5EF4-FFF2-40B4-BE49-F238E27FC236}">
                <a16:creationId xmlns:a16="http://schemas.microsoft.com/office/drawing/2014/main" id="{8AB0E3E2-EE23-1CC9-8E21-A976AD530A58}"/>
              </a:ext>
            </a:extLst>
          </p:cNvPr>
          <p:cNvSpPr/>
          <p:nvPr/>
        </p:nvSpPr>
        <p:spPr>
          <a:xfrm>
            <a:off x="0" y="2731352"/>
            <a:ext cx="18592800" cy="1072"/>
          </a:xfrm>
          <a:prstGeom prst="line">
            <a:avLst/>
          </a:prstGeom>
          <a:ln w="19050" cap="rnd">
            <a:solidFill>
              <a:srgbClr val="463F3A"/>
            </a:solidFill>
            <a:prstDash val="solid"/>
            <a:headEnd type="none" w="sm" len="sm"/>
            <a:tailEnd type="none" w="sm" len="sm"/>
          </a:ln>
        </p:spPr>
        <p:txBody>
          <a:bodyPr/>
          <a:lstStyle/>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TotalTime>
  <Words>4172</Words>
  <Application>Microsoft Office PowerPoint</Application>
  <PresentationFormat>Özel</PresentationFormat>
  <Paragraphs>630</Paragraphs>
  <Slides>51</Slides>
  <Notes>17</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51</vt:i4>
      </vt:variant>
    </vt:vector>
  </HeadingPairs>
  <TitlesOfParts>
    <vt:vector size="63" baseType="lpstr">
      <vt:lpstr>Open Sauce Heavy</vt:lpstr>
      <vt:lpstr>Symbol</vt:lpstr>
      <vt:lpstr>The Youngest Serif</vt:lpstr>
      <vt:lpstr>Verdana</vt:lpstr>
      <vt:lpstr>Open Sauce</vt:lpstr>
      <vt:lpstr>Arial Black</vt:lpstr>
      <vt:lpstr>Calibri</vt:lpstr>
      <vt:lpstr>Wingdings</vt:lpstr>
      <vt:lpstr>Arial</vt:lpstr>
      <vt:lpstr>Tahoma</vt:lpstr>
      <vt:lpstr>Times New Roman</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 Diverse Travel Concepts Today</dc:title>
  <dc:creator>user</dc:creator>
  <cp:lastModifiedBy>HP</cp:lastModifiedBy>
  <cp:revision>19</cp:revision>
  <dcterms:created xsi:type="dcterms:W3CDTF">2006-08-16T00:00:00Z</dcterms:created>
  <dcterms:modified xsi:type="dcterms:W3CDTF">2024-12-04T06:51:30Z</dcterms:modified>
  <dc:identifier>DAGW0zpwfuw</dc:identifier>
</cp:coreProperties>
</file>