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56" r:id="rId2"/>
    <p:sldId id="258" r:id="rId3"/>
    <p:sldId id="259" r:id="rId4"/>
    <p:sldId id="284" r:id="rId5"/>
    <p:sldId id="283" r:id="rId6"/>
    <p:sldId id="276" r:id="rId7"/>
    <p:sldId id="286" r:id="rId8"/>
    <p:sldId id="280" r:id="rId9"/>
    <p:sldId id="287" r:id="rId10"/>
    <p:sldId id="277" r:id="rId11"/>
    <p:sldId id="260" r:id="rId12"/>
    <p:sldId id="274" r:id="rId13"/>
    <p:sldId id="288" r:id="rId14"/>
    <p:sldId id="279" r:id="rId15"/>
    <p:sldId id="289" r:id="rId16"/>
    <p:sldId id="281" r:id="rId17"/>
    <p:sldId id="268" r:id="rId18"/>
    <p:sldId id="269" r:id="rId19"/>
    <p:sldId id="290" r:id="rId20"/>
    <p:sldId id="291" r:id="rId21"/>
    <p:sldId id="292" r:id="rId22"/>
    <p:sldId id="293" r:id="rId23"/>
    <p:sldId id="265" r:id="rId24"/>
    <p:sldId id="29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B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1" autoAdjust="0"/>
    <p:restoredTop sz="89228" autoAdjust="0"/>
  </p:normalViewPr>
  <p:slideViewPr>
    <p:cSldViewPr snapToGrid="0">
      <p:cViewPr varScale="1">
        <p:scale>
          <a:sx n="84" d="100"/>
          <a:sy n="84" d="100"/>
        </p:scale>
        <p:origin x="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C5A9C9-3049-4012-A5C0-BF3815AF1CB3}" type="doc">
      <dgm:prSet loTypeId="urn:microsoft.com/office/officeart/2005/8/layout/vList5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12ACFDDD-7957-4EBD-9762-DD027D8D8613}">
      <dgm:prSet phldrT="[Metin]" custT="1"/>
      <dgm:spPr/>
      <dgm:t>
        <a:bodyPr/>
        <a:lstStyle/>
        <a:p>
          <a:r>
            <a:rPr lang="tr-TR" sz="20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Entegre Su Yönetimi</a:t>
          </a:r>
          <a:endParaRPr lang="tr-TR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9CCEDE-D781-4F97-AE74-F39502114AA4}" type="parTrans" cxnId="{6612CB54-9C3A-43FE-B9A7-4B658581A6F6}">
      <dgm:prSet/>
      <dgm:spPr/>
      <dgm:t>
        <a:bodyPr/>
        <a:lstStyle/>
        <a:p>
          <a:endParaRPr lang="tr-TR"/>
        </a:p>
      </dgm:t>
    </dgm:pt>
    <dgm:pt modelId="{79695D90-758F-4812-A5A3-6A51F2A41284}" type="sibTrans" cxnId="{6612CB54-9C3A-43FE-B9A7-4B658581A6F6}">
      <dgm:prSet/>
      <dgm:spPr/>
      <dgm:t>
        <a:bodyPr/>
        <a:lstStyle/>
        <a:p>
          <a:endParaRPr lang="tr-TR"/>
        </a:p>
      </dgm:t>
    </dgm:pt>
    <dgm:pt modelId="{89F8AE36-68A1-43D4-B60D-7C0B737DA88E}">
      <dgm:prSet phldrT="[Metin]" custT="1"/>
      <dgm:spPr/>
      <dgm:t>
        <a:bodyPr/>
        <a:lstStyle/>
        <a:p>
          <a:r>
            <a:rPr lang="tr-TR" sz="20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Enerji Yönetimi</a:t>
          </a:r>
          <a:endParaRPr lang="tr-TR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8262BA-A6A4-493A-A61C-55E4C309A278}" type="parTrans" cxnId="{8CB7A18B-AA08-4A32-B83C-E1A1BEF16393}">
      <dgm:prSet/>
      <dgm:spPr/>
      <dgm:t>
        <a:bodyPr/>
        <a:lstStyle/>
        <a:p>
          <a:endParaRPr lang="tr-TR"/>
        </a:p>
      </dgm:t>
    </dgm:pt>
    <dgm:pt modelId="{CC03ACE0-52B4-4395-94A7-C4BEAAF8AEDF}" type="sibTrans" cxnId="{8CB7A18B-AA08-4A32-B83C-E1A1BEF16393}">
      <dgm:prSet/>
      <dgm:spPr/>
      <dgm:t>
        <a:bodyPr/>
        <a:lstStyle/>
        <a:p>
          <a:endParaRPr lang="tr-TR"/>
        </a:p>
      </dgm:t>
    </dgm:pt>
    <dgm:pt modelId="{E1078AA1-E59A-485B-ACFA-D48C908982D5}">
      <dgm:prSet custT="1"/>
      <dgm:spPr/>
      <dgm:t>
        <a:bodyPr/>
        <a:lstStyle/>
        <a:p>
          <a:r>
            <a:rPr lang="tr-TR" sz="20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Sürdürülebilir Ulaşım</a:t>
          </a:r>
        </a:p>
      </dgm:t>
    </dgm:pt>
    <dgm:pt modelId="{F07CB9AF-8476-46CD-84FC-D90E458A2CD4}" type="parTrans" cxnId="{0B4FCEBA-3CE9-4003-9B63-5C52A24D6FCB}">
      <dgm:prSet/>
      <dgm:spPr/>
      <dgm:t>
        <a:bodyPr/>
        <a:lstStyle/>
        <a:p>
          <a:endParaRPr lang="tr-TR"/>
        </a:p>
      </dgm:t>
    </dgm:pt>
    <dgm:pt modelId="{662E4A78-0D8E-4769-A475-A06EA4F7B596}" type="sibTrans" cxnId="{0B4FCEBA-3CE9-4003-9B63-5C52A24D6FCB}">
      <dgm:prSet/>
      <dgm:spPr/>
      <dgm:t>
        <a:bodyPr/>
        <a:lstStyle/>
        <a:p>
          <a:endParaRPr lang="tr-TR"/>
        </a:p>
      </dgm:t>
    </dgm:pt>
    <dgm:pt modelId="{85048D41-CAEF-4A60-80BC-B8C4AABB1F3C}">
      <dgm:prSet phldrT="[Metin]" custT="1"/>
      <dgm:spPr/>
      <dgm:t>
        <a:bodyPr/>
        <a:lstStyle/>
        <a:p>
          <a:r>
            <a:rPr lang="tr-TR" sz="20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Kentsel Planlama-       Çevre Dostu Altyapı</a:t>
          </a:r>
          <a:endParaRPr lang="tr-TR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C7941F-2F03-486A-B7CF-B4D27148A0E4}" type="sibTrans" cxnId="{EB402FB4-7A7E-4880-8A8B-E48380742A10}">
      <dgm:prSet/>
      <dgm:spPr/>
      <dgm:t>
        <a:bodyPr/>
        <a:lstStyle/>
        <a:p>
          <a:endParaRPr lang="tr-TR"/>
        </a:p>
      </dgm:t>
    </dgm:pt>
    <dgm:pt modelId="{3D3F68CD-1B1C-498F-A2A7-FE62EA57E7C1}" type="parTrans" cxnId="{EB402FB4-7A7E-4880-8A8B-E48380742A10}">
      <dgm:prSet/>
      <dgm:spPr/>
      <dgm:t>
        <a:bodyPr/>
        <a:lstStyle/>
        <a:p>
          <a:endParaRPr lang="tr-TR"/>
        </a:p>
      </dgm:t>
    </dgm:pt>
    <dgm:pt modelId="{82A02E54-C729-42AA-A1BF-B8B32ADD71DD}" type="pres">
      <dgm:prSet presAssocID="{2FC5A9C9-3049-4012-A5C0-BF3815AF1CB3}" presName="Name0" presStyleCnt="0">
        <dgm:presLayoutVars>
          <dgm:dir/>
          <dgm:animLvl val="lvl"/>
          <dgm:resizeHandles val="exact"/>
        </dgm:presLayoutVars>
      </dgm:prSet>
      <dgm:spPr/>
    </dgm:pt>
    <dgm:pt modelId="{9B24ACDB-3E27-446C-BD19-4E9D3DB4C1F8}" type="pres">
      <dgm:prSet presAssocID="{85048D41-CAEF-4A60-80BC-B8C4AABB1F3C}" presName="linNode" presStyleCnt="0"/>
      <dgm:spPr/>
    </dgm:pt>
    <dgm:pt modelId="{77E86731-EBAF-4D6A-AE84-0E3C3DFE20E8}" type="pres">
      <dgm:prSet presAssocID="{85048D41-CAEF-4A60-80BC-B8C4AABB1F3C}" presName="parentText" presStyleLbl="node1" presStyleIdx="0" presStyleCnt="4" custLinFactNeighborX="-204" custLinFactNeighborY="4325">
        <dgm:presLayoutVars>
          <dgm:chMax val="1"/>
          <dgm:bulletEnabled val="1"/>
        </dgm:presLayoutVars>
      </dgm:prSet>
      <dgm:spPr/>
    </dgm:pt>
    <dgm:pt modelId="{6E9C115E-0673-4D57-B63D-AB9BB695656D}" type="pres">
      <dgm:prSet presAssocID="{82C7941F-2F03-486A-B7CF-B4D27148A0E4}" presName="sp" presStyleCnt="0"/>
      <dgm:spPr/>
    </dgm:pt>
    <dgm:pt modelId="{13CF0180-E93B-4CB1-927D-D5866CFB710E}" type="pres">
      <dgm:prSet presAssocID="{E1078AA1-E59A-485B-ACFA-D48C908982D5}" presName="linNode" presStyleCnt="0"/>
      <dgm:spPr/>
    </dgm:pt>
    <dgm:pt modelId="{C8E30930-2550-4EC8-8A76-8E4E6F9DBC6A}" type="pres">
      <dgm:prSet presAssocID="{E1078AA1-E59A-485B-ACFA-D48C908982D5}" presName="parentText" presStyleLbl="node1" presStyleIdx="1" presStyleCnt="4" custLinFactNeighborY="1652">
        <dgm:presLayoutVars>
          <dgm:chMax val="1"/>
          <dgm:bulletEnabled val="1"/>
        </dgm:presLayoutVars>
      </dgm:prSet>
      <dgm:spPr/>
    </dgm:pt>
    <dgm:pt modelId="{1A931F18-33E2-46F6-9F85-9E1DD95A829B}" type="pres">
      <dgm:prSet presAssocID="{662E4A78-0D8E-4769-A475-A06EA4F7B596}" presName="sp" presStyleCnt="0"/>
      <dgm:spPr/>
    </dgm:pt>
    <dgm:pt modelId="{0D0B1093-2469-4E58-A773-033A4F5E9883}" type="pres">
      <dgm:prSet presAssocID="{12ACFDDD-7957-4EBD-9762-DD027D8D8613}" presName="linNode" presStyleCnt="0"/>
      <dgm:spPr/>
    </dgm:pt>
    <dgm:pt modelId="{D5465513-D40E-434C-B144-A468E8CD9119}" type="pres">
      <dgm:prSet presAssocID="{12ACFDDD-7957-4EBD-9762-DD027D8D861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1EEEB42A-D2FE-4719-9C1A-7FFBAF4A4791}" type="pres">
      <dgm:prSet presAssocID="{79695D90-758F-4812-A5A3-6A51F2A41284}" presName="sp" presStyleCnt="0"/>
      <dgm:spPr/>
    </dgm:pt>
    <dgm:pt modelId="{E29DB34A-7DDA-49D2-AF31-2FE13ABF46F5}" type="pres">
      <dgm:prSet presAssocID="{89F8AE36-68A1-43D4-B60D-7C0B737DA88E}" presName="linNode" presStyleCnt="0"/>
      <dgm:spPr/>
    </dgm:pt>
    <dgm:pt modelId="{D41CA5A3-6B81-43DA-AE98-ED59FAB291B4}" type="pres">
      <dgm:prSet presAssocID="{89F8AE36-68A1-43D4-B60D-7C0B737DA88E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56303F40-CCA5-C14A-9A10-10EA53706115}" type="presOf" srcId="{89F8AE36-68A1-43D4-B60D-7C0B737DA88E}" destId="{D41CA5A3-6B81-43DA-AE98-ED59FAB291B4}" srcOrd="0" destOrd="0" presId="urn:microsoft.com/office/officeart/2005/8/layout/vList5"/>
    <dgm:cxn modelId="{73E56E48-678E-064B-8B48-89D9A3E92B70}" type="presOf" srcId="{85048D41-CAEF-4A60-80BC-B8C4AABB1F3C}" destId="{77E86731-EBAF-4D6A-AE84-0E3C3DFE20E8}" srcOrd="0" destOrd="0" presId="urn:microsoft.com/office/officeart/2005/8/layout/vList5"/>
    <dgm:cxn modelId="{6612CB54-9C3A-43FE-B9A7-4B658581A6F6}" srcId="{2FC5A9C9-3049-4012-A5C0-BF3815AF1CB3}" destId="{12ACFDDD-7957-4EBD-9762-DD027D8D8613}" srcOrd="2" destOrd="0" parTransId="{D69CCEDE-D781-4F97-AE74-F39502114AA4}" sibTransId="{79695D90-758F-4812-A5A3-6A51F2A41284}"/>
    <dgm:cxn modelId="{5B610C7E-577C-3A40-8CC8-95DD212B8D6E}" type="presOf" srcId="{E1078AA1-E59A-485B-ACFA-D48C908982D5}" destId="{C8E30930-2550-4EC8-8A76-8E4E6F9DBC6A}" srcOrd="0" destOrd="0" presId="urn:microsoft.com/office/officeart/2005/8/layout/vList5"/>
    <dgm:cxn modelId="{8CB7A18B-AA08-4A32-B83C-E1A1BEF16393}" srcId="{2FC5A9C9-3049-4012-A5C0-BF3815AF1CB3}" destId="{89F8AE36-68A1-43D4-B60D-7C0B737DA88E}" srcOrd="3" destOrd="0" parTransId="{D28262BA-A6A4-493A-A61C-55E4C309A278}" sibTransId="{CC03ACE0-52B4-4395-94A7-C4BEAAF8AEDF}"/>
    <dgm:cxn modelId="{7F55CBA4-A3EB-9646-91F1-BC3BB83EEF4C}" type="presOf" srcId="{12ACFDDD-7957-4EBD-9762-DD027D8D8613}" destId="{D5465513-D40E-434C-B144-A468E8CD9119}" srcOrd="0" destOrd="0" presId="urn:microsoft.com/office/officeart/2005/8/layout/vList5"/>
    <dgm:cxn modelId="{EB402FB4-7A7E-4880-8A8B-E48380742A10}" srcId="{2FC5A9C9-3049-4012-A5C0-BF3815AF1CB3}" destId="{85048D41-CAEF-4A60-80BC-B8C4AABB1F3C}" srcOrd="0" destOrd="0" parTransId="{3D3F68CD-1B1C-498F-A2A7-FE62EA57E7C1}" sibTransId="{82C7941F-2F03-486A-B7CF-B4D27148A0E4}"/>
    <dgm:cxn modelId="{0B4FCEBA-3CE9-4003-9B63-5C52A24D6FCB}" srcId="{2FC5A9C9-3049-4012-A5C0-BF3815AF1CB3}" destId="{E1078AA1-E59A-485B-ACFA-D48C908982D5}" srcOrd="1" destOrd="0" parTransId="{F07CB9AF-8476-46CD-84FC-D90E458A2CD4}" sibTransId="{662E4A78-0D8E-4769-A475-A06EA4F7B596}"/>
    <dgm:cxn modelId="{A47F03E5-C0C0-4193-9F5E-C874B47C0C12}" type="presOf" srcId="{2FC5A9C9-3049-4012-A5C0-BF3815AF1CB3}" destId="{82A02E54-C729-42AA-A1BF-B8B32ADD71DD}" srcOrd="0" destOrd="0" presId="urn:microsoft.com/office/officeart/2005/8/layout/vList5"/>
    <dgm:cxn modelId="{B7094D83-A50E-EF4D-9EF3-44E972E09310}" type="presParOf" srcId="{82A02E54-C729-42AA-A1BF-B8B32ADD71DD}" destId="{9B24ACDB-3E27-446C-BD19-4E9D3DB4C1F8}" srcOrd="0" destOrd="0" presId="urn:microsoft.com/office/officeart/2005/8/layout/vList5"/>
    <dgm:cxn modelId="{6125455A-6162-AD41-9BA5-1A122925CC7F}" type="presParOf" srcId="{9B24ACDB-3E27-446C-BD19-4E9D3DB4C1F8}" destId="{77E86731-EBAF-4D6A-AE84-0E3C3DFE20E8}" srcOrd="0" destOrd="0" presId="urn:microsoft.com/office/officeart/2005/8/layout/vList5"/>
    <dgm:cxn modelId="{EFA1E1FF-E158-BC40-8C57-A8DF7428BA53}" type="presParOf" srcId="{82A02E54-C729-42AA-A1BF-B8B32ADD71DD}" destId="{6E9C115E-0673-4D57-B63D-AB9BB695656D}" srcOrd="1" destOrd="0" presId="urn:microsoft.com/office/officeart/2005/8/layout/vList5"/>
    <dgm:cxn modelId="{4F994E6D-D1B0-8B48-A00B-7B1052C151E5}" type="presParOf" srcId="{82A02E54-C729-42AA-A1BF-B8B32ADD71DD}" destId="{13CF0180-E93B-4CB1-927D-D5866CFB710E}" srcOrd="2" destOrd="0" presId="urn:microsoft.com/office/officeart/2005/8/layout/vList5"/>
    <dgm:cxn modelId="{2255A497-9D9C-814E-AB1B-C63F2A0A5F46}" type="presParOf" srcId="{13CF0180-E93B-4CB1-927D-D5866CFB710E}" destId="{C8E30930-2550-4EC8-8A76-8E4E6F9DBC6A}" srcOrd="0" destOrd="0" presId="urn:microsoft.com/office/officeart/2005/8/layout/vList5"/>
    <dgm:cxn modelId="{7D7D0EAF-FBB3-3248-8841-F7B1DCF47B32}" type="presParOf" srcId="{82A02E54-C729-42AA-A1BF-B8B32ADD71DD}" destId="{1A931F18-33E2-46F6-9F85-9E1DD95A829B}" srcOrd="3" destOrd="0" presId="urn:microsoft.com/office/officeart/2005/8/layout/vList5"/>
    <dgm:cxn modelId="{D42F7005-224B-0642-801A-24A5F81F9CF4}" type="presParOf" srcId="{82A02E54-C729-42AA-A1BF-B8B32ADD71DD}" destId="{0D0B1093-2469-4E58-A773-033A4F5E9883}" srcOrd="4" destOrd="0" presId="urn:microsoft.com/office/officeart/2005/8/layout/vList5"/>
    <dgm:cxn modelId="{42BEBE0F-4DBF-C148-BFEC-835B854F158E}" type="presParOf" srcId="{0D0B1093-2469-4E58-A773-033A4F5E9883}" destId="{D5465513-D40E-434C-B144-A468E8CD9119}" srcOrd="0" destOrd="0" presId="urn:microsoft.com/office/officeart/2005/8/layout/vList5"/>
    <dgm:cxn modelId="{5F07F156-EDF9-0246-B1BA-06EFB0A5A802}" type="presParOf" srcId="{82A02E54-C729-42AA-A1BF-B8B32ADD71DD}" destId="{1EEEB42A-D2FE-4719-9C1A-7FFBAF4A4791}" srcOrd="5" destOrd="0" presId="urn:microsoft.com/office/officeart/2005/8/layout/vList5"/>
    <dgm:cxn modelId="{3ED1F8A8-C171-5F4B-A379-4D2B8B037B33}" type="presParOf" srcId="{82A02E54-C729-42AA-A1BF-B8B32ADD71DD}" destId="{E29DB34A-7DDA-49D2-AF31-2FE13ABF46F5}" srcOrd="6" destOrd="0" presId="urn:microsoft.com/office/officeart/2005/8/layout/vList5"/>
    <dgm:cxn modelId="{6920CE92-2C5D-7243-B88E-9875F9DA5CEE}" type="presParOf" srcId="{E29DB34A-7DDA-49D2-AF31-2FE13ABF46F5}" destId="{D41CA5A3-6B81-43DA-AE98-ED59FAB291B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C5A9C9-3049-4012-A5C0-BF3815AF1CB3}" type="doc">
      <dgm:prSet loTypeId="urn:microsoft.com/office/officeart/2005/8/layout/vList5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89F8AE36-68A1-43D4-B60D-7C0B737DA88E}">
      <dgm:prSet phldrT="[Metin]" custT="1"/>
      <dgm:spPr/>
      <dgm:t>
        <a:bodyPr/>
        <a:lstStyle/>
        <a:p>
          <a:r>
            <a:rPr lang="tr-TR" sz="20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Afet Yönetimi</a:t>
          </a:r>
          <a:endParaRPr lang="tr-TR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8262BA-A6A4-493A-A61C-55E4C309A278}" type="parTrans" cxnId="{8CB7A18B-AA08-4A32-B83C-E1A1BEF16393}">
      <dgm:prSet/>
      <dgm:spPr/>
      <dgm:t>
        <a:bodyPr/>
        <a:lstStyle/>
        <a:p>
          <a:endParaRPr lang="tr-TR"/>
        </a:p>
      </dgm:t>
    </dgm:pt>
    <dgm:pt modelId="{CC03ACE0-52B4-4395-94A7-C4BEAAF8AEDF}" type="sibTrans" cxnId="{8CB7A18B-AA08-4A32-B83C-E1A1BEF16393}">
      <dgm:prSet/>
      <dgm:spPr/>
      <dgm:t>
        <a:bodyPr/>
        <a:lstStyle/>
        <a:p>
          <a:endParaRPr lang="tr-TR"/>
        </a:p>
      </dgm:t>
    </dgm:pt>
    <dgm:pt modelId="{A84E9EF7-F0F1-4470-A562-6BA703EDC91A}">
      <dgm:prSet phldrT="[Metin]" custT="1"/>
      <dgm:spPr/>
      <dgm:t>
        <a:bodyPr/>
        <a:lstStyle/>
        <a:p>
          <a:r>
            <a:rPr lang="tr-TR" sz="20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Toplumsal Farkındalık ve Eğitim</a:t>
          </a:r>
          <a:endParaRPr lang="tr-TR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F041C-9733-47ED-A9F0-84952C298273}" type="parTrans" cxnId="{55B50F51-9314-4761-8843-FB855E39F26A}">
      <dgm:prSet/>
      <dgm:spPr/>
      <dgm:t>
        <a:bodyPr/>
        <a:lstStyle/>
        <a:p>
          <a:endParaRPr lang="tr-TR"/>
        </a:p>
      </dgm:t>
    </dgm:pt>
    <dgm:pt modelId="{B7BB132B-815B-4FA4-9135-0147DC7D5E9D}" type="sibTrans" cxnId="{55B50F51-9314-4761-8843-FB855E39F26A}">
      <dgm:prSet/>
      <dgm:spPr/>
      <dgm:t>
        <a:bodyPr/>
        <a:lstStyle/>
        <a:p>
          <a:endParaRPr lang="tr-TR"/>
        </a:p>
      </dgm:t>
    </dgm:pt>
    <dgm:pt modelId="{E1078AA1-E59A-485B-ACFA-D48C908982D5}">
      <dgm:prSet custT="1"/>
      <dgm:spPr/>
      <dgm:t>
        <a:bodyPr/>
        <a:lstStyle/>
        <a:p>
          <a:r>
            <a:rPr lang="tr-TR" sz="20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Endüstriyel Faaliyet Yönetimi</a:t>
          </a:r>
        </a:p>
      </dgm:t>
    </dgm:pt>
    <dgm:pt modelId="{F07CB9AF-8476-46CD-84FC-D90E458A2CD4}" type="parTrans" cxnId="{0B4FCEBA-3CE9-4003-9B63-5C52A24D6FCB}">
      <dgm:prSet/>
      <dgm:spPr/>
      <dgm:t>
        <a:bodyPr/>
        <a:lstStyle/>
        <a:p>
          <a:endParaRPr lang="tr-TR"/>
        </a:p>
      </dgm:t>
    </dgm:pt>
    <dgm:pt modelId="{662E4A78-0D8E-4769-A475-A06EA4F7B596}" type="sibTrans" cxnId="{0B4FCEBA-3CE9-4003-9B63-5C52A24D6FCB}">
      <dgm:prSet/>
      <dgm:spPr/>
      <dgm:t>
        <a:bodyPr/>
        <a:lstStyle/>
        <a:p>
          <a:endParaRPr lang="tr-TR"/>
        </a:p>
      </dgm:t>
    </dgm:pt>
    <dgm:pt modelId="{85048D41-CAEF-4A60-80BC-B8C4AABB1F3C}">
      <dgm:prSet phldrT="[Metin]" custT="1"/>
      <dgm:spPr/>
      <dgm:t>
        <a:bodyPr/>
        <a:lstStyle/>
        <a:p>
          <a:r>
            <a:rPr lang="tr-TR" sz="20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Atık Yönetimi</a:t>
          </a:r>
          <a:endParaRPr lang="tr-TR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C7941F-2F03-486A-B7CF-B4D27148A0E4}" type="sibTrans" cxnId="{EB402FB4-7A7E-4880-8A8B-E48380742A10}">
      <dgm:prSet/>
      <dgm:spPr/>
      <dgm:t>
        <a:bodyPr/>
        <a:lstStyle/>
        <a:p>
          <a:endParaRPr lang="tr-TR"/>
        </a:p>
      </dgm:t>
    </dgm:pt>
    <dgm:pt modelId="{3D3F68CD-1B1C-498F-A2A7-FE62EA57E7C1}" type="parTrans" cxnId="{EB402FB4-7A7E-4880-8A8B-E48380742A10}">
      <dgm:prSet/>
      <dgm:spPr/>
      <dgm:t>
        <a:bodyPr/>
        <a:lstStyle/>
        <a:p>
          <a:endParaRPr lang="tr-TR"/>
        </a:p>
      </dgm:t>
    </dgm:pt>
    <dgm:pt modelId="{82A02E54-C729-42AA-A1BF-B8B32ADD71DD}" type="pres">
      <dgm:prSet presAssocID="{2FC5A9C9-3049-4012-A5C0-BF3815AF1CB3}" presName="Name0" presStyleCnt="0">
        <dgm:presLayoutVars>
          <dgm:dir/>
          <dgm:animLvl val="lvl"/>
          <dgm:resizeHandles val="exact"/>
        </dgm:presLayoutVars>
      </dgm:prSet>
      <dgm:spPr/>
    </dgm:pt>
    <dgm:pt modelId="{9B24ACDB-3E27-446C-BD19-4E9D3DB4C1F8}" type="pres">
      <dgm:prSet presAssocID="{85048D41-CAEF-4A60-80BC-B8C4AABB1F3C}" presName="linNode" presStyleCnt="0"/>
      <dgm:spPr/>
    </dgm:pt>
    <dgm:pt modelId="{77E86731-EBAF-4D6A-AE84-0E3C3DFE20E8}" type="pres">
      <dgm:prSet presAssocID="{85048D41-CAEF-4A60-80BC-B8C4AABB1F3C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6E9C115E-0673-4D57-B63D-AB9BB695656D}" type="pres">
      <dgm:prSet presAssocID="{82C7941F-2F03-486A-B7CF-B4D27148A0E4}" presName="sp" presStyleCnt="0"/>
      <dgm:spPr/>
    </dgm:pt>
    <dgm:pt modelId="{13CF0180-E93B-4CB1-927D-D5866CFB710E}" type="pres">
      <dgm:prSet presAssocID="{E1078AA1-E59A-485B-ACFA-D48C908982D5}" presName="linNode" presStyleCnt="0"/>
      <dgm:spPr/>
    </dgm:pt>
    <dgm:pt modelId="{C8E30930-2550-4EC8-8A76-8E4E6F9DBC6A}" type="pres">
      <dgm:prSet presAssocID="{E1078AA1-E59A-485B-ACFA-D48C908982D5}" presName="parentText" presStyleLbl="node1" presStyleIdx="1" presStyleCnt="4" custLinFactNeighborY="1652">
        <dgm:presLayoutVars>
          <dgm:chMax val="1"/>
          <dgm:bulletEnabled val="1"/>
        </dgm:presLayoutVars>
      </dgm:prSet>
      <dgm:spPr/>
    </dgm:pt>
    <dgm:pt modelId="{1A931F18-33E2-46F6-9F85-9E1DD95A829B}" type="pres">
      <dgm:prSet presAssocID="{662E4A78-0D8E-4769-A475-A06EA4F7B596}" presName="sp" presStyleCnt="0"/>
      <dgm:spPr/>
    </dgm:pt>
    <dgm:pt modelId="{E29DB34A-7DDA-49D2-AF31-2FE13ABF46F5}" type="pres">
      <dgm:prSet presAssocID="{89F8AE36-68A1-43D4-B60D-7C0B737DA88E}" presName="linNode" presStyleCnt="0"/>
      <dgm:spPr/>
    </dgm:pt>
    <dgm:pt modelId="{D41CA5A3-6B81-43DA-AE98-ED59FAB291B4}" type="pres">
      <dgm:prSet presAssocID="{89F8AE36-68A1-43D4-B60D-7C0B737DA88E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7E8179F7-4189-4DB5-839B-94E0BBFAA6A3}" type="pres">
      <dgm:prSet presAssocID="{CC03ACE0-52B4-4395-94A7-C4BEAAF8AEDF}" presName="sp" presStyleCnt="0"/>
      <dgm:spPr/>
    </dgm:pt>
    <dgm:pt modelId="{2010D390-F6AB-4750-82EF-D72F117421CD}" type="pres">
      <dgm:prSet presAssocID="{A84E9EF7-F0F1-4470-A562-6BA703EDC91A}" presName="linNode" presStyleCnt="0"/>
      <dgm:spPr/>
    </dgm:pt>
    <dgm:pt modelId="{7E8775F9-0239-4528-9707-53A2AAB4C749}" type="pres">
      <dgm:prSet presAssocID="{A84E9EF7-F0F1-4470-A562-6BA703EDC91A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56303F40-CCA5-C14A-9A10-10EA53706115}" type="presOf" srcId="{89F8AE36-68A1-43D4-B60D-7C0B737DA88E}" destId="{D41CA5A3-6B81-43DA-AE98-ED59FAB291B4}" srcOrd="0" destOrd="0" presId="urn:microsoft.com/office/officeart/2005/8/layout/vList5"/>
    <dgm:cxn modelId="{73E56E48-678E-064B-8B48-89D9A3E92B70}" type="presOf" srcId="{85048D41-CAEF-4A60-80BC-B8C4AABB1F3C}" destId="{77E86731-EBAF-4D6A-AE84-0E3C3DFE20E8}" srcOrd="0" destOrd="0" presId="urn:microsoft.com/office/officeart/2005/8/layout/vList5"/>
    <dgm:cxn modelId="{55B50F51-9314-4761-8843-FB855E39F26A}" srcId="{2FC5A9C9-3049-4012-A5C0-BF3815AF1CB3}" destId="{A84E9EF7-F0F1-4470-A562-6BA703EDC91A}" srcOrd="3" destOrd="0" parTransId="{B5CF041C-9733-47ED-A9F0-84952C298273}" sibTransId="{B7BB132B-815B-4FA4-9135-0147DC7D5E9D}"/>
    <dgm:cxn modelId="{4A9FEF62-5B4B-104A-87DE-C72F59282AC2}" type="presOf" srcId="{A84E9EF7-F0F1-4470-A562-6BA703EDC91A}" destId="{7E8775F9-0239-4528-9707-53A2AAB4C749}" srcOrd="0" destOrd="0" presId="urn:microsoft.com/office/officeart/2005/8/layout/vList5"/>
    <dgm:cxn modelId="{5B610C7E-577C-3A40-8CC8-95DD212B8D6E}" type="presOf" srcId="{E1078AA1-E59A-485B-ACFA-D48C908982D5}" destId="{C8E30930-2550-4EC8-8A76-8E4E6F9DBC6A}" srcOrd="0" destOrd="0" presId="urn:microsoft.com/office/officeart/2005/8/layout/vList5"/>
    <dgm:cxn modelId="{8CB7A18B-AA08-4A32-B83C-E1A1BEF16393}" srcId="{2FC5A9C9-3049-4012-A5C0-BF3815AF1CB3}" destId="{89F8AE36-68A1-43D4-B60D-7C0B737DA88E}" srcOrd="2" destOrd="0" parTransId="{D28262BA-A6A4-493A-A61C-55E4C309A278}" sibTransId="{CC03ACE0-52B4-4395-94A7-C4BEAAF8AEDF}"/>
    <dgm:cxn modelId="{EB402FB4-7A7E-4880-8A8B-E48380742A10}" srcId="{2FC5A9C9-3049-4012-A5C0-BF3815AF1CB3}" destId="{85048D41-CAEF-4A60-80BC-B8C4AABB1F3C}" srcOrd="0" destOrd="0" parTransId="{3D3F68CD-1B1C-498F-A2A7-FE62EA57E7C1}" sibTransId="{82C7941F-2F03-486A-B7CF-B4D27148A0E4}"/>
    <dgm:cxn modelId="{0B4FCEBA-3CE9-4003-9B63-5C52A24D6FCB}" srcId="{2FC5A9C9-3049-4012-A5C0-BF3815AF1CB3}" destId="{E1078AA1-E59A-485B-ACFA-D48C908982D5}" srcOrd="1" destOrd="0" parTransId="{F07CB9AF-8476-46CD-84FC-D90E458A2CD4}" sibTransId="{662E4A78-0D8E-4769-A475-A06EA4F7B596}"/>
    <dgm:cxn modelId="{A47F03E5-C0C0-4193-9F5E-C874B47C0C12}" type="presOf" srcId="{2FC5A9C9-3049-4012-A5C0-BF3815AF1CB3}" destId="{82A02E54-C729-42AA-A1BF-B8B32ADD71DD}" srcOrd="0" destOrd="0" presId="urn:microsoft.com/office/officeart/2005/8/layout/vList5"/>
    <dgm:cxn modelId="{B7094D83-A50E-EF4D-9EF3-44E972E09310}" type="presParOf" srcId="{82A02E54-C729-42AA-A1BF-B8B32ADD71DD}" destId="{9B24ACDB-3E27-446C-BD19-4E9D3DB4C1F8}" srcOrd="0" destOrd="0" presId="urn:microsoft.com/office/officeart/2005/8/layout/vList5"/>
    <dgm:cxn modelId="{6125455A-6162-AD41-9BA5-1A122925CC7F}" type="presParOf" srcId="{9B24ACDB-3E27-446C-BD19-4E9D3DB4C1F8}" destId="{77E86731-EBAF-4D6A-AE84-0E3C3DFE20E8}" srcOrd="0" destOrd="0" presId="urn:microsoft.com/office/officeart/2005/8/layout/vList5"/>
    <dgm:cxn modelId="{EFA1E1FF-E158-BC40-8C57-A8DF7428BA53}" type="presParOf" srcId="{82A02E54-C729-42AA-A1BF-B8B32ADD71DD}" destId="{6E9C115E-0673-4D57-B63D-AB9BB695656D}" srcOrd="1" destOrd="0" presId="urn:microsoft.com/office/officeart/2005/8/layout/vList5"/>
    <dgm:cxn modelId="{4F994E6D-D1B0-8B48-A00B-7B1052C151E5}" type="presParOf" srcId="{82A02E54-C729-42AA-A1BF-B8B32ADD71DD}" destId="{13CF0180-E93B-4CB1-927D-D5866CFB710E}" srcOrd="2" destOrd="0" presId="urn:microsoft.com/office/officeart/2005/8/layout/vList5"/>
    <dgm:cxn modelId="{2255A497-9D9C-814E-AB1B-C63F2A0A5F46}" type="presParOf" srcId="{13CF0180-E93B-4CB1-927D-D5866CFB710E}" destId="{C8E30930-2550-4EC8-8A76-8E4E6F9DBC6A}" srcOrd="0" destOrd="0" presId="urn:microsoft.com/office/officeart/2005/8/layout/vList5"/>
    <dgm:cxn modelId="{7D7D0EAF-FBB3-3248-8841-F7B1DCF47B32}" type="presParOf" srcId="{82A02E54-C729-42AA-A1BF-B8B32ADD71DD}" destId="{1A931F18-33E2-46F6-9F85-9E1DD95A829B}" srcOrd="3" destOrd="0" presId="urn:microsoft.com/office/officeart/2005/8/layout/vList5"/>
    <dgm:cxn modelId="{3ED1F8A8-C171-5F4B-A379-4D2B8B037B33}" type="presParOf" srcId="{82A02E54-C729-42AA-A1BF-B8B32ADD71DD}" destId="{E29DB34A-7DDA-49D2-AF31-2FE13ABF46F5}" srcOrd="4" destOrd="0" presId="urn:microsoft.com/office/officeart/2005/8/layout/vList5"/>
    <dgm:cxn modelId="{6920CE92-2C5D-7243-B88E-9875F9DA5CEE}" type="presParOf" srcId="{E29DB34A-7DDA-49D2-AF31-2FE13ABF46F5}" destId="{D41CA5A3-6B81-43DA-AE98-ED59FAB291B4}" srcOrd="0" destOrd="0" presId="urn:microsoft.com/office/officeart/2005/8/layout/vList5"/>
    <dgm:cxn modelId="{03A1A4F5-9B19-4B48-89B1-6EC4132881E6}" type="presParOf" srcId="{82A02E54-C729-42AA-A1BF-B8B32ADD71DD}" destId="{7E8179F7-4189-4DB5-839B-94E0BBFAA6A3}" srcOrd="5" destOrd="0" presId="urn:microsoft.com/office/officeart/2005/8/layout/vList5"/>
    <dgm:cxn modelId="{0AC3C614-A50B-5048-A6E1-E0E29AD5503B}" type="presParOf" srcId="{82A02E54-C729-42AA-A1BF-B8B32ADD71DD}" destId="{2010D390-F6AB-4750-82EF-D72F117421CD}" srcOrd="6" destOrd="0" presId="urn:microsoft.com/office/officeart/2005/8/layout/vList5"/>
    <dgm:cxn modelId="{575D996C-795F-8045-9C9D-F326D54C7752}" type="presParOf" srcId="{2010D390-F6AB-4750-82EF-D72F117421CD}" destId="{7E8775F9-0239-4528-9707-53A2AAB4C74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86731-EBAF-4D6A-AE84-0E3C3DFE20E8}">
      <dsp:nvSpPr>
        <dsp:cNvPr id="0" name=""/>
        <dsp:cNvSpPr/>
      </dsp:nvSpPr>
      <dsp:spPr>
        <a:xfrm>
          <a:off x="2396528" y="51835"/>
          <a:ext cx="2702296" cy="11435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Kentsel Planlama-       Çevre Dostu Altyapı</a:t>
          </a:r>
          <a:endParaRPr lang="tr-TR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2351" y="107658"/>
        <a:ext cx="2590650" cy="1031891"/>
      </dsp:txXfrm>
    </dsp:sp>
    <dsp:sp modelId="{C8E30930-2550-4EC8-8A76-8E4E6F9DBC6A}">
      <dsp:nvSpPr>
        <dsp:cNvPr id="0" name=""/>
        <dsp:cNvSpPr/>
      </dsp:nvSpPr>
      <dsp:spPr>
        <a:xfrm>
          <a:off x="2402041" y="1221983"/>
          <a:ext cx="2702296" cy="11435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Sürdürülebilir Ulaşım</a:t>
          </a:r>
        </a:p>
      </dsp:txBody>
      <dsp:txXfrm>
        <a:off x="2457864" y="1277806"/>
        <a:ext cx="2590650" cy="1031891"/>
      </dsp:txXfrm>
    </dsp:sp>
    <dsp:sp modelId="{D5465513-D40E-434C-B144-A468E8CD9119}">
      <dsp:nvSpPr>
        <dsp:cNvPr id="0" name=""/>
        <dsp:cNvSpPr/>
      </dsp:nvSpPr>
      <dsp:spPr>
        <a:xfrm>
          <a:off x="2402041" y="2403806"/>
          <a:ext cx="2702296" cy="114353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Entegre Su Yönetimi</a:t>
          </a:r>
          <a:endParaRPr lang="tr-TR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7864" y="2459629"/>
        <a:ext cx="2590650" cy="1031891"/>
      </dsp:txXfrm>
    </dsp:sp>
    <dsp:sp modelId="{D41CA5A3-6B81-43DA-AE98-ED59FAB291B4}">
      <dsp:nvSpPr>
        <dsp:cNvPr id="0" name=""/>
        <dsp:cNvSpPr/>
      </dsp:nvSpPr>
      <dsp:spPr>
        <a:xfrm>
          <a:off x="2402041" y="3604521"/>
          <a:ext cx="2702296" cy="11435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Enerji Yönetimi</a:t>
          </a:r>
          <a:endParaRPr lang="tr-TR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7864" y="3660344"/>
        <a:ext cx="2590650" cy="10318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86731-EBAF-4D6A-AE84-0E3C3DFE20E8}">
      <dsp:nvSpPr>
        <dsp:cNvPr id="0" name=""/>
        <dsp:cNvSpPr/>
      </dsp:nvSpPr>
      <dsp:spPr>
        <a:xfrm>
          <a:off x="2230488" y="2377"/>
          <a:ext cx="2509299" cy="11435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Atık Yönetimi</a:t>
          </a:r>
          <a:endParaRPr lang="tr-TR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6311" y="58200"/>
        <a:ext cx="2397653" cy="1031891"/>
      </dsp:txXfrm>
    </dsp:sp>
    <dsp:sp modelId="{C8E30930-2550-4EC8-8A76-8E4E6F9DBC6A}">
      <dsp:nvSpPr>
        <dsp:cNvPr id="0" name=""/>
        <dsp:cNvSpPr/>
      </dsp:nvSpPr>
      <dsp:spPr>
        <a:xfrm>
          <a:off x="2230488" y="1221983"/>
          <a:ext cx="2509299" cy="11435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Endüstriyel Faaliyet Yönetimi</a:t>
          </a:r>
        </a:p>
      </dsp:txBody>
      <dsp:txXfrm>
        <a:off x="2286311" y="1277806"/>
        <a:ext cx="2397653" cy="1031891"/>
      </dsp:txXfrm>
    </dsp:sp>
    <dsp:sp modelId="{D41CA5A3-6B81-43DA-AE98-ED59FAB291B4}">
      <dsp:nvSpPr>
        <dsp:cNvPr id="0" name=""/>
        <dsp:cNvSpPr/>
      </dsp:nvSpPr>
      <dsp:spPr>
        <a:xfrm>
          <a:off x="2230488" y="2403806"/>
          <a:ext cx="2509299" cy="114353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Afet Yönetimi</a:t>
          </a:r>
          <a:endParaRPr lang="tr-TR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6311" y="2459629"/>
        <a:ext cx="2397653" cy="1031891"/>
      </dsp:txXfrm>
    </dsp:sp>
    <dsp:sp modelId="{7E8775F9-0239-4528-9707-53A2AAB4C749}">
      <dsp:nvSpPr>
        <dsp:cNvPr id="0" name=""/>
        <dsp:cNvSpPr/>
      </dsp:nvSpPr>
      <dsp:spPr>
        <a:xfrm>
          <a:off x="2230488" y="3604521"/>
          <a:ext cx="2509299" cy="11435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rPr>
            <a:t>Toplumsal Farkındalık ve Eğitim</a:t>
          </a:r>
          <a:endParaRPr lang="tr-TR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6311" y="3660344"/>
        <a:ext cx="2397653" cy="1031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350C5-DFAA-42B9-B236-4475A41356FC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9BA9C-8963-406A-9BF0-9656302408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223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9BA9C-8963-406A-9BF0-965630240807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681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9BA9C-8963-406A-9BF0-96563024080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6617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9BA9C-8963-406A-9BF0-96563024080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30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9BA9C-8963-406A-9BF0-96563024080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4576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9BA9C-8963-406A-9BF0-96563024080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4335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9BA9C-8963-406A-9BF0-965630240807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063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41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584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018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30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56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016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085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37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006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421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79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A101F01-604D-45FA-B8FD-E94DBAD5D34B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C407554-341E-460C-8FB3-57C58095D955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23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821999" y="758952"/>
            <a:ext cx="10614504" cy="3566160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İKLİM DEĞİŞİKLİĞİNE DİRENÇLİ KENTLER- YEREL YÖNETİMLERİN ROLÜ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00051" y="4688378"/>
            <a:ext cx="10058400" cy="910242"/>
          </a:xfrm>
        </p:spPr>
        <p:txBody>
          <a:bodyPr>
            <a:normAutofit/>
          </a:bodyPr>
          <a:lstStyle/>
          <a:p>
            <a:pPr algn="r"/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Seval </a:t>
            </a:r>
            <a:r>
              <a:rPr lang="tr-TR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sözen</a:t>
            </a:r>
            <a:endParaRPr lang="tr-TR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İTÜ ÇEVRE MÜHENDİSLİĞİ BÖLÜMÜ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9342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39167" t="19798" r="40909" b="57710"/>
          <a:stretch/>
        </p:blipFill>
        <p:spPr>
          <a:xfrm>
            <a:off x="8967056" y="2217619"/>
            <a:ext cx="3181431" cy="2680807"/>
          </a:xfrm>
          <a:prstGeom prst="rect">
            <a:avLst/>
          </a:prstGeom>
        </p:spPr>
      </p:pic>
      <p:sp>
        <p:nvSpPr>
          <p:cNvPr id="2" name="Unvan 1"/>
          <p:cNvSpPr txBox="1">
            <a:spLocks/>
          </p:cNvSpPr>
          <p:nvPr/>
        </p:nvSpPr>
        <p:spPr>
          <a:xfrm>
            <a:off x="202347" y="287195"/>
            <a:ext cx="11764896" cy="8226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Yerel Yönetimler İklim Değişikliği Etkilerinin Azaltılması İçin Ne Yapmalı?</a:t>
            </a:r>
          </a:p>
        </p:txBody>
      </p:sp>
      <p:sp>
        <p:nvSpPr>
          <p:cNvPr id="4" name="Dikdörtgen 3"/>
          <p:cNvSpPr/>
          <p:nvPr/>
        </p:nvSpPr>
        <p:spPr>
          <a:xfrm>
            <a:off x="820401" y="1282243"/>
            <a:ext cx="10624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Çağımızda iklim değişikliğinin olumsuz etkilerinin %80’i su izini taşıyor.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397234" y="2017757"/>
            <a:ext cx="4575207" cy="6576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Entegre Su Yönetimi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202347" y="3609999"/>
            <a:ext cx="2323325" cy="72901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 Su Kaynaklarının Belirlenmesi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202347" y="2813148"/>
            <a:ext cx="2323323" cy="65766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Kaynaklarının Korunması</a:t>
            </a:r>
          </a:p>
        </p:txBody>
      </p:sp>
      <p:sp>
        <p:nvSpPr>
          <p:cNvPr id="11" name="Yuvarlatılmış Dikdörtgen 10"/>
          <p:cNvSpPr/>
          <p:nvPr/>
        </p:nvSpPr>
        <p:spPr>
          <a:xfrm>
            <a:off x="2649117" y="3580622"/>
            <a:ext cx="2323323" cy="7290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Yağmur Suyu Hasadı</a:t>
            </a:r>
          </a:p>
        </p:txBody>
      </p:sp>
      <p:sp>
        <p:nvSpPr>
          <p:cNvPr id="12" name="Yuvarlatılmış Dikdörtgen 11"/>
          <p:cNvSpPr/>
          <p:nvPr/>
        </p:nvSpPr>
        <p:spPr>
          <a:xfrm>
            <a:off x="2649118" y="2829182"/>
            <a:ext cx="2323323" cy="65766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Atık Su Yönetimi ve Geri Kazanım Uygulamaları</a:t>
            </a:r>
          </a:p>
        </p:txBody>
      </p:sp>
      <p:sp>
        <p:nvSpPr>
          <p:cNvPr id="16" name="Yuvarlatılmış Dikdörtgen 15"/>
          <p:cNvSpPr/>
          <p:nvPr/>
        </p:nvSpPr>
        <p:spPr>
          <a:xfrm>
            <a:off x="202347" y="4452774"/>
            <a:ext cx="2323323" cy="65766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Kayıp – Kaçak Oranlarının Azaltılması</a:t>
            </a:r>
          </a:p>
        </p:txBody>
      </p:sp>
      <p:sp>
        <p:nvSpPr>
          <p:cNvPr id="17" name="Yuvarlatılmış Dikdörtgen 16"/>
          <p:cNvSpPr/>
          <p:nvPr/>
        </p:nvSpPr>
        <p:spPr>
          <a:xfrm>
            <a:off x="2662760" y="4419020"/>
            <a:ext cx="2323323" cy="65766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/ Atık Su Ayak İzi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l="57368" t="31349" r="24420" b="41348"/>
          <a:stretch/>
        </p:blipFill>
        <p:spPr>
          <a:xfrm>
            <a:off x="5123175" y="2017757"/>
            <a:ext cx="3706789" cy="312573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77755" y="5944117"/>
            <a:ext cx="116140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İSKİ 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30.000 m</a:t>
            </a:r>
            <a:r>
              <a:rPr lang="tr-TR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üzerinde toplam inşaat alanı olan yapılarda 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gri su 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projesi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1.000 m</a:t>
            </a:r>
            <a:r>
              <a:rPr lang="tr-TR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üzerindeki parseller için 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yağmur suyu hasadı 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proje onayı zorunluluğu getirdi.</a:t>
            </a:r>
          </a:p>
        </p:txBody>
      </p:sp>
      <p:sp>
        <p:nvSpPr>
          <p:cNvPr id="6" name="Yuvarlatılmış Dikdörtgen 8">
            <a:extLst>
              <a:ext uri="{FF2B5EF4-FFF2-40B4-BE49-F238E27FC236}">
                <a16:creationId xmlns:a16="http://schemas.microsoft.com/office/drawing/2014/main" id="{985C9E58-D007-86BC-5432-9E815C8C1970}"/>
              </a:ext>
            </a:extLst>
          </p:cNvPr>
          <p:cNvSpPr/>
          <p:nvPr/>
        </p:nvSpPr>
        <p:spPr>
          <a:xfrm>
            <a:off x="1523174" y="5186574"/>
            <a:ext cx="2323325" cy="72901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Verimliliği/ </a:t>
            </a:r>
          </a:p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Tasarrufu</a:t>
            </a:r>
          </a:p>
        </p:txBody>
      </p:sp>
    </p:spTree>
    <p:extLst>
      <p:ext uri="{BB962C8B-B14F-4D97-AF65-F5344CB8AC3E}">
        <p14:creationId xmlns:p14="http://schemas.microsoft.com/office/powerpoint/2010/main" val="258468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526287" y="535152"/>
            <a:ext cx="9844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altLang="tr-TR" sz="32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Yapay Zeka ile Su Ayak İzi Hesaplama Uygulaması - İSKİ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/>
          <a:srcRect t="9756" b="3839"/>
          <a:stretch/>
        </p:blipFill>
        <p:spPr>
          <a:xfrm>
            <a:off x="1297708" y="1308116"/>
            <a:ext cx="9596583" cy="46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4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3" t="61294" r="39539" b="2388"/>
          <a:stretch/>
        </p:blipFill>
        <p:spPr>
          <a:xfrm>
            <a:off x="8077200" y="1237675"/>
            <a:ext cx="2659225" cy="20490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up 2"/>
          <p:cNvGrpSpPr/>
          <p:nvPr/>
        </p:nvGrpSpPr>
        <p:grpSpPr>
          <a:xfrm>
            <a:off x="7590271" y="3446374"/>
            <a:ext cx="3511838" cy="2474136"/>
            <a:chOff x="4907901" y="2687216"/>
            <a:chExt cx="3060441" cy="2155372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2" t="58455" r="2340" b="3343"/>
            <a:stretch/>
          </p:blipFill>
          <p:spPr>
            <a:xfrm>
              <a:off x="4907901" y="2687216"/>
              <a:ext cx="3060441" cy="2155372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Metin kutusu 1"/>
            <p:cNvSpPr txBox="1"/>
            <p:nvPr/>
          </p:nvSpPr>
          <p:spPr>
            <a:xfrm>
              <a:off x="5471129" y="4453495"/>
              <a:ext cx="615103" cy="261610"/>
            </a:xfrm>
            <a:prstGeom prst="rect">
              <a:avLst/>
            </a:prstGeom>
            <a:solidFill>
              <a:srgbClr val="3A7E5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1100" b="1" dirty="0">
                  <a:solidFill>
                    <a:schemeClr val="bg1"/>
                  </a:solidFill>
                </a:rPr>
                <a:t>10 MW</a:t>
              </a:r>
            </a:p>
          </p:txBody>
        </p:sp>
      </p:grpSp>
      <p:sp>
        <p:nvSpPr>
          <p:cNvPr id="12" name="Yuvarlatılmış Dikdörtgen 11"/>
          <p:cNvSpPr/>
          <p:nvPr/>
        </p:nvSpPr>
        <p:spPr>
          <a:xfrm>
            <a:off x="2181418" y="1374518"/>
            <a:ext cx="2323323" cy="6576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Enerji Yönetimi</a:t>
            </a:r>
          </a:p>
        </p:txBody>
      </p:sp>
      <p:sp>
        <p:nvSpPr>
          <p:cNvPr id="14" name="Yuvarlatılmış Dikdörtgen 13"/>
          <p:cNvSpPr/>
          <p:nvPr/>
        </p:nvSpPr>
        <p:spPr>
          <a:xfrm>
            <a:off x="932280" y="2144687"/>
            <a:ext cx="2323323" cy="1150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Yenilenebilir Enerji Kaynakları </a:t>
            </a:r>
          </a:p>
          <a:p>
            <a:pPr algn="ctr"/>
            <a:r>
              <a:rPr lang="tr-TR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(Güneş, Rüzgar, Hidroelektrik, </a:t>
            </a:r>
            <a:r>
              <a:rPr lang="tr-TR" sz="1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Biyokütle</a:t>
            </a:r>
            <a:r>
              <a:rPr lang="tr-TR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932280" y="4719243"/>
            <a:ext cx="2323323" cy="1150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 Nesil Enerji Depolama Sistemleri</a:t>
            </a:r>
          </a:p>
        </p:txBody>
      </p:sp>
      <p:sp>
        <p:nvSpPr>
          <p:cNvPr id="16" name="Yuvarlatılmış Dikdörtgen 15"/>
          <p:cNvSpPr/>
          <p:nvPr/>
        </p:nvSpPr>
        <p:spPr>
          <a:xfrm>
            <a:off x="3366306" y="2143793"/>
            <a:ext cx="2323323" cy="11267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Enerji Verimli Sistemleri (Binalar, Altyapı, Enerji Verimli Sertifikalı Ürünler)</a:t>
            </a:r>
          </a:p>
        </p:txBody>
      </p:sp>
      <p:sp>
        <p:nvSpPr>
          <p:cNvPr id="19" name="Yuvarlatılmış Dikdörtgen 18"/>
          <p:cNvSpPr/>
          <p:nvPr/>
        </p:nvSpPr>
        <p:spPr>
          <a:xfrm>
            <a:off x="3366306" y="3375185"/>
            <a:ext cx="2323323" cy="1150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Elektrikli Araçların Kullanımının Yaygınlaştırılması</a:t>
            </a:r>
          </a:p>
        </p:txBody>
      </p:sp>
      <p:sp>
        <p:nvSpPr>
          <p:cNvPr id="4" name="Yuvarlatılmış Dikdörtgen 18">
            <a:extLst>
              <a:ext uri="{FF2B5EF4-FFF2-40B4-BE49-F238E27FC236}">
                <a16:creationId xmlns:a16="http://schemas.microsoft.com/office/drawing/2014/main" id="{85A10857-9859-177A-76A4-6602C5387E9C}"/>
              </a:ext>
            </a:extLst>
          </p:cNvPr>
          <p:cNvSpPr/>
          <p:nvPr/>
        </p:nvSpPr>
        <p:spPr>
          <a:xfrm>
            <a:off x="932280" y="3431965"/>
            <a:ext cx="2323323" cy="1150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Akıllı Enerji Yönetim Sistemleri</a:t>
            </a:r>
          </a:p>
        </p:txBody>
      </p:sp>
      <p:sp>
        <p:nvSpPr>
          <p:cNvPr id="5" name="Yuvarlatılmış Dikdörtgen 14">
            <a:extLst>
              <a:ext uri="{FF2B5EF4-FFF2-40B4-BE49-F238E27FC236}">
                <a16:creationId xmlns:a16="http://schemas.microsoft.com/office/drawing/2014/main" id="{10A1B478-2AF3-A3F6-A3E7-50D7E25B7C4F}"/>
              </a:ext>
            </a:extLst>
          </p:cNvPr>
          <p:cNvSpPr/>
          <p:nvPr/>
        </p:nvSpPr>
        <p:spPr>
          <a:xfrm>
            <a:off x="3366306" y="4683442"/>
            <a:ext cx="2323323" cy="1150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 Emisyonlarının Azaltılması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202347" y="287195"/>
            <a:ext cx="11764896" cy="8226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Yerel Yönetimler İklim Değişikliği Etkilerinin Azaltılması İçin Ne Yapmalı?</a:t>
            </a:r>
          </a:p>
        </p:txBody>
      </p:sp>
    </p:spTree>
    <p:extLst>
      <p:ext uri="{BB962C8B-B14F-4D97-AF65-F5344CB8AC3E}">
        <p14:creationId xmlns:p14="http://schemas.microsoft.com/office/powerpoint/2010/main" val="46898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Yuvarlatılmış Dikdörtgen 11"/>
          <p:cNvSpPr/>
          <p:nvPr/>
        </p:nvSpPr>
        <p:spPr>
          <a:xfrm>
            <a:off x="2181418" y="1374518"/>
            <a:ext cx="2323323" cy="6576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Atık Yönetimi</a:t>
            </a:r>
          </a:p>
        </p:txBody>
      </p:sp>
      <p:sp>
        <p:nvSpPr>
          <p:cNvPr id="14" name="Yuvarlatılmış Dikdörtgen 13"/>
          <p:cNvSpPr/>
          <p:nvPr/>
        </p:nvSpPr>
        <p:spPr>
          <a:xfrm>
            <a:off x="932280" y="2144687"/>
            <a:ext cx="2323323" cy="1150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Atık Azaltma Stratejileri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932280" y="4719243"/>
            <a:ext cx="2323323" cy="1150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Döngüsel Ekonomi Uygulamaları</a:t>
            </a:r>
          </a:p>
        </p:txBody>
      </p:sp>
      <p:sp>
        <p:nvSpPr>
          <p:cNvPr id="16" name="Yuvarlatılmış Dikdörtgen 15"/>
          <p:cNvSpPr/>
          <p:nvPr/>
        </p:nvSpPr>
        <p:spPr>
          <a:xfrm>
            <a:off x="3366306" y="2143793"/>
            <a:ext cx="2323323" cy="11267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Atık Enerji Dönüşüm Teknolojileri</a:t>
            </a:r>
          </a:p>
        </p:txBody>
      </p:sp>
      <p:sp>
        <p:nvSpPr>
          <p:cNvPr id="19" name="Yuvarlatılmış Dikdörtgen 18"/>
          <p:cNvSpPr/>
          <p:nvPr/>
        </p:nvSpPr>
        <p:spPr>
          <a:xfrm>
            <a:off x="3366306" y="3375185"/>
            <a:ext cx="2323323" cy="1150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Akıllı Atık Yönetim Sistemleri</a:t>
            </a:r>
          </a:p>
        </p:txBody>
      </p:sp>
      <p:sp>
        <p:nvSpPr>
          <p:cNvPr id="4" name="Yuvarlatılmış Dikdörtgen 18">
            <a:extLst>
              <a:ext uri="{FF2B5EF4-FFF2-40B4-BE49-F238E27FC236}">
                <a16:creationId xmlns:a16="http://schemas.microsoft.com/office/drawing/2014/main" id="{85A10857-9859-177A-76A4-6602C5387E9C}"/>
              </a:ext>
            </a:extLst>
          </p:cNvPr>
          <p:cNvSpPr/>
          <p:nvPr/>
        </p:nvSpPr>
        <p:spPr>
          <a:xfrm>
            <a:off x="932280" y="3431965"/>
            <a:ext cx="2323323" cy="1150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 Atıkların Değerlendirilmesi</a:t>
            </a:r>
          </a:p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Kompost</a:t>
            </a:r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/biyogaz)</a:t>
            </a:r>
          </a:p>
        </p:txBody>
      </p:sp>
      <p:sp>
        <p:nvSpPr>
          <p:cNvPr id="5" name="Yuvarlatılmış Dikdörtgen 14">
            <a:extLst>
              <a:ext uri="{FF2B5EF4-FFF2-40B4-BE49-F238E27FC236}">
                <a16:creationId xmlns:a16="http://schemas.microsoft.com/office/drawing/2014/main" id="{10A1B478-2AF3-A3F6-A3E7-50D7E25B7C4F}"/>
              </a:ext>
            </a:extLst>
          </p:cNvPr>
          <p:cNvSpPr/>
          <p:nvPr/>
        </p:nvSpPr>
        <p:spPr>
          <a:xfrm>
            <a:off x="3366306" y="4683442"/>
            <a:ext cx="2323323" cy="1150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Düzenli Depolama Miktarını Azaltmak</a:t>
            </a:r>
          </a:p>
        </p:txBody>
      </p:sp>
      <p:sp>
        <p:nvSpPr>
          <p:cNvPr id="2" name="AutoShape 2" descr="ATIK YÖNETİMİ DANIŞMANLIĞI - Akademi Çevre Entegre Atık Yönetimi A.Ş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32" y="1374518"/>
            <a:ext cx="5874398" cy="3524639"/>
          </a:xfrm>
          <a:prstGeom prst="rect">
            <a:avLst/>
          </a:prstGeom>
        </p:spPr>
      </p:pic>
      <p:sp>
        <p:nvSpPr>
          <p:cNvPr id="13" name="Unvan 1"/>
          <p:cNvSpPr txBox="1">
            <a:spLocks/>
          </p:cNvSpPr>
          <p:nvPr/>
        </p:nvSpPr>
        <p:spPr>
          <a:xfrm>
            <a:off x="202347" y="287195"/>
            <a:ext cx="11764896" cy="8226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Yerel Yönetimler İklim Değişikliği Etkilerinin Azaltılması İçin Ne Yapmalı?</a:t>
            </a:r>
          </a:p>
        </p:txBody>
      </p:sp>
    </p:spTree>
    <p:extLst>
      <p:ext uri="{BB962C8B-B14F-4D97-AF65-F5344CB8AC3E}">
        <p14:creationId xmlns:p14="http://schemas.microsoft.com/office/powerpoint/2010/main" val="171944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472339" y="1421284"/>
            <a:ext cx="3812583" cy="6576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Endüstriyel Faaliyet Yönetimi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926061" y="2318038"/>
            <a:ext cx="2323323" cy="8157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Ayak İzi </a:t>
            </a:r>
          </a:p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 / Su / </a:t>
            </a:r>
            <a:r>
              <a:rPr lang="tr-TR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Atıksu</a:t>
            </a:r>
            <a:endParaRPr lang="tr-TR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3366304" y="3296609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 Dönüştürülmüş Malzeme Kullanımı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926061" y="4363843"/>
            <a:ext cx="2323323" cy="7921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Endüstriyel Su Tasarrufu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926061" y="3296609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Düşük Karbonlu Hammadde Seçimi / Üretim Yöntemleri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3366304" y="2318038"/>
            <a:ext cx="2323323" cy="8157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Emisyon Azaltma/İzleme Teknolojileri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926061" y="5318854"/>
            <a:ext cx="2323323" cy="91471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Atık Yönetimi ve Sıfır Atık Yaklaşımı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2"/>
          <a:srcRect l="67348" t="29764" r="11971" b="23502"/>
          <a:stretch/>
        </p:blipFill>
        <p:spPr>
          <a:xfrm>
            <a:off x="7258934" y="2078945"/>
            <a:ext cx="3844578" cy="3861249"/>
          </a:xfrm>
          <a:prstGeom prst="rect">
            <a:avLst/>
          </a:prstGeom>
        </p:spPr>
      </p:pic>
      <p:sp>
        <p:nvSpPr>
          <p:cNvPr id="17" name="Yuvarlatılmış Dikdörtgen 16"/>
          <p:cNvSpPr/>
          <p:nvPr/>
        </p:nvSpPr>
        <p:spPr>
          <a:xfrm>
            <a:off x="3366304" y="5318854"/>
            <a:ext cx="2323323" cy="91471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Tarımda ve Turizmde Çevre Dostu Uygulamalar</a:t>
            </a:r>
          </a:p>
        </p:txBody>
      </p:sp>
      <p:sp>
        <p:nvSpPr>
          <p:cNvPr id="18" name="Yuvarlatılmış Dikdörtgen 17"/>
          <p:cNvSpPr/>
          <p:nvPr/>
        </p:nvSpPr>
        <p:spPr>
          <a:xfrm>
            <a:off x="3366304" y="4363843"/>
            <a:ext cx="2323323" cy="7921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Atık Su Geri Kazanımı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6084795" y="1421284"/>
            <a:ext cx="6337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Türkiye’de 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üretimin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su ayak izi yaklaşık 139,6 milyar m³/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yıl’dır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Türkiye’de 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tüketimin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su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ayakizi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yaklaşık 140,2 milyar m³/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yıl’dır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tr-T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202347" y="287195"/>
            <a:ext cx="11764896" cy="8226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Yerel Yönetimler İklim Değişikliği Etkilerinin Azaltılması İçin Ne Yapmalı?</a:t>
            </a:r>
          </a:p>
        </p:txBody>
      </p:sp>
    </p:spTree>
    <p:extLst>
      <p:ext uri="{BB962C8B-B14F-4D97-AF65-F5344CB8AC3E}">
        <p14:creationId xmlns:p14="http://schemas.microsoft.com/office/powerpoint/2010/main" val="314298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32281" y="1740957"/>
            <a:ext cx="4757345" cy="6576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Afet Yönetimi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932282" y="2505990"/>
            <a:ext cx="2323323" cy="8157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Afet Risk Haritalarının Oluşturulması</a:t>
            </a:r>
            <a:endParaRPr lang="tr-TR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3366306" y="3453025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Afet Yönetim Kapasitesinin Güçlendirilmesi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932282" y="3453025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Afet Yönetim Planlarının Hazırlanması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3366305" y="2505990"/>
            <a:ext cx="2323323" cy="8157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Kritik Altyapıların Dayanıklı Hale Getirilmesi</a:t>
            </a:r>
          </a:p>
        </p:txBody>
      </p:sp>
      <p:sp>
        <p:nvSpPr>
          <p:cNvPr id="19" name="Yuvarlatılmış Dikdörtgen 18"/>
          <p:cNvSpPr/>
          <p:nvPr/>
        </p:nvSpPr>
        <p:spPr>
          <a:xfrm>
            <a:off x="2204643" y="4459383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Erken Uyarı Sistemleri</a:t>
            </a:r>
            <a:endParaRPr lang="tr-T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tr-T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202347" y="287195"/>
            <a:ext cx="11764896" cy="8226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Yerel Yönetimler İklim Değişikliği Etkilerinin Azaltılması İçin Ne Yapmalı?</a:t>
            </a:r>
          </a:p>
        </p:txBody>
      </p:sp>
      <p:pic>
        <p:nvPicPr>
          <p:cNvPr id="3074" name="Picture 2" descr="Niğde Ömer Halisdemir Üniversitesi Afet Eğitim ve Yönetimi Uygulama ve  Araştırma Merkezi Afet Yönetim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9" b="99172" l="9980" r="90524">
                        <a14:foregroundMark x1="81250" y1="47172" x2="81250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867" y="1441730"/>
            <a:ext cx="5366411" cy="392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975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917438" y="1530730"/>
            <a:ext cx="2663893" cy="6576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Toplumsal Farkındalık ve Bilinçlendirme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932282" y="2505990"/>
            <a:ext cx="2323323" cy="8157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Verimi ve Tasarrufu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932282" y="3500432"/>
            <a:ext cx="2323323" cy="7921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 Dönüşüm ve Atık </a:t>
            </a:r>
            <a:r>
              <a:rPr lang="tr-TR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Azaltım</a:t>
            </a:r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Projeleri 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3366305" y="2505990"/>
            <a:ext cx="2323323" cy="8157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Afet (Sel/Taşkın) Farkındalık Çalışmaları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3371977" y="3493216"/>
            <a:ext cx="2323323" cy="7921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Yerel İklim Komiteleri (STK, gönüllüler, uzmanlar)</a:t>
            </a:r>
          </a:p>
        </p:txBody>
      </p:sp>
      <p:pic>
        <p:nvPicPr>
          <p:cNvPr id="14" name="Picture 3" descr="İSKİ Ortaokul Ve Lise Öğrencileri Resim Yarışmas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99" b="40"/>
          <a:stretch/>
        </p:blipFill>
        <p:spPr bwMode="auto">
          <a:xfrm>
            <a:off x="8016988" y="1941401"/>
            <a:ext cx="1580273" cy="21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İSKİ'den “Suyun Değeri” Temalı Afiş Yarışmas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066" y="1941401"/>
            <a:ext cx="1511890" cy="21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İSKİ Suyun Hafızası 2. Kısa Film Yarışması Ödül Töreni 22 Ekim’de Gerçekleşec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88" y="4202901"/>
            <a:ext cx="3189968" cy="17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Yuvarlatılmış Dikdörtgen 18"/>
          <p:cNvSpPr/>
          <p:nvPr/>
        </p:nvSpPr>
        <p:spPr>
          <a:xfrm>
            <a:off x="3366305" y="4420723"/>
            <a:ext cx="2323323" cy="7921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Kültürel ve Sanatsal Etkinlikler</a:t>
            </a:r>
          </a:p>
        </p:txBody>
      </p:sp>
      <p:sp>
        <p:nvSpPr>
          <p:cNvPr id="20" name="Yuvarlatılmış Dikdörtgen 19"/>
          <p:cNvSpPr/>
          <p:nvPr/>
        </p:nvSpPr>
        <p:spPr>
          <a:xfrm>
            <a:off x="926061" y="4420723"/>
            <a:ext cx="2323323" cy="7921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Dijital Kampanyalar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202347" y="287195"/>
            <a:ext cx="11764896" cy="8226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Yerel Yönetimler İklim Değişikliği Etkilerinin Azaltılması İçin Ne Yapmalı?</a:t>
            </a:r>
          </a:p>
        </p:txBody>
      </p:sp>
    </p:spTree>
    <p:extLst>
      <p:ext uri="{BB962C8B-B14F-4D97-AF65-F5344CB8AC3E}">
        <p14:creationId xmlns:p14="http://schemas.microsoft.com/office/powerpoint/2010/main" val="3300739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b="9613"/>
          <a:stretch/>
        </p:blipFill>
        <p:spPr>
          <a:xfrm>
            <a:off x="10494334" y="4789729"/>
            <a:ext cx="1592004" cy="153687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620153" y="1736229"/>
            <a:ext cx="660174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Eylem Planı ve Çalışmalar:</a:t>
            </a:r>
          </a:p>
          <a:p>
            <a:pPr algn="just"/>
            <a:endParaRPr lang="tr-TR" sz="16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tr-TR" sz="16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Azaltım</a:t>
            </a:r>
            <a:r>
              <a:rPr lang="tr-TR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Stratejileri: </a:t>
            </a:r>
            <a:r>
              <a:rPr lang="tr-TR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Sera gazı emisyonlarının azaltılması amacıyla yenilenebilir enerji, enerji verimliliği, sürdürülebilir ulaşım ve atık yönetimi gibi alanlarda çalışmalar yapılmaktadır.</a:t>
            </a:r>
          </a:p>
          <a:p>
            <a:pPr algn="just">
              <a:buFont typeface="+mj-lt"/>
              <a:buAutoNum type="arabicPeriod"/>
            </a:pPr>
            <a:endParaRPr lang="tr-TR" sz="16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tr-TR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Uyum Stratejileri: </a:t>
            </a:r>
            <a:r>
              <a:rPr lang="tr-TR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değişikliğine dirençli altyapı sistemleri, su yönetimi, yeşil alanların artırılması ve kırılgan gruplar için sosyal politikaların geliştirilmesi hedeflenmektedir.</a:t>
            </a:r>
          </a:p>
          <a:p>
            <a:pPr algn="just">
              <a:buFont typeface="+mj-lt"/>
              <a:buAutoNum type="arabicPeriod"/>
            </a:pPr>
            <a:endParaRPr lang="tr-TR" sz="16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tr-TR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Sürdürülebilir Kalkınma: </a:t>
            </a:r>
            <a:r>
              <a:rPr lang="tr-TR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Döngüsel ekonomi, tarımsal üretim destekleri, yeşil altyapının güçlendirilmesi ve </a:t>
            </a:r>
            <a:r>
              <a:rPr lang="tr-TR" sz="16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biyoçeşitliliğin</a:t>
            </a:r>
            <a:r>
              <a:rPr lang="tr-TR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korunması çalışmaları sürdürülmektedir.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620153" y="238138"/>
            <a:ext cx="11334780" cy="822623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 Etkilerinin Azaltılmasına Yönelik Çalışmalar - İBB  </a:t>
            </a:r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B8159D80-26AA-7C02-BD90-8A0E4E4B5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08" y="1906369"/>
            <a:ext cx="4613330" cy="2597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56A56-DF24-9043-4DC9-AAB62937C67C}"/>
              </a:ext>
            </a:extLst>
          </p:cNvPr>
          <p:cNvSpPr txBox="1"/>
          <p:nvPr/>
        </p:nvSpPr>
        <p:spPr>
          <a:xfrm>
            <a:off x="626691" y="1298899"/>
            <a:ext cx="7752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İstanbul 2050 yılına kadar karbon nötr bir şehir olmayı hedefliyor. 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62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310" y="1066521"/>
            <a:ext cx="4829352" cy="471557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469162" y="243898"/>
            <a:ext cx="11542024" cy="822623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 Etkilerinin Azaltılmasına Yönelik Çalışmalar - İBB 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793102" y="1407845"/>
            <a:ext cx="535888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İBB, iklim kriziyle mücadelede emisyon </a:t>
            </a:r>
            <a:r>
              <a:rPr lang="tr-TR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azaltımı</a:t>
            </a: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ve uyum stratejileri için etkin hedefler belirlemiştir. </a:t>
            </a:r>
          </a:p>
          <a:p>
            <a:pPr algn="just"/>
            <a:endParaRPr lang="tr-TR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tr-TR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İBB’nin</a:t>
            </a: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tüm plan ve çalışmaları, iklim eylemi perspektifi önceliğinde </a:t>
            </a:r>
            <a:r>
              <a:rPr lang="tr-TR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Sürdürülebilir Kalkınma </a:t>
            </a:r>
            <a:r>
              <a:rPr lang="tr-TR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Amaçları</a:t>
            </a:r>
            <a:r>
              <a:rPr lang="tr-TR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’na</a:t>
            </a: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hizmet edecek şekilde gerçekleştirilmektedir.</a:t>
            </a:r>
          </a:p>
          <a:p>
            <a:pPr algn="just"/>
            <a:endParaRPr lang="tr-TR" sz="16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953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363268" y="271890"/>
            <a:ext cx="11542024" cy="8226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 Etkilerinin Azaltılmasına Yönelik Uluslararası Çalışmalar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33855" y="1443355"/>
            <a:ext cx="708774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x-none" sz="16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Yenilenebilir Enerji Kullanımı</a:t>
            </a:r>
            <a:r>
              <a:rPr lang="x-none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1600" kern="0" dirty="0">
              <a:effectLst/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x-none" sz="16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x-none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nerji üretiminin %90’ından fazlası hidroelektrik santrallerden sağlanıyor. </a:t>
            </a:r>
            <a:r>
              <a:rPr lang="tr-TR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</a:t>
            </a:r>
            <a:r>
              <a:rPr lang="x-none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eredeyse tamamı karbonsuz enerji</a:t>
            </a:r>
            <a:r>
              <a:rPr lang="tr-TR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x-none" sz="16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x-none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Kuzey Denizi’ndeki rüzgar enerjisi potansiyelini değerlendiren projelere büyük yatırımlar yapılmaktadır.</a:t>
            </a:r>
            <a:endParaRPr lang="x-none" sz="16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x-none" sz="16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x-none" sz="16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Karbon Yakalama ve Depolama (CCS) Teknolojisi</a:t>
            </a:r>
            <a:endParaRPr lang="x-none" sz="16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x-none" sz="16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Kuzey Işıkları Projesi:</a:t>
            </a:r>
            <a:r>
              <a:rPr lang="x-none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Norveç, karbon yakalama ve depolama alanında dünyanın en büyük projelerinden biri</a:t>
            </a:r>
            <a:r>
              <a:rPr lang="tr-TR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x-none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Endüstriyel tesislerden yakalanan karbondioksit, deniz </a:t>
            </a:r>
            <a:r>
              <a:rPr lang="x-none" sz="16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altına depolanır</a:t>
            </a:r>
            <a:r>
              <a:rPr lang="tr-TR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x-none" sz="16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 </a:t>
            </a:r>
            <a:r>
              <a:rPr lang="x-none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teknoloji, sanayi kaynaklı karbon emisyonlarının azaltılmasında </a:t>
            </a:r>
            <a:r>
              <a:rPr lang="x-none" sz="16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büyük  </a:t>
            </a:r>
            <a:r>
              <a:rPr lang="x-none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rol oynamaktadır.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x-none" sz="1600" kern="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x-none" sz="16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Karbon Vergisi:</a:t>
            </a:r>
            <a:r>
              <a:rPr lang="x-none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Norveç, 1991’den bu yana karbon vergisi uygulamaktadır. Bu vergi, fosil yakıt kullanımını azaltmak ve yenilenebilir enerjiye yönlendirmek için etkili bir araçtır.</a:t>
            </a:r>
            <a:endParaRPr lang="x-none" sz="16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x-none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/>
            <a:endParaRPr lang="tr-TR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37006" y="907540"/>
            <a:ext cx="16703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Norveç</a:t>
            </a:r>
          </a:p>
        </p:txBody>
      </p:sp>
      <p:pic>
        <p:nvPicPr>
          <p:cNvPr id="1026" name="Picture 2" descr="Northern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49" y="2039277"/>
            <a:ext cx="4130098" cy="30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6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3F65D5E-B206-4D74-91B1-9C9E9142D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30" y="1026621"/>
            <a:ext cx="4260897" cy="380211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99030" y="4828732"/>
            <a:ext cx="42608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800" dirty="0">
                <a:latin typeface="Cambria" panose="02040503050406030204" pitchFamily="18" charset="0"/>
                <a:ea typeface="Cambria" panose="02040503050406030204" pitchFamily="18" charset="0"/>
              </a:rPr>
              <a:t>https://tr.euronews.com/green/2022/11/06/iklim-degisikligi-nedir-etkileri-neler</a:t>
            </a:r>
          </a:p>
        </p:txBody>
      </p:sp>
      <p:pic>
        <p:nvPicPr>
          <p:cNvPr id="4" name="Picture 2" descr="https://www.verikaynagi.com/wp-content/uploads/2021/05/iklim-deg%CC%86is%CC%A7iklig%CC%86i-11.13.57-1024x6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85" y="1026621"/>
            <a:ext cx="6349518" cy="380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6DC99-9ED9-CC30-0B26-EAA0F246AA3F}"/>
              </a:ext>
            </a:extLst>
          </p:cNvPr>
          <p:cNvSpPr txBox="1"/>
          <p:nvPr/>
        </p:nvSpPr>
        <p:spPr>
          <a:xfrm>
            <a:off x="464949" y="5207431"/>
            <a:ext cx="11032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kern="1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İklim değişikliği sadece çevresel bir sorun DEĞİL !! Ekonomi ve politika gündemini de belirliyor.</a:t>
            </a:r>
            <a:endParaRPr lang="x-none" sz="1800" kern="10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tr-TR" kern="1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tr-TR" sz="1800" kern="1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İklim değişikliği ekonomik büyüme anlayışının kökten değişmesini zorluyor.  </a:t>
            </a:r>
            <a:endParaRPr lang="x-none" sz="1800" kern="10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924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323699" y="309213"/>
            <a:ext cx="11542024" cy="8226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 Etkilerinin Azaltılmasına Yönelik Uluslararası Çalışmalar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65106" y="1681485"/>
            <a:ext cx="710729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ts val="1000"/>
              <a:tabLst>
                <a:tab pos="457200" algn="l"/>
              </a:tabLst>
            </a:pPr>
            <a:r>
              <a:rPr lang="x-none" sz="1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Delta Works Projesi:</a:t>
            </a:r>
            <a:r>
              <a:rPr lang="tr-TR" sz="14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x-none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Hollanda’nın güneybatısındaki nehir deltalarını koruyan bir sistemdir. Barajlar, taşkın kapakları ve setlerden oluşur.</a:t>
            </a:r>
            <a:r>
              <a:rPr lang="x-none" sz="1400" kern="1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endParaRPr lang="tr-TR" sz="1400" kern="1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endParaRPr lang="tr-TR" sz="14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r>
              <a:rPr lang="x-none" sz="14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Özellikle </a:t>
            </a:r>
            <a:r>
              <a:rPr lang="x-none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1953’teki büyük taşkından sonra başlatılan bu proje, Hollanda’nın deniz seviyesinin yükselmesine karşı en büyük kalkanıdır.</a:t>
            </a:r>
            <a:endParaRPr lang="tr-TR" sz="14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endParaRPr lang="x-none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x-none" sz="1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 Depolama ve Yenilikçi Alan Kullanımı</a:t>
            </a:r>
            <a:endParaRPr lang="x-none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x-none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 seviyesinin yükselmesine uyum sağlamak için yüzen evler ve ofisler gibi yapılar geliştirilmiştir.</a:t>
            </a:r>
            <a:endParaRPr lang="x-none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x-none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Taşkın riskini azaltmak için nehir yatakları genişletilmiş ve taşkın alanları yeniden düzenlenmiştir. Bu projede tarım ve yerleşim alanlarının bir kısmı taşkın alanlarına dönüştürülerek nehre “yer açılmıştır”.</a:t>
            </a:r>
            <a:endParaRPr lang="tr-TR" sz="14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 algn="just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endParaRPr lang="x-none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x-none" sz="1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Akıllı Su Yönetimi Sistemleri</a:t>
            </a:r>
            <a:endParaRPr lang="x-none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x-none" sz="1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Dijital İzleme ve Kontrol:</a:t>
            </a:r>
            <a:endParaRPr lang="x-none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800100" lvl="1" indent="-342900" algn="just">
              <a:buSzPts val="1000"/>
              <a:buFont typeface="Wingdings" pitchFamily="2" charset="2"/>
              <a:buChar char="§"/>
              <a:tabLst>
                <a:tab pos="914400" algn="l"/>
              </a:tabLst>
            </a:pPr>
            <a:r>
              <a:rPr lang="x-none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Sensörler ve veri analizleri kullanılarak su seviyeleri sürekli izlenmektedir. </a:t>
            </a:r>
            <a:endParaRPr lang="x-none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800100" lvl="1" indent="-342900" algn="just">
              <a:buSzPts val="1000"/>
              <a:buFont typeface="Wingdings" pitchFamily="2" charset="2"/>
              <a:buChar char="§"/>
              <a:tabLst>
                <a:tab pos="914400" algn="l"/>
              </a:tabLst>
            </a:pPr>
            <a:r>
              <a:rPr lang="x-none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Taşkın risklerini tahmin etmek için yapay zeka ve modelleme teknolojileri kullanılır.</a:t>
            </a:r>
            <a:endParaRPr lang="x-none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x-none" sz="1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Akıllı Su Kapakları:</a:t>
            </a:r>
            <a:r>
              <a:rPr lang="x-none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Rüzgar, gelgit ve su seviyesine göre otomatik olarak açılıp kapanan taşkın kapakları kullanılmaktadır</a:t>
            </a:r>
            <a:r>
              <a:rPr lang="x-none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x-none" sz="16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x-none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/>
            <a:endParaRPr lang="tr-TR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69162" y="969840"/>
            <a:ext cx="18533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Hollanda</a:t>
            </a:r>
          </a:p>
        </p:txBody>
      </p:sp>
      <p:pic>
        <p:nvPicPr>
          <p:cNvPr id="4098" name="Picture 2" descr="Rotterdamexperience » Delta Works To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31836"/>
            <a:ext cx="3693273" cy="246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lta Works - Holland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49" y="3867150"/>
            <a:ext cx="3693273" cy="213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245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469162" y="243898"/>
            <a:ext cx="11542024" cy="822623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 Etkilerinin Azaltılmasına Yönelik Ulusal Çalışmalar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50744" y="1066521"/>
            <a:ext cx="739727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Antalya Güneş Enerjisi Santrali </a:t>
            </a:r>
          </a:p>
          <a:p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Şehrin enerji ihtiyacının bir kısmını karşılamak için güneş enerjisi santralleri kurulmuştur.</a:t>
            </a: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x-none" sz="20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x-none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Konya Akıllı </a:t>
            </a:r>
            <a:r>
              <a:rPr lang="x-none" sz="20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Şehir Projesi</a:t>
            </a:r>
            <a:endParaRPr lang="tr-TR" sz="2000" b="1" kern="1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x-none" sz="20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Akıllı </a:t>
            </a:r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trafik yönetim sistemiyle karbon emisyonları </a:t>
            </a:r>
            <a:r>
              <a:rPr lang="x-none" sz="20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azaltılmaktadır.</a:t>
            </a:r>
            <a:endParaRPr lang="tr-TR" sz="20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tr-TR" sz="20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x-none" sz="20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Güneş </a:t>
            </a:r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enerjisiyle çalışan otobüs durakları oluşturulmuştur.</a:t>
            </a: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x-none" sz="20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x-none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Eskişehir Büyükşehir Belediyesi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Porsuk Çayı'nın çevresini düzenleyerek şehre yeşil </a:t>
            </a:r>
            <a:r>
              <a:rPr lang="x-none" sz="20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alanlar kazandırmıştır</a:t>
            </a:r>
            <a:r>
              <a:rPr lang="tr-TR" sz="20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x-none" sz="20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Çevre </a:t>
            </a:r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dostu yaya ve bisiklet yolları </a:t>
            </a:r>
            <a:r>
              <a:rPr lang="x-none" sz="20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açılmıştır.</a:t>
            </a:r>
            <a:endParaRPr lang="tr-TR" sz="2000" kern="1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x-none" sz="20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Ekolojik </a:t>
            </a:r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parklar geliştirilmiştir.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x-none" sz="2000" kern="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/>
            <a:endParaRPr lang="tr-TR" sz="20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6077"/>
          <a:stretch/>
        </p:blipFill>
        <p:spPr>
          <a:xfrm>
            <a:off x="8085347" y="1320799"/>
            <a:ext cx="3888509" cy="221672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347" y="3791804"/>
            <a:ext cx="3888510" cy="21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14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469162" y="243898"/>
            <a:ext cx="11542024" cy="822623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 Etkilerinin Azaltılmasına Yönelik Ulusal Çalışmalar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469162" y="1066521"/>
            <a:ext cx="114087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Gaziantep Yeşil Kent Projeleri</a:t>
            </a: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Park ve yeşil alan projeleriyle öne çıkmaktadır.</a:t>
            </a: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Şehirde güneş enerjili sulama sistemleri ve kuraklığa dayanıklı bitki çeşitleri kullanımı başlatılmıştır.</a:t>
            </a: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x-none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Kayseri - Biyogaz ve Yenilenebilir Enerji Projeleri</a:t>
            </a: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Kayseri Büyükşehir Belediyesi, tarımsal atıklardan biyogaz üretimi sağlayarak hem enerji üretimi hem de atık yönetimi hedeflerini gerçekleştirmektedir.</a:t>
            </a: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x-none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İzmir - Elektrikli Toplu Taşıma Araçları</a:t>
            </a: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İzmir Büyükşehir Belediyesi, elektrikli otobüsler ve tramvay hatları ile karbon emisyonlarını azaltmaya yönelik büyük yatırımlar yapmıştır.</a:t>
            </a:r>
            <a:endParaRPr lang="x-none" sz="2000" kern="1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x-none" sz="2000" b="1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x-none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Ankara Bisiklet Yolları ve Kiralama Sistemleri</a:t>
            </a: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x-non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Ankara Büyükşehir Belediyesi, bisiklet yolları inşa ederek ve bisiklet kiralama sistemleri kurarak sürdürülebilir ulaşımı teşvik etmektedir.</a:t>
            </a:r>
            <a:endParaRPr lang="x-none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/>
            <a:endParaRPr lang="tr-TR" sz="20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08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4294967295"/>
          </p:nvPr>
        </p:nvSpPr>
        <p:spPr>
          <a:xfrm>
            <a:off x="710058" y="1066521"/>
            <a:ext cx="10796141" cy="4529138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tr-TR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Hedefimiz</a:t>
            </a:r>
            <a:r>
              <a:rPr lang="tr-TR" b="1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: </a:t>
            </a: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değişikliğine dirençli kentler oluşturmak.</a:t>
            </a:r>
          </a:p>
          <a:p>
            <a:pPr marL="0" indent="0" algn="just">
              <a:buNone/>
            </a:pPr>
            <a:endParaRPr lang="tr-TR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 etkilerinin </a:t>
            </a:r>
            <a:r>
              <a:rPr lang="tr-TR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yönetimi ve yönetişimi</a:t>
            </a: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tr-TR" b="1" u="sng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çok boyutlu değerlendirmeyi gerektiriyor</a:t>
            </a:r>
            <a:r>
              <a:rPr lang="tr-TR" b="1" u="sng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  <a:r>
              <a:rPr lang="tr-TR" b="1" u="sng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endParaRPr lang="tr-TR" b="1" u="sng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tr-TR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Bireysel ve uluslararası düzeyde iş birliği içinde stratejiler geliştirilmeli</a:t>
            </a: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</a:p>
          <a:p>
            <a:pPr marL="0" indent="0" algn="just">
              <a:buNone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küresel ölçekte </a:t>
            </a:r>
            <a:r>
              <a:rPr lang="tr-TR" b="1" u="sng" dirty="0">
                <a:solidFill>
                  <a:srgbClr val="0070C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somut eylemler kaçınılmadan gerçekleştirilmeli</a:t>
            </a:r>
            <a:r>
              <a:rPr lang="tr-TR" b="1" u="sng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</a:t>
            </a:r>
          </a:p>
          <a:p>
            <a:pPr marL="0" indent="0" algn="just">
              <a:buNone/>
            </a:pPr>
            <a:endParaRPr lang="tr-TR" u="sng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Sürdürülebilir geleceğin temel taşı </a:t>
            </a:r>
            <a:r>
              <a:rPr lang="tr-TR" b="1" dirty="0">
                <a:solidFill>
                  <a:srgbClr val="00B05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yeşil vatandaşlık</a:t>
            </a: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tan geçer.</a:t>
            </a:r>
          </a:p>
        </p:txBody>
      </p:sp>
      <p:pic>
        <p:nvPicPr>
          <p:cNvPr id="2" name="Resim 3">
            <a:extLst>
              <a:ext uri="{FF2B5EF4-FFF2-40B4-BE49-F238E27FC236}">
                <a16:creationId xmlns:a16="http://schemas.microsoft.com/office/drawing/2014/main" id="{B8D97503-BFCC-14B6-400F-9366148A3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4" b="94286" l="4563" r="92262">
                        <a14:foregroundMark x1="52976" y1="11429" x2="52976" y2="1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0286" y="2969289"/>
            <a:ext cx="4476307" cy="4041111"/>
          </a:xfrm>
          <a:prstGeom prst="rect">
            <a:avLst/>
          </a:prstGeo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56776D97-859E-2E88-3AC6-CB348FFBBB30}"/>
              </a:ext>
            </a:extLst>
          </p:cNvPr>
          <p:cNvSpPr txBox="1">
            <a:spLocks/>
          </p:cNvSpPr>
          <p:nvPr/>
        </p:nvSpPr>
        <p:spPr>
          <a:xfrm>
            <a:off x="457200" y="243898"/>
            <a:ext cx="11553986" cy="8226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Sonuç olarak;</a:t>
            </a:r>
          </a:p>
        </p:txBody>
      </p:sp>
    </p:spTree>
    <p:extLst>
      <p:ext uri="{BB962C8B-B14F-4D97-AF65-F5344CB8AC3E}">
        <p14:creationId xmlns:p14="http://schemas.microsoft.com/office/powerpoint/2010/main" val="2230118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C164AA2-0912-2CC6-408C-9E8A23E986A5}"/>
              </a:ext>
            </a:extLst>
          </p:cNvPr>
          <p:cNvSpPr txBox="1">
            <a:spLocks/>
          </p:cNvSpPr>
          <p:nvPr/>
        </p:nvSpPr>
        <p:spPr>
          <a:xfrm>
            <a:off x="5791200" y="4754880"/>
            <a:ext cx="6035040" cy="10363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Alt Başlık 2">
            <a:extLst>
              <a:ext uri="{FF2B5EF4-FFF2-40B4-BE49-F238E27FC236}">
                <a16:creationId xmlns:a16="http://schemas.microsoft.com/office/drawing/2014/main" id="{58A05C25-74AD-CD1B-6F79-A38FFDECCC6C}"/>
              </a:ext>
            </a:extLst>
          </p:cNvPr>
          <p:cNvSpPr txBox="1">
            <a:spLocks/>
          </p:cNvSpPr>
          <p:nvPr/>
        </p:nvSpPr>
        <p:spPr>
          <a:xfrm>
            <a:off x="5196839" y="4160520"/>
            <a:ext cx="5870171" cy="72182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 TEKNİK ÜNİVERSİTESİ</a:t>
            </a:r>
          </a:p>
          <a:p>
            <a:pPr algn="r"/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ÇEVRE MÜHENDİSLİĞİ BÖLÜMÜ</a:t>
            </a:r>
          </a:p>
          <a:p>
            <a:pPr algn="r"/>
            <a:r>
              <a:rPr lang="tr-TR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sozens@itu.edu.tr</a:t>
            </a:r>
            <a:endParaRPr lang="tr-TR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Alt Başlık 2">
            <a:extLst>
              <a:ext uri="{FF2B5EF4-FFF2-40B4-BE49-F238E27FC236}">
                <a16:creationId xmlns:a16="http://schemas.microsoft.com/office/drawing/2014/main" id="{D3637633-2B9C-889E-D965-48BBD1E5F158}"/>
              </a:ext>
            </a:extLst>
          </p:cNvPr>
          <p:cNvSpPr txBox="1">
            <a:spLocks/>
          </p:cNvSpPr>
          <p:nvPr/>
        </p:nvSpPr>
        <p:spPr>
          <a:xfrm>
            <a:off x="1393073" y="2524300"/>
            <a:ext cx="5870171" cy="72182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  <a:p>
            <a:pPr algn="r"/>
            <a:r>
              <a:rPr lang="tr-T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88699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4055725" y="17780"/>
            <a:ext cx="8136275" cy="3994484"/>
            <a:chOff x="2059460" y="1276774"/>
            <a:chExt cx="8567351" cy="4200011"/>
          </a:xfrm>
        </p:grpSpPr>
        <p:pic>
          <p:nvPicPr>
            <p:cNvPr id="3" name="Picture 2" descr="Everything you need to know about floods and climate change | Explainer |  Climate Counci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460" y="1276774"/>
              <a:ext cx="8567351" cy="4200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Metin kutusu 3"/>
            <p:cNvSpPr txBox="1"/>
            <p:nvPr/>
          </p:nvSpPr>
          <p:spPr>
            <a:xfrm>
              <a:off x="3344562" y="1276774"/>
              <a:ext cx="1441622" cy="276999"/>
            </a:xfrm>
            <a:prstGeom prst="rect">
              <a:avLst/>
            </a:prstGeom>
            <a:solidFill>
              <a:srgbClr val="39383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Normal Koşul</a:t>
              </a: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7661501" y="1281245"/>
              <a:ext cx="2214754" cy="291251"/>
            </a:xfrm>
            <a:prstGeom prst="rect">
              <a:avLst/>
            </a:prstGeom>
            <a:solidFill>
              <a:srgbClr val="39383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İklim Değişikliği Etkisi İle</a:t>
              </a:r>
            </a:p>
          </p:txBody>
        </p:sp>
      </p:grpSp>
      <p:pic>
        <p:nvPicPr>
          <p:cNvPr id="6" name="Picture 4" descr="Climate change increased chances of record rains in Louisiana by at least  40 percent | National Oceanic and Atmospheric Administr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" t="24595" r="50230" b="39260"/>
          <a:stretch/>
        </p:blipFill>
        <p:spPr bwMode="auto">
          <a:xfrm>
            <a:off x="562447" y="3473524"/>
            <a:ext cx="3260921" cy="12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478549" y="1223664"/>
            <a:ext cx="35771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Kısa Süreli Yoğun Yağışlar</a:t>
            </a:r>
          </a:p>
          <a:p>
            <a:endParaRPr lang="tr-TR" sz="16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Yüksek yüzeysel akış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Toprakta yetersiz su geçirimi = Kuraklık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Yetersiz yeraltı suyu beslenmesi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Artan taşkın riski</a:t>
            </a:r>
          </a:p>
          <a:p>
            <a:endParaRPr lang="tr-T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722714" y="965380"/>
            <a:ext cx="709863" cy="338554"/>
          </a:xfrm>
          <a:prstGeom prst="rect">
            <a:avLst/>
          </a:prstGeom>
          <a:solidFill>
            <a:srgbClr val="E1F2FB"/>
          </a:solidFill>
        </p:spPr>
        <p:txBody>
          <a:bodyPr wrap="square" rtlCol="0">
            <a:spAutoFit/>
          </a:bodyPr>
          <a:lstStyle/>
          <a:p>
            <a:r>
              <a:rPr lang="tr-T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Yağış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8316145" y="1050017"/>
            <a:ext cx="1221969" cy="252000"/>
          </a:xfrm>
          <a:prstGeom prst="rect">
            <a:avLst/>
          </a:prstGeom>
          <a:solidFill>
            <a:srgbClr val="E1F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Su Buharı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6559392" y="1036068"/>
            <a:ext cx="1221969" cy="252000"/>
          </a:xfrm>
          <a:prstGeom prst="rect">
            <a:avLst/>
          </a:prstGeom>
          <a:solidFill>
            <a:srgbClr val="E1F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Su Buharı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6645251" y="2497781"/>
            <a:ext cx="1221969" cy="307777"/>
          </a:xfrm>
          <a:prstGeom prst="rect">
            <a:avLst/>
          </a:prstGeom>
          <a:solidFill>
            <a:srgbClr val="E1F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Buharlaşma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8325662" y="2311118"/>
            <a:ext cx="1221969" cy="523220"/>
          </a:xfrm>
          <a:prstGeom prst="rect">
            <a:avLst/>
          </a:prstGeom>
          <a:solidFill>
            <a:srgbClr val="E1F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Yoğun Buharlaşma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10580523" y="1053417"/>
            <a:ext cx="1221969" cy="307777"/>
          </a:xfrm>
          <a:prstGeom prst="rect">
            <a:avLst/>
          </a:prstGeom>
          <a:solidFill>
            <a:srgbClr val="E1F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Yoğun Yağış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123986" y="4896179"/>
            <a:ext cx="393173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Benzer Olayların Gerçekleşme Riski : + %40</a:t>
            </a:r>
          </a:p>
          <a:p>
            <a:pPr algn="ctr"/>
            <a:r>
              <a:rPr lang="tr-TR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Yağış Miktarı (Yoğunluğu) : + %10</a:t>
            </a:r>
          </a:p>
          <a:p>
            <a:pPr algn="ctr"/>
            <a:endParaRPr lang="tr-TR" sz="14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NOAA Climate.gov, Van der </a:t>
            </a:r>
            <a:r>
              <a:rPr lang="tr-TR" sz="1400" dirty="0" err="1">
                <a:latin typeface="Arial" panose="020B0604020202020204" pitchFamily="34" charset="0"/>
                <a:cs typeface="Arial" panose="020B0604020202020204" pitchFamily="34" charset="0"/>
              </a:rPr>
              <a:t>Wiel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 vd., 2016</a:t>
            </a:r>
            <a:endParaRPr lang="tr-TR" sz="14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6" descr="https://www.climatecouncil.org.au/wp-content/uploads/2021/12/Floods-and-Climate-Change-English-768x76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45943" r="4594" b="34813"/>
          <a:stretch/>
        </p:blipFill>
        <p:spPr bwMode="auto">
          <a:xfrm>
            <a:off x="4055725" y="4465965"/>
            <a:ext cx="8136275" cy="17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etin kutusu 15"/>
          <p:cNvSpPr txBox="1"/>
          <p:nvPr/>
        </p:nvSpPr>
        <p:spPr>
          <a:xfrm>
            <a:off x="9147293" y="3114738"/>
            <a:ext cx="1127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Cambria Math" panose="02040503050406030204" pitchFamily="18" charset="0"/>
                <a:ea typeface="Cambria Math" panose="02040503050406030204" pitchFamily="18" charset="0"/>
              </a:rPr>
              <a:t>Sıcaklık Artışı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562447" y="3230098"/>
            <a:ext cx="326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Benzer Olayların Gerçekleşme Sıklığı (yıl)</a:t>
            </a:r>
          </a:p>
        </p:txBody>
      </p:sp>
    </p:spTree>
    <p:extLst>
      <p:ext uri="{BB962C8B-B14F-4D97-AF65-F5344CB8AC3E}">
        <p14:creationId xmlns:p14="http://schemas.microsoft.com/office/powerpoint/2010/main" val="1841272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425227" y="309652"/>
            <a:ext cx="7669160" cy="8226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 Yönetişiminde Aktörler</a:t>
            </a:r>
          </a:p>
        </p:txBody>
      </p:sp>
      <p:sp>
        <p:nvSpPr>
          <p:cNvPr id="5" name="Dikdörtgen 3">
            <a:extLst>
              <a:ext uri="{FF2B5EF4-FFF2-40B4-BE49-F238E27FC236}">
                <a16:creationId xmlns:a16="http://schemas.microsoft.com/office/drawing/2014/main" id="{164BE121-08F2-2E1B-75FF-0AEBF1206B76}"/>
              </a:ext>
            </a:extLst>
          </p:cNvPr>
          <p:cNvSpPr/>
          <p:nvPr/>
        </p:nvSpPr>
        <p:spPr>
          <a:xfrm>
            <a:off x="636866" y="1273936"/>
            <a:ext cx="653884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Uluslararası Kuruluşlar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Birleşmiş Milletler BM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Avrupa Birliği AB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Hükümetlerarası</a:t>
            </a: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İklim Değişikliği Paneli IPPC</a:t>
            </a:r>
          </a:p>
          <a:p>
            <a:endParaRPr lang="tr-TR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Devletler  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Politikaları belirlemek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Uluslararası anlaşmalara imza atmak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eylemlerini koordine etmek</a:t>
            </a:r>
          </a:p>
          <a:p>
            <a:endParaRPr lang="tr-TR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Kentler/Yerel Yönetimler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adaptasyonu ve azaltma stratejilerini uygulamak</a:t>
            </a:r>
          </a:p>
          <a:p>
            <a:pPr marL="1200150" lvl="2" indent="-285750">
              <a:buFont typeface="Wingdings" pitchFamily="2" charset="2"/>
              <a:buChar char="q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Kentsel planlama</a:t>
            </a:r>
            <a:endParaRPr lang="tr-TR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1200150" lvl="2" indent="-285750">
              <a:buFont typeface="Wingdings" pitchFamily="2" charset="2"/>
              <a:buChar char="q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Ulaşım </a:t>
            </a:r>
          </a:p>
          <a:p>
            <a:pPr marL="1200150" lvl="2" indent="-285750">
              <a:buFont typeface="Wingdings" pitchFamily="2" charset="2"/>
              <a:buChar char="q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Etkin su yönetimi</a:t>
            </a:r>
          </a:p>
          <a:p>
            <a:pPr marL="1200150" lvl="2" indent="-285750">
              <a:buFont typeface="Wingdings" pitchFamily="2" charset="2"/>
              <a:buChar char="q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Enerji verimliliği</a:t>
            </a:r>
          </a:p>
          <a:p>
            <a:pPr marL="1200150" lvl="2" indent="-285750">
              <a:buFont typeface="Wingdings" pitchFamily="2" charset="2"/>
              <a:buChar char="q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Halkı bilinçlendirme </a:t>
            </a:r>
            <a:endParaRPr lang="tr-TR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lvl="1"/>
            <a:endParaRPr lang="tr-TR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7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3">
            <a:extLst>
              <a:ext uri="{FF2B5EF4-FFF2-40B4-BE49-F238E27FC236}">
                <a16:creationId xmlns:a16="http://schemas.microsoft.com/office/drawing/2014/main" id="{164BE121-08F2-2E1B-75FF-0AEBF1206B76}"/>
              </a:ext>
            </a:extLst>
          </p:cNvPr>
          <p:cNvSpPr/>
          <p:nvPr/>
        </p:nvSpPr>
        <p:spPr>
          <a:xfrm>
            <a:off x="681926" y="1425845"/>
            <a:ext cx="671076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Bilim İnsanları/Araştırma Kurumları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değişikliğinin etkilerini analiz etmek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Politika önerileri geliştirmek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Çözüm stratejilerini destekleyen veriler sunmak </a:t>
            </a:r>
          </a:p>
          <a:p>
            <a:endParaRPr lang="tr-TR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Sivil Toplum Kuruluşları</a:t>
            </a: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Kamuoyu oluşturmak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Yerel topluluklarla iş birliği içinde farkındalık yaratmak</a:t>
            </a:r>
          </a:p>
          <a:p>
            <a:endParaRPr lang="tr-TR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Özel Sektör</a:t>
            </a: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Çevre dostu iş modelleri geliştirmek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tr-T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Yeşil finansman, döngüsel ekonomi, yenilikçi teknolojiler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tr-TR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217B1DB1-199F-3175-DD61-B28853C51F75}"/>
              </a:ext>
            </a:extLst>
          </p:cNvPr>
          <p:cNvSpPr txBox="1">
            <a:spLocks/>
          </p:cNvSpPr>
          <p:nvPr/>
        </p:nvSpPr>
        <p:spPr>
          <a:xfrm>
            <a:off x="425227" y="309652"/>
            <a:ext cx="7669160" cy="8226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Değişikliği Yönetişiminde Aktörler</a:t>
            </a:r>
          </a:p>
        </p:txBody>
      </p:sp>
    </p:spTree>
    <p:extLst>
      <p:ext uri="{BB962C8B-B14F-4D97-AF65-F5344CB8AC3E}">
        <p14:creationId xmlns:p14="http://schemas.microsoft.com/office/powerpoint/2010/main" val="88467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589078" y="1781478"/>
            <a:ext cx="583389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İklim Değişikliğine Dirençli Kentler Oluşturmak  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431070" y="1557179"/>
            <a:ext cx="15575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Vizyon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217486" y="2367170"/>
            <a:ext cx="19867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Hedefler</a:t>
            </a:r>
            <a:endParaRPr lang="tr-TR" sz="4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215434" y="3309699"/>
            <a:ext cx="19888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Eylemler</a:t>
            </a:r>
            <a:endParaRPr lang="tr-TR" sz="40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075620" y="4724424"/>
            <a:ext cx="22684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Uygulama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3589078" y="2428726"/>
            <a:ext cx="8620226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2030 yılına kadar sera gazı emisyonunun %41 azaltılması (2030 yılında 695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tr-T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eşd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2053 net sıfır emisyon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3589078" y="3346317"/>
            <a:ext cx="3654162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Etkilerin tanımlanması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Önceliklendirme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Takvimleme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Geri bildirimle geliştirme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3589078" y="4724424"/>
            <a:ext cx="6918771" cy="92333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rtl="0">
              <a:buFont typeface="Wingdings" pitchFamily="2" charset="2"/>
              <a:buChar char="Ø"/>
              <a:tabLst>
                <a:tab pos="457200" algn="l"/>
              </a:tabLst>
            </a:pPr>
            <a:r>
              <a:rPr lang="tr-TR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…..</a:t>
            </a:r>
          </a:p>
          <a:p>
            <a:pPr marL="342900" lvl="0" indent="-342900" rtl="0">
              <a:buFont typeface="Wingdings" pitchFamily="2" charset="2"/>
              <a:buChar char="Ø"/>
              <a:tabLst>
                <a:tab pos="457200" algn="l"/>
              </a:tabLst>
            </a:pPr>
            <a:r>
              <a:rPr lang="tr-TR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…..</a:t>
            </a:r>
          </a:p>
          <a:p>
            <a:pPr marL="342900" lvl="0" indent="-342900" rtl="0">
              <a:buFont typeface="Wingdings" pitchFamily="2" charset="2"/>
              <a:buChar char="Ø"/>
              <a:tabLst>
                <a:tab pos="457200" algn="l"/>
              </a:tabLst>
            </a:pPr>
            <a:r>
              <a:rPr lang="tr-TR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…..</a:t>
            </a:r>
          </a:p>
        </p:txBody>
      </p:sp>
      <p:sp>
        <p:nvSpPr>
          <p:cNvPr id="12" name="Unvan 1">
            <a:extLst>
              <a:ext uri="{FF2B5EF4-FFF2-40B4-BE49-F238E27FC236}">
                <a16:creationId xmlns:a16="http://schemas.microsoft.com/office/drawing/2014/main" id="{5C1CACA0-385B-8B1D-9FD1-DCA5CC00FE0A}"/>
              </a:ext>
            </a:extLst>
          </p:cNvPr>
          <p:cNvSpPr txBox="1">
            <a:spLocks/>
          </p:cNvSpPr>
          <p:nvPr/>
        </p:nvSpPr>
        <p:spPr>
          <a:xfrm>
            <a:off x="657700" y="361190"/>
            <a:ext cx="9850149" cy="822623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İklim Adaptasyonu ve Azaltma Stratejileri Nasıl Uygulanır?</a:t>
            </a:r>
          </a:p>
          <a:p>
            <a:r>
              <a:rPr lang="tr-TR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Eylem Planı Nasıl Oluşturulur?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91CFB-6A03-BE0B-BBFC-56E25C259FEF}"/>
              </a:ext>
            </a:extLst>
          </p:cNvPr>
          <p:cNvSpPr txBox="1"/>
          <p:nvPr/>
        </p:nvSpPr>
        <p:spPr>
          <a:xfrm>
            <a:off x="6832456" y="4955256"/>
            <a:ext cx="3920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tr-TR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İKLİM EYLEM PLANI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510721" y="283775"/>
            <a:ext cx="10802319" cy="8226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Yerel Yönetimler İklim Değişikliği Etkilerinin Azaltılmasına Yönelik </a:t>
            </a:r>
          </a:p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Ne Yapmalı?</a:t>
            </a: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1833086950"/>
              </p:ext>
            </p:extLst>
          </p:nvPr>
        </p:nvGraphicFramePr>
        <p:xfrm>
          <a:off x="-1053885" y="1381211"/>
          <a:ext cx="7506379" cy="4750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up 6"/>
          <p:cNvGrpSpPr/>
          <p:nvPr/>
        </p:nvGrpSpPr>
        <p:grpSpPr>
          <a:xfrm>
            <a:off x="5038127" y="2752115"/>
            <a:ext cx="1747506" cy="2008628"/>
            <a:chOff x="4577405" y="1705019"/>
            <a:chExt cx="1747506" cy="2008628"/>
          </a:xfrm>
        </p:grpSpPr>
        <p:sp>
          <p:nvSpPr>
            <p:cNvPr id="8" name="Altıgen 7"/>
            <p:cNvSpPr/>
            <p:nvPr/>
          </p:nvSpPr>
          <p:spPr>
            <a:xfrm rot="5400000">
              <a:off x="4446844" y="1835580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x-none"/>
            </a:p>
          </p:txBody>
        </p:sp>
        <p:sp>
          <p:nvSpPr>
            <p:cNvPr id="9" name="Altıgen 4"/>
            <p:cNvSpPr txBox="1"/>
            <p:nvPr/>
          </p:nvSpPr>
          <p:spPr>
            <a:xfrm>
              <a:off x="4849725" y="2018030"/>
              <a:ext cx="1313804" cy="13826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Kentler ve Yerel Yönetimler</a:t>
              </a:r>
            </a:p>
          </p:txBody>
        </p:sp>
      </p:grpSp>
      <p:graphicFrame>
        <p:nvGraphicFramePr>
          <p:cNvPr id="31" name="Diyagram 2">
            <a:extLst>
              <a:ext uri="{FF2B5EF4-FFF2-40B4-BE49-F238E27FC236}">
                <a16:creationId xmlns:a16="http://schemas.microsoft.com/office/drawing/2014/main" id="{B86D4FA4-245C-D132-9647-CE19764D11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359568"/>
              </p:ext>
            </p:extLst>
          </p:nvPr>
        </p:nvGraphicFramePr>
        <p:xfrm>
          <a:off x="5574229" y="1381210"/>
          <a:ext cx="6970277" cy="4750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44700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32281" y="1423715"/>
            <a:ext cx="4757345" cy="6576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Kentsel Planlama – Çevre Dostu Altyapı</a:t>
            </a:r>
          </a:p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Isı Adası Kontrolü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932282" y="2188748"/>
            <a:ext cx="2323323" cy="8157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Yeşil Koridorlar ve Yaşam Vadileri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3366306" y="3089289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Ağaçlandırma Faaliyetleri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932282" y="3073791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Sel/Taşkın Erken Uyarı Sistemleri</a:t>
            </a:r>
          </a:p>
          <a:p>
            <a:pPr algn="ctr"/>
            <a:r>
              <a:rPr lang="tr-TR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Modelleme Çalışmaları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3366305" y="2188748"/>
            <a:ext cx="2323323" cy="8157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 Islah Çalışmaları</a:t>
            </a:r>
          </a:p>
        </p:txBody>
      </p:sp>
      <p:grpSp>
        <p:nvGrpSpPr>
          <p:cNvPr id="10" name="Grup 9"/>
          <p:cNvGrpSpPr/>
          <p:nvPr/>
        </p:nvGrpSpPr>
        <p:grpSpPr>
          <a:xfrm>
            <a:off x="6342528" y="1399211"/>
            <a:ext cx="5218007" cy="3728974"/>
            <a:chOff x="2171183" y="1675760"/>
            <a:chExt cx="7602872" cy="504108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082513B6-C0C7-5646-BEF4-8B4B38EA4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183" y="4096970"/>
              <a:ext cx="3491359" cy="227158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3F9D6A07-31F1-FD42-84FE-C9E1A1EF9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45"/>
            <a:stretch/>
          </p:blipFill>
          <p:spPr>
            <a:xfrm>
              <a:off x="2171183" y="1675761"/>
              <a:ext cx="3491359" cy="236553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30F83FDC-81DD-A449-9ABB-6200576C8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060" y="1675760"/>
              <a:ext cx="4025995" cy="236553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72A1C161-E1F6-C248-8B1F-2DC08230772C}"/>
                </a:ext>
              </a:extLst>
            </p:cNvPr>
            <p:cNvSpPr txBox="1"/>
            <p:nvPr/>
          </p:nvSpPr>
          <p:spPr>
            <a:xfrm>
              <a:off x="2171183" y="6436400"/>
              <a:ext cx="7602871" cy="280448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marL="36000" lvl="1" algn="ctr"/>
              <a:r>
                <a:rPr lang="tr-TR" sz="1100" b="1" dirty="0">
                  <a:solidFill>
                    <a:schemeClr val="bg1"/>
                  </a:solidFill>
                  <a:latin typeface="Mark Pro" panose="020B0504020101010102" pitchFamily="34" charset="0"/>
                </a:rPr>
                <a:t>İSKİ Peyzajlı Dere Islah Çalışmaları ve Yaşam Vadileri</a:t>
              </a:r>
            </a:p>
          </p:txBody>
        </p:sp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7E09052B-C3DD-A04F-959D-21AA145F73A5}"/>
                </a:ext>
              </a:extLst>
            </p:cNvPr>
            <p:cNvSpPr txBox="1"/>
            <p:nvPr/>
          </p:nvSpPr>
          <p:spPr>
            <a:xfrm>
              <a:off x="3058897" y="3931225"/>
              <a:ext cx="1924449" cy="255738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marL="36000" lvl="1" algn="ctr"/>
              <a:r>
                <a:rPr lang="tr-TR" sz="1100" b="1" dirty="0">
                  <a:solidFill>
                    <a:schemeClr val="bg1"/>
                  </a:solidFill>
                  <a:latin typeface="Mark Pro" panose="020B0504020101010102" pitchFamily="34" charset="0"/>
                </a:rPr>
                <a:t>BEYLİKDÜZÜ</a:t>
              </a:r>
            </a:p>
          </p:txBody>
        </p:sp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92289B79-2CA6-A349-B395-42FF9A2F7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060" y="4095739"/>
              <a:ext cx="4025994" cy="227282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id="{F1B8C4D2-0694-484E-A8AC-BCEB538DB4BE}"/>
                </a:ext>
              </a:extLst>
            </p:cNvPr>
            <p:cNvSpPr txBox="1"/>
            <p:nvPr/>
          </p:nvSpPr>
          <p:spPr>
            <a:xfrm>
              <a:off x="6696356" y="3931225"/>
              <a:ext cx="1924449" cy="255738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marL="36000" lvl="1" algn="ctr"/>
              <a:r>
                <a:rPr lang="tr-TR" sz="1100" b="1" dirty="0">
                  <a:solidFill>
                    <a:schemeClr val="bg1"/>
                  </a:solidFill>
                  <a:latin typeface="Mark Pro" panose="020B0504020101010102" pitchFamily="34" charset="0"/>
                </a:rPr>
                <a:t>ÇEKMEKÖY</a:t>
              </a:r>
            </a:p>
          </p:txBody>
        </p:sp>
      </p:grpSp>
      <p:sp>
        <p:nvSpPr>
          <p:cNvPr id="18" name="Yuvarlatılmış Dikdörtgen 17"/>
          <p:cNvSpPr/>
          <p:nvPr/>
        </p:nvSpPr>
        <p:spPr>
          <a:xfrm>
            <a:off x="932282" y="4062995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Enerji Verimli Yapılar</a:t>
            </a:r>
          </a:p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Çevre Dostu Malzemeler</a:t>
            </a:r>
          </a:p>
        </p:txBody>
      </p:sp>
      <p:sp>
        <p:nvSpPr>
          <p:cNvPr id="19" name="Yuvarlatılmış Dikdörtgen 18"/>
          <p:cNvSpPr/>
          <p:nvPr/>
        </p:nvSpPr>
        <p:spPr>
          <a:xfrm>
            <a:off x="3366304" y="4089313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Sürdürülebilir Ulaşım Sistemleri</a:t>
            </a:r>
          </a:p>
        </p:txBody>
      </p:sp>
      <p:sp>
        <p:nvSpPr>
          <p:cNvPr id="6" name="Yuvarlatılmış Dikdörtgen 17">
            <a:extLst>
              <a:ext uri="{FF2B5EF4-FFF2-40B4-BE49-F238E27FC236}">
                <a16:creationId xmlns:a16="http://schemas.microsoft.com/office/drawing/2014/main" id="{EE5C6A57-66E9-A8C3-F451-487314334CA6}"/>
              </a:ext>
            </a:extLst>
          </p:cNvPr>
          <p:cNvSpPr/>
          <p:nvPr/>
        </p:nvSpPr>
        <p:spPr>
          <a:xfrm>
            <a:off x="932281" y="5075852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Sertifikalı Yeşil Binalar</a:t>
            </a:r>
          </a:p>
        </p:txBody>
      </p:sp>
      <p:sp>
        <p:nvSpPr>
          <p:cNvPr id="9" name="Yuvarlatılmış Dikdörtgen 17">
            <a:extLst>
              <a:ext uri="{FF2B5EF4-FFF2-40B4-BE49-F238E27FC236}">
                <a16:creationId xmlns:a16="http://schemas.microsoft.com/office/drawing/2014/main" id="{14109EBE-6B3A-96F0-1F02-EF9D89222872}"/>
              </a:ext>
            </a:extLst>
          </p:cNvPr>
          <p:cNvSpPr/>
          <p:nvPr/>
        </p:nvSpPr>
        <p:spPr>
          <a:xfrm>
            <a:off x="3366304" y="5075603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İklim Dirençli Altyapı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202347" y="287195"/>
            <a:ext cx="11764896" cy="8226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Yerel Yönetimler İklim Değişikliği Etkilerinin Azaltılması İçin Ne Yapmalı?</a:t>
            </a:r>
          </a:p>
        </p:txBody>
      </p:sp>
    </p:spTree>
    <p:extLst>
      <p:ext uri="{BB962C8B-B14F-4D97-AF65-F5344CB8AC3E}">
        <p14:creationId xmlns:p14="http://schemas.microsoft.com/office/powerpoint/2010/main" val="137090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521735" y="1740957"/>
            <a:ext cx="4757345" cy="6576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Sürdürülebilir Ulaşım 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521736" y="2505990"/>
            <a:ext cx="2323323" cy="8157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Toplu Taşıma</a:t>
            </a:r>
            <a:endParaRPr lang="tr-TR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955760" y="3453025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Araç Paylaşım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521736" y="3453025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Elektrikli Araçlar</a:t>
            </a:r>
            <a:endParaRPr lang="tr-TR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955759" y="2505990"/>
            <a:ext cx="2323323" cy="8157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Yavaş Şehir Kavramı</a:t>
            </a:r>
          </a:p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Bisiklet / Yaya Ulaşımı</a:t>
            </a:r>
          </a:p>
        </p:txBody>
      </p:sp>
      <p:sp>
        <p:nvSpPr>
          <p:cNvPr id="18" name="Yuvarlatılmış Dikdörtgen 17"/>
          <p:cNvSpPr/>
          <p:nvPr/>
        </p:nvSpPr>
        <p:spPr>
          <a:xfrm>
            <a:off x="521736" y="4488723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Akıllı Ulaşım ve Teknolojik Çözümler</a:t>
            </a:r>
          </a:p>
        </p:txBody>
      </p:sp>
      <p:sp>
        <p:nvSpPr>
          <p:cNvPr id="19" name="Yuvarlatılmış Dikdörtgen 18"/>
          <p:cNvSpPr/>
          <p:nvPr/>
        </p:nvSpPr>
        <p:spPr>
          <a:xfrm>
            <a:off x="2955758" y="4468547"/>
            <a:ext cx="2323323" cy="9043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Ulaşım Altyapısında Dayanıklı Malzeme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168" y="1761874"/>
            <a:ext cx="6154335" cy="361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Unvan 1"/>
          <p:cNvSpPr txBox="1">
            <a:spLocks/>
          </p:cNvSpPr>
          <p:nvPr/>
        </p:nvSpPr>
        <p:spPr>
          <a:xfrm>
            <a:off x="202347" y="287195"/>
            <a:ext cx="11764896" cy="8226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Yerel Yönetimler İklim Değişikliği Etkilerinin Azaltılması İçin Ne Yapmalı?</a:t>
            </a:r>
          </a:p>
        </p:txBody>
      </p:sp>
    </p:spTree>
    <p:extLst>
      <p:ext uri="{BB962C8B-B14F-4D97-AF65-F5344CB8AC3E}">
        <p14:creationId xmlns:p14="http://schemas.microsoft.com/office/powerpoint/2010/main" val="2161180426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Geçmişe bakış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6015</TotalTime>
  <Words>1389</Words>
  <Application>Microsoft Macintosh PowerPoint</Application>
  <PresentationFormat>Widescreen</PresentationFormat>
  <Paragraphs>258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Mark Pro</vt:lpstr>
      <vt:lpstr>Arial</vt:lpstr>
      <vt:lpstr>Calibri</vt:lpstr>
      <vt:lpstr>Calibri Light</vt:lpstr>
      <vt:lpstr>Cambria</vt:lpstr>
      <vt:lpstr>Cambria Math</vt:lpstr>
      <vt:lpstr>Courier New</vt:lpstr>
      <vt:lpstr>Wingdings</vt:lpstr>
      <vt:lpstr>Geçmişe bakış</vt:lpstr>
      <vt:lpstr>İKLİM DEĞİŞİKLİĞİNE DİRENÇLİ KENTLER- YEREL YÖNETİMLERİN ROLÜ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İklim Değişikliğine Dirençli Kentler  Yerel Yönetimler</dc:title>
  <dc:creator>Esra Büyükada Kesici</dc:creator>
  <cp:lastModifiedBy>SS</cp:lastModifiedBy>
  <cp:revision>127</cp:revision>
  <cp:lastPrinted>2024-11-28T08:17:08Z</cp:lastPrinted>
  <dcterms:created xsi:type="dcterms:W3CDTF">2024-11-22T05:30:52Z</dcterms:created>
  <dcterms:modified xsi:type="dcterms:W3CDTF">2024-12-03T06:26:45Z</dcterms:modified>
</cp:coreProperties>
</file>