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5"/>
    <p:sldMasterId id="2147483912" r:id="rId6"/>
    <p:sldMasterId id="2147483931" r:id="rId7"/>
    <p:sldMasterId id="2147483951" r:id="rId8"/>
    <p:sldMasterId id="2147483954" r:id="rId9"/>
    <p:sldMasterId id="2147483956" r:id="rId10"/>
  </p:sldMasterIdLst>
  <p:notesMasterIdLst>
    <p:notesMasterId r:id="rId32"/>
  </p:notesMasterIdLst>
  <p:handoutMasterIdLst>
    <p:handoutMasterId r:id="rId33"/>
  </p:handoutMasterIdLst>
  <p:sldIdLst>
    <p:sldId id="280" r:id="rId11"/>
    <p:sldId id="258" r:id="rId12"/>
    <p:sldId id="260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61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9" r:id="rId29"/>
    <p:sldId id="278" r:id="rId30"/>
    <p:sldId id="281" r:id="rId31"/>
  </p:sldIdLst>
  <p:sldSz cx="12192000" cy="6858000"/>
  <p:notesSz cx="9931400" cy="67945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RC" initials="NRC" lastIdx="4" clrIdx="0"/>
  <p:cmAuthor id="1" name="Nicole Franz" initials="NF" lastIdx="1" clrIdx="1"/>
  <p:cmAuthor id="2" name="Walter Williams (ESA)" initials="W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2C9"/>
    <a:srgbClr val="79B9CF"/>
    <a:srgbClr val="A81E3B"/>
    <a:srgbClr val="DDA63A"/>
    <a:srgbClr val="1A648C"/>
    <a:srgbClr val="EFA91F"/>
    <a:srgbClr val="EF791F"/>
    <a:srgbClr val="AB967C"/>
    <a:srgbClr val="518932"/>
    <a:srgbClr val="0082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D2E424-885D-479A-A8D3-E8F0F64D52D7}" v="5" dt="2024-12-03T11:51:42.1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247" autoAdjust="0"/>
  </p:normalViewPr>
  <p:slideViewPr>
    <p:cSldViewPr>
      <p:cViewPr varScale="1">
        <p:scale>
          <a:sx n="79" d="100"/>
          <a:sy n="79" d="100"/>
        </p:scale>
        <p:origin x="802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3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69" d="100"/>
          <a:sy n="169" d="100"/>
        </p:scale>
        <p:origin x="216" y="6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microsoft.com/office/2015/10/relationships/revisionInfo" Target="revisionInfo.xml"/><Relationship Id="rId21" Type="http://schemas.openxmlformats.org/officeDocument/2006/relationships/slide" Target="slides/slide11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700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3301-FBA6-4D31-97D9-BCD2FD7EDC48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700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4DACB-0303-4FDD-AF82-44848239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32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70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BEB2F-6753-475F-B25C-75A91B99AD33}" type="datetimeFigureOut">
              <a:rPr lang="en-GB" smtClean="0"/>
              <a:pPr/>
              <a:t>04/12/2024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09588"/>
            <a:ext cx="4530725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70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1C075-0A87-4D04-85DC-C41B8B8D094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82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353620" y="1698863"/>
            <a:ext cx="7776864" cy="2666140"/>
          </a:xfrm>
          <a:prstGeom prst="rect">
            <a:avLst/>
          </a:prstGeom>
        </p:spPr>
        <p:txBody>
          <a:bodyPr lIns="0" tIns="46800" rIns="0" anchor="t"/>
          <a:lstStyle>
            <a:lvl1pPr algn="l">
              <a:defRPr sz="46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- Option 1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53620" y="3416086"/>
            <a:ext cx="7775007" cy="1232114"/>
          </a:xfrm>
          <a:prstGeom prst="rect">
            <a:avLst/>
          </a:prstGeom>
        </p:spPr>
        <p:txBody>
          <a:bodyPr lIns="0" tIns="46800" rIns="0" anchor="t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20" y="5589240"/>
            <a:ext cx="7772622" cy="288032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Name of the presenter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343472" y="5877272"/>
            <a:ext cx="7782770" cy="292285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buFontTx/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6-7 Aralık 2024 / Antalya</a:t>
            </a:r>
            <a:endParaRPr lang="tr-T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38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FAO and Zero Hunger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0" y="4437112"/>
            <a:ext cx="12192000" cy="657645"/>
          </a:xfrm>
          <a:prstGeom prst="rect">
            <a:avLst/>
          </a:prstGeom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5792C9"/>
                </a:solidFill>
              </a:defRPr>
            </a:lvl1pPr>
          </a:lstStyle>
          <a:p>
            <a:r>
              <a:rPr lang="en-US" dirty="0"/>
              <a:t>Click to edit Master title style - Option 2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5085185"/>
            <a:ext cx="12192000" cy="360040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589240"/>
            <a:ext cx="8832304" cy="360039"/>
          </a:xfrm>
          <a:prstGeom prst="rect">
            <a:avLst/>
          </a:prstGeom>
        </p:spPr>
        <p:txBody>
          <a:bodyPr lIns="1224000" rIns="0"/>
          <a:lstStyle>
            <a:lvl1pPr marL="0" indent="0">
              <a:buFontTx/>
              <a:buNone/>
              <a:defRPr sz="1600" b="1">
                <a:solidFill>
                  <a:srgbClr val="5792C9"/>
                </a:solidFill>
              </a:defRPr>
            </a:lvl1pPr>
          </a:lstStyle>
          <a:p>
            <a:pPr lvl="0"/>
            <a:r>
              <a:rPr lang="en-US" dirty="0"/>
              <a:t>Click Name of the presenter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907371"/>
            <a:ext cx="8832296" cy="373406"/>
          </a:xfrm>
          <a:prstGeom prst="rect">
            <a:avLst/>
          </a:prstGeom>
        </p:spPr>
        <p:txBody>
          <a:bodyPr lIns="1224000" rIns="0"/>
          <a:lstStyle>
            <a:lvl1pPr marL="0" indent="0">
              <a:buFontTx/>
              <a:buNone/>
              <a:defRPr sz="1600" b="0" i="1">
                <a:solidFill>
                  <a:srgbClr val="5792C9"/>
                </a:solidFill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6-7 Aralık 2024 / Antalya</a:t>
            </a:r>
            <a:endParaRPr lang="tr-T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356551"/>
            <a:ext cx="12192000" cy="2921496"/>
          </a:xfrm>
          <a:prstGeom prst="rect">
            <a:avLst/>
          </a:prstGeom>
          <a:solidFill>
            <a:srgbClr val="79B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000" y="1439659"/>
            <a:ext cx="9376038" cy="28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766873"/>
            <a:ext cx="7104112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188000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5792C9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376179" y="1188000"/>
            <a:ext cx="4320000" cy="290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Picture/Figure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0651196-08BC-2E47-A9E0-3D16FA488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503297"/>
            <a:ext cx="12192000" cy="396492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540000" rIns="540000" anchor="ctr" anchorCtr="0"/>
          <a:lstStyle>
            <a:lvl1pPr marL="0" indent="0" algn="l">
              <a:buFontTx/>
              <a:buNone/>
              <a:defRPr sz="2000" b="1">
                <a:solidFill>
                  <a:srgbClr val="5792C9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256240" y="1188000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56240" y="1188001"/>
            <a:ext cx="3384376" cy="20885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600200"/>
            <a:ext cx="7968208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188000"/>
            <a:ext cx="7986304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5792C9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EBF2ABC-2172-9941-9BED-F0064DDD18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503297"/>
            <a:ext cx="12192000" cy="396492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540000" rIns="540000" anchor="ctr" anchorCtr="0"/>
          <a:lstStyle>
            <a:lvl1pPr marL="0" indent="0" algn="l">
              <a:buFontTx/>
              <a:buNone/>
              <a:defRPr sz="2000" b="1">
                <a:solidFill>
                  <a:srgbClr val="5792C9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0843A66B-6BDB-5B48-9FE9-3BDFC5EFAD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64478" y="3688058"/>
            <a:ext cx="3384376" cy="20885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1836018"/>
            <a:ext cx="12192001" cy="3959696"/>
          </a:xfrm>
          <a:prstGeom prst="rect">
            <a:avLst/>
          </a:prstGeom>
        </p:spPr>
        <p:txBody>
          <a:bodyPr lIns="540000" tIns="0" rIns="540000" bIns="360000" numCol="2" spcCol="720000" anchor="t" anchorCtr="0"/>
          <a:lstStyle>
            <a:lvl1pPr marL="0" indent="0" algn="l">
              <a:buClr>
                <a:srgbClr val="5792C9"/>
              </a:buClr>
              <a:buFont typeface="Wingdings" charset="2"/>
              <a:buNone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252000" indent="0" algn="l">
              <a:buClr>
                <a:srgbClr val="5792C9"/>
              </a:buClr>
              <a:buSzPct val="110000"/>
              <a:buFont typeface="Arial" charset="0"/>
              <a:buNone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468000" indent="0" algn="l">
              <a:buClr>
                <a:srgbClr val="5792C9"/>
              </a:buClr>
              <a:buFont typeface=".AppleSystemUIFont" charset="-120"/>
              <a:buNone/>
              <a:defRPr sz="2000"/>
            </a:lvl3pPr>
            <a:lvl4pPr marL="720000" indent="0" algn="l">
              <a:buFont typeface=".AppleSystemUIFont" charset="-120"/>
              <a:buNone/>
              <a:defRPr sz="2000"/>
            </a:lvl4pPr>
            <a:lvl5pPr marL="972000" indent="0" algn="l">
              <a:buClr>
                <a:schemeClr val="bg2">
                  <a:lumMod val="50000"/>
                </a:schemeClr>
              </a:buClr>
              <a:buFont typeface=".AppleSystemUIFont" charset="-120"/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Txt</a:t>
            </a:r>
            <a:endParaRPr lang="it-IT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1188235"/>
            <a:ext cx="12204522" cy="360040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2200" b="1">
                <a:solidFill>
                  <a:srgbClr val="5792C9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D864A70-8C6B-5441-B799-40C7EBBBF8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504000"/>
            <a:ext cx="12192000" cy="396492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540000" rIns="540000" anchor="ctr" anchorCtr="0"/>
          <a:lstStyle>
            <a:lvl1pPr marL="0" indent="0" algn="l">
              <a:buFontTx/>
              <a:buNone/>
              <a:defRPr sz="2000" b="1">
                <a:solidFill>
                  <a:srgbClr val="5792C9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53816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478800" y="1188000"/>
            <a:ext cx="5382919" cy="359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0016" y="2160000"/>
            <a:ext cx="5951983" cy="3609304"/>
          </a:xfrm>
          <a:prstGeom prst="rect">
            <a:avLst/>
          </a:prstGeom>
        </p:spPr>
        <p:txBody>
          <a:bodyPr lIns="0" tIns="0" rIns="54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1pPr>
            <a:lvl2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>
                <a:solidFill>
                  <a:schemeClr val="tx1"/>
                </a:solidFill>
              </a:defRPr>
            </a:lvl2pPr>
            <a:lvl3pPr marL="612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3pPr>
            <a:lvl4pPr marL="864000" indent="-180000" algn="l">
              <a:buClr>
                <a:schemeClr val="tx1"/>
              </a:buClr>
              <a:buFont typeface=".AppleSystemUIFont" charset="-120"/>
              <a:buChar char="–"/>
              <a:defRPr sz="2000">
                <a:solidFill>
                  <a:schemeClr val="tx1"/>
                </a:solidFill>
              </a:defRPr>
            </a:lvl4pPr>
            <a:lvl5pPr marL="1080000" indent="-180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1080000" indent="-180000" algn="l">
              <a:buClr>
                <a:schemeClr val="bg2">
                  <a:lumMod val="75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List 1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 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99583D8E-5B3B-3843-83A2-A85ED26356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016" y="1188000"/>
            <a:ext cx="5951983" cy="863895"/>
          </a:xfrm>
          <a:prstGeom prst="rect">
            <a:avLst/>
          </a:prstGeom>
          <a:noFill/>
        </p:spPr>
        <p:txBody>
          <a:bodyPr vert="horz" lIns="0" tIns="0" rIns="540000" bIns="45720" rtlCol="0" anchor="t" anchorCtr="0">
            <a:noAutofit/>
          </a:bodyPr>
          <a:lstStyle>
            <a:lvl1pPr>
              <a:defRPr sz="2800" b="1">
                <a:solidFill>
                  <a:srgbClr val="5792C9"/>
                </a:solidFill>
                <a:latin typeface="+mn-lt"/>
              </a:defRPr>
            </a:lvl1pPr>
          </a:lstStyle>
          <a:p>
            <a:r>
              <a:rPr lang="en-US" dirty="0"/>
              <a:t>Click to edit Section title</a:t>
            </a:r>
            <a:br>
              <a:rPr lang="en-US" dirty="0"/>
            </a:br>
            <a:r>
              <a:rPr lang="en-US" dirty="0"/>
              <a:t>lorem ipsum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0CDD51C-A3CA-CE4A-9C90-5DED3607D5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94450"/>
            <a:ext cx="12192000" cy="396492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540000" rIns="540000" anchor="ctr" anchorCtr="0"/>
          <a:lstStyle>
            <a:lvl1pPr marL="0" indent="0" algn="l">
              <a:buFontTx/>
              <a:buNone/>
              <a:defRPr sz="2000" b="1">
                <a:solidFill>
                  <a:srgbClr val="5792C9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9272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29817" y="1676400"/>
            <a:ext cx="12192000" cy="2448272"/>
          </a:xfrm>
          <a:prstGeom prst="rect">
            <a:avLst/>
          </a:prstGeom>
        </p:spPr>
        <p:txBody>
          <a:bodyPr lIns="2160000" tIns="46800" rIns="2160000" anchor="t"/>
          <a:lstStyle>
            <a:lvl1pPr algn="l">
              <a:defRPr sz="58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altLang="en-US" sz="58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Thank you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48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353620" y="2276872"/>
            <a:ext cx="7776864" cy="1368152"/>
          </a:xfrm>
          <a:prstGeom prst="rect">
            <a:avLst/>
          </a:prstGeom>
        </p:spPr>
        <p:txBody>
          <a:bodyPr lIns="0" tIns="46800" rIns="0" anchor="t"/>
          <a:lstStyle>
            <a:lvl1pPr algn="l">
              <a:defRPr sz="46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- Option 1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53620" y="3645024"/>
            <a:ext cx="7775007" cy="632268"/>
          </a:xfrm>
          <a:prstGeom prst="rect">
            <a:avLst/>
          </a:prstGeom>
        </p:spPr>
        <p:txBody>
          <a:bodyPr lIns="0" tIns="46800" rIns="0" anchor="t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20" y="5589240"/>
            <a:ext cx="7772622" cy="288032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Name of the presenter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343472" y="5877272"/>
            <a:ext cx="7782770" cy="292285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buFontTx/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6-7 Aralık 2024 / Antalya</a:t>
            </a:r>
            <a:endParaRPr lang="tr-T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387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0" y="2276872"/>
            <a:ext cx="12192000" cy="2448272"/>
          </a:xfrm>
          <a:prstGeom prst="rect">
            <a:avLst/>
          </a:prstGeom>
        </p:spPr>
        <p:txBody>
          <a:bodyPr lIns="2160000" tIns="46800" rIns="2160000" anchor="t"/>
          <a:lstStyle>
            <a:lvl1pPr algn="ctr">
              <a:defRPr sz="58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altLang="en-US" sz="58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Thank you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4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9" y="5996"/>
            <a:ext cx="12216679" cy="6871882"/>
          </a:xfrm>
          <a:prstGeom prst="rect">
            <a:avLst/>
          </a:prstGeom>
        </p:spPr>
      </p:pic>
      <p:cxnSp>
        <p:nvCxnSpPr>
          <p:cNvPr id="16" name="Connettore 1 5">
            <a:extLst>
              <a:ext uri="{FF2B5EF4-FFF2-40B4-BE49-F238E27FC236}">
                <a16:creationId xmlns:a16="http://schemas.microsoft.com/office/drawing/2014/main" id="{E0F49708-37C0-0147-AC77-5774DCB79EAE}"/>
              </a:ext>
            </a:extLst>
          </p:cNvPr>
          <p:cNvCxnSpPr>
            <a:cxnSpLocks/>
          </p:cNvCxnSpPr>
          <p:nvPr userDrawn="1"/>
        </p:nvCxnSpPr>
        <p:spPr>
          <a:xfrm>
            <a:off x="1343472" y="5538495"/>
            <a:ext cx="77768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95400" y="3498675"/>
            <a:ext cx="6781800" cy="2063925"/>
          </a:xfrm>
          <a:prstGeom prst="rect">
            <a:avLst/>
          </a:prstGeom>
        </p:spPr>
      </p:pic>
      <p:pic>
        <p:nvPicPr>
          <p:cNvPr id="6" name="Graphic 2">
            <a:extLst>
              <a:ext uri="{FF2B5EF4-FFF2-40B4-BE49-F238E27FC236}">
                <a16:creationId xmlns:a16="http://schemas.microsoft.com/office/drawing/2014/main" id="{6B660A76-0361-4ACD-B497-7BC476AE9E2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5274" y="332656"/>
            <a:ext cx="372631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0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192" cy="139733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C8A3505-2E86-419A-AB6C-5399FF8318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5274" y="332656"/>
            <a:ext cx="372631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1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02"/>
          <a:stretch/>
        </p:blipFill>
        <p:spPr>
          <a:xfrm>
            <a:off x="0" y="0"/>
            <a:ext cx="12192000" cy="304800"/>
          </a:xfrm>
          <a:prstGeom prst="rect">
            <a:avLst/>
          </a:prstGeom>
        </p:spPr>
      </p:pic>
      <p:cxnSp>
        <p:nvCxnSpPr>
          <p:cNvPr id="6" name="Connettore 1 31">
            <a:extLst>
              <a:ext uri="{FF2B5EF4-FFF2-40B4-BE49-F238E27FC236}">
                <a16:creationId xmlns:a16="http://schemas.microsoft.com/office/drawing/2014/main" id="{33FE634A-D486-2F43-92B0-7220C39433B5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45E47B0-0AB7-FD43-9730-C9FD8A063967}"/>
              </a:ext>
            </a:extLst>
          </p:cNvPr>
          <p:cNvSpPr txBox="1">
            <a:spLocks/>
          </p:cNvSpPr>
          <p:nvPr userDrawn="1"/>
        </p:nvSpPr>
        <p:spPr>
          <a:xfrm>
            <a:off x="0" y="6435622"/>
            <a:ext cx="12192000" cy="323462"/>
          </a:xfrm>
          <a:prstGeom prst="rect">
            <a:avLst/>
          </a:prstGeom>
        </p:spPr>
        <p:txBody>
          <a:bodyPr lIns="540000" rIns="54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on View&gt; Slide Master to edit meeting date, place and date</a:t>
            </a:r>
          </a:p>
        </p:txBody>
      </p:sp>
    </p:spTree>
    <p:extLst>
      <p:ext uri="{BB962C8B-B14F-4D97-AF65-F5344CB8AC3E}">
        <p14:creationId xmlns:p14="http://schemas.microsoft.com/office/powerpoint/2010/main" val="40093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53" r:id="rId2"/>
    <p:sldLayoutId id="2147483949" r:id="rId3"/>
    <p:sldLayoutId id="214748393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0"/>
            <a:ext cx="12216679" cy="687188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119745" y="4964668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Protecting people, animals, and the environment </a:t>
            </a:r>
            <a:r>
              <a:rPr lang="en-US" sz="1800" i="1" dirty="0">
                <a:solidFill>
                  <a:schemeClr val="bg1"/>
                </a:solidFill>
                <a:latin typeface="Georgia" panose="02040502050405020303" pitchFamily="18" charset="0"/>
              </a:rPr>
              <a:t>every day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56815" y="3131472"/>
            <a:ext cx="5996585" cy="182495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467600" y="6642556"/>
            <a:ext cx="14269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Drawings: FAO/Chiara </a:t>
            </a:r>
            <a:r>
              <a:rPr lang="en-GB" sz="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Caproni</a:t>
            </a:r>
            <a:endParaRPr lang="en-US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001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0"/>
            <a:ext cx="12216679" cy="6871882"/>
          </a:xfrm>
          <a:prstGeom prst="rect">
            <a:avLst/>
          </a:prstGeom>
        </p:spPr>
      </p:pic>
      <p:cxnSp>
        <p:nvCxnSpPr>
          <p:cNvPr id="16" name="Connettore 1 5">
            <a:extLst>
              <a:ext uri="{FF2B5EF4-FFF2-40B4-BE49-F238E27FC236}">
                <a16:creationId xmlns:a16="http://schemas.microsoft.com/office/drawing/2014/main" id="{E0F49708-37C0-0147-AC77-5774DCB79EAE}"/>
              </a:ext>
            </a:extLst>
          </p:cNvPr>
          <p:cNvCxnSpPr>
            <a:cxnSpLocks/>
          </p:cNvCxnSpPr>
          <p:nvPr userDrawn="1"/>
        </p:nvCxnSpPr>
        <p:spPr>
          <a:xfrm>
            <a:off x="1343472" y="5538495"/>
            <a:ext cx="77768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6B660A76-0361-4ACD-B497-7BC476AE9E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274" y="332656"/>
            <a:ext cx="372631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0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0"/>
            <a:ext cx="12216679" cy="687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1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76872"/>
            <a:ext cx="10744200" cy="1368152"/>
          </a:xfrm>
        </p:spPr>
        <p:txBody>
          <a:bodyPr/>
          <a:lstStyle/>
          <a:p>
            <a:pPr algn="ctr"/>
            <a:r>
              <a:rPr lang="tr-TR" sz="2400" b="1" dirty="0">
                <a:latin typeface="+mn-lt"/>
              </a:rPr>
              <a:t>AKDENİZ’İN GELECEĞİ ÇALIŞTAYI</a:t>
            </a:r>
            <a:br>
              <a:rPr lang="en-US" sz="2400" b="1" dirty="0">
                <a:latin typeface="+mn-lt"/>
              </a:rPr>
            </a:br>
            <a:br>
              <a:rPr lang="en-US" sz="3200" dirty="0">
                <a:latin typeface="+mn-lt"/>
              </a:rPr>
            </a:br>
            <a:r>
              <a:rPr lang="tr-TR" sz="2800" b="1" dirty="0">
                <a:solidFill>
                  <a:srgbClr val="FFFF00"/>
                </a:solidFill>
                <a:effectLst/>
                <a:latin typeface="+mn-lt"/>
                <a:ea typeface="Aptos" panose="020B0004020202020204" pitchFamily="34" charset="0"/>
              </a:rPr>
              <a:t>BM Küresel İklim Eylemi Gündeminde </a:t>
            </a:r>
            <a:br>
              <a:rPr lang="en-US" sz="2800" b="1" dirty="0">
                <a:solidFill>
                  <a:srgbClr val="FFFF00"/>
                </a:solidFill>
                <a:effectLst/>
                <a:latin typeface="+mn-lt"/>
                <a:ea typeface="Aptos" panose="020B0004020202020204" pitchFamily="34" charset="0"/>
              </a:rPr>
            </a:br>
            <a:r>
              <a:rPr lang="tr-TR" sz="2800" b="1" dirty="0">
                <a:solidFill>
                  <a:srgbClr val="FFFF00"/>
                </a:solidFill>
                <a:effectLst/>
                <a:latin typeface="+mn-lt"/>
                <a:ea typeface="Aptos" panose="020B0004020202020204" pitchFamily="34" charset="0"/>
              </a:rPr>
              <a:t>Tarımın Yeri ve FAO Çalışmaları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Dr. Ayşegül SELIŞIK, </a:t>
            </a:r>
            <a:r>
              <a:rPr lang="en-US" b="0" dirty="0"/>
              <a:t>FAO Türkiye </a:t>
            </a:r>
            <a:r>
              <a:rPr lang="en-US" b="0" dirty="0" err="1"/>
              <a:t>Temsilci</a:t>
            </a:r>
            <a:r>
              <a:rPr lang="en-US" b="0" dirty="0"/>
              <a:t> </a:t>
            </a:r>
            <a:r>
              <a:rPr lang="en-US" b="0" dirty="0" err="1"/>
              <a:t>Yardımcısı</a:t>
            </a:r>
            <a:endParaRPr lang="en-US" b="0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dirty="0"/>
              <a:t>6-7 Aralık 2024, </a:t>
            </a:r>
            <a:r>
              <a:rPr lang="en-US" dirty="0" err="1"/>
              <a:t>Muratpaşa</a:t>
            </a:r>
            <a:r>
              <a:rPr lang="en-US" dirty="0"/>
              <a:t> / </a:t>
            </a:r>
            <a:r>
              <a:rPr lang="tr-TR" dirty="0"/>
              <a:t>Antalya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962AF-371A-241A-ACF1-3C6835EAD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3">
            <a:extLst>
              <a:ext uri="{FF2B5EF4-FFF2-40B4-BE49-F238E27FC236}">
                <a16:creationId xmlns:a16="http://schemas.microsoft.com/office/drawing/2014/main" id="{B5E7B546-52DE-BA41-53F6-904C0EE22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13238"/>
            <a:ext cx="8915400" cy="5197160"/>
          </a:xfrm>
        </p:spPr>
        <p:txBody>
          <a:bodyPr/>
          <a:lstStyle/>
          <a:p>
            <a:r>
              <a:rPr lang="tr-TR" dirty="0"/>
              <a:t>FAO, iklim değişikliğinin tarım ve gıda sistemleri üzerindeki etkilerini azaltmak amacıyla stratejiler geliştirmekte ve paydaşlarına kapsamlı teknik destek sunmaktadır.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rgbClr val="5792C9"/>
                </a:solidFill>
              </a:rPr>
              <a:t>Gıda Kaybı ve İsrafı:</a:t>
            </a:r>
            <a:r>
              <a:rPr lang="tr-TR" dirty="0">
                <a:solidFill>
                  <a:srgbClr val="5792C9"/>
                </a:solidFill>
              </a:rPr>
              <a:t> </a:t>
            </a:r>
            <a:r>
              <a:rPr lang="tr-TR" dirty="0"/>
              <a:t>Gıda üretim sistemlerini ve tüketim kalıplarını dönüştürerek kayıpları azaltmalıyız; bu süreçte bireysel adımlar önemlidir.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rgbClr val="5792C9"/>
                </a:solidFill>
              </a:rPr>
              <a:t>Biyoçeşitlilik:</a:t>
            </a:r>
            <a:r>
              <a:rPr lang="tr-TR" dirty="0">
                <a:solidFill>
                  <a:srgbClr val="5792C9"/>
                </a:solidFill>
              </a:rPr>
              <a:t> </a:t>
            </a:r>
            <a:r>
              <a:rPr lang="tr-TR" dirty="0"/>
              <a:t>Tarımsal uygulamalarda biyoçeşitliliği koruyan yaklaşımlar benimsenmelidir.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rgbClr val="5792C9"/>
                </a:solidFill>
              </a:rPr>
              <a:t>Tedarik Zincirleri:</a:t>
            </a:r>
            <a:r>
              <a:rPr lang="tr-TR" dirty="0">
                <a:solidFill>
                  <a:srgbClr val="5792C9"/>
                </a:solidFill>
              </a:rPr>
              <a:t> </a:t>
            </a:r>
            <a:r>
              <a:rPr lang="tr-TR" dirty="0"/>
              <a:t>Tarımsal tedarik zincirlerinin daha sürdürülebilir, dayanıklı ve kapsayıcı hale getirilmesi esastır. Bu bağlamda, tarımda dijitalleşme ve teknoloji kullanımına odaklanılmalıdır.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rgbClr val="5792C9"/>
                </a:solidFill>
              </a:rPr>
              <a:t>Ekosistem Onarımı:</a:t>
            </a:r>
            <a:r>
              <a:rPr lang="tr-TR" dirty="0">
                <a:solidFill>
                  <a:srgbClr val="5792C9"/>
                </a:solidFill>
              </a:rPr>
              <a:t> </a:t>
            </a:r>
            <a:r>
              <a:rPr lang="tr-TR" dirty="0"/>
              <a:t>Ekosistem Onarımı: Kentsel ve kırsal alanlar arasındaki kopuklukları gidermek suretiyle ekosistemlerin onarılması sağlanmalıdır.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rgbClr val="5792C9"/>
                </a:solidFill>
              </a:rPr>
              <a:t>Kapsayıcı Politikalar:</a:t>
            </a:r>
            <a:r>
              <a:rPr lang="tr-TR" dirty="0">
                <a:solidFill>
                  <a:srgbClr val="5792C9"/>
                </a:solidFill>
              </a:rPr>
              <a:t> </a:t>
            </a:r>
            <a:r>
              <a:rPr lang="tr-TR" dirty="0"/>
              <a:t>Kapsayıcı Politikalar: Kadınlar ve gençlerin öncü rollerini destekleyen kapsayıcı politikalar geliştirilmelidir.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rgbClr val="5792C9"/>
                </a:solidFill>
              </a:rPr>
              <a:t>Küçük Çiftçiler:</a:t>
            </a:r>
            <a:r>
              <a:rPr lang="tr-TR" dirty="0">
                <a:solidFill>
                  <a:srgbClr val="5792C9"/>
                </a:solidFill>
              </a:rPr>
              <a:t> </a:t>
            </a:r>
            <a:r>
              <a:rPr lang="tr-TR" dirty="0"/>
              <a:t>Küçük ölçekli çiftçilerin geçim kaynakları güçlendirilmeli ve bilgiye erişimleri etkin bir şekilde artırılmalıdır.</a:t>
            </a:r>
          </a:p>
        </p:txBody>
      </p:sp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630D17D3-178F-BA01-4E0E-C23ACB4BFF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tr-TR" dirty="0"/>
              <a:t>FAO'nun İklim Stratejisi</a:t>
            </a:r>
          </a:p>
        </p:txBody>
      </p:sp>
      <p:pic>
        <p:nvPicPr>
          <p:cNvPr id="7" name="Resim Yer Tutucusu 10" descr="çim, dış mekan, kişi, şahıs, gökyüzü içeren bir resim&#10;&#10;Açıklama otomatik olarak oluşturuldu">
            <a:extLst>
              <a:ext uri="{FF2B5EF4-FFF2-40B4-BE49-F238E27FC236}">
                <a16:creationId xmlns:a16="http://schemas.microsoft.com/office/drawing/2014/main" id="{66E1B174-7BE9-8C9E-0F05-AB59F231CE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" b="1657"/>
          <a:stretch>
            <a:fillRect/>
          </a:stretch>
        </p:blipFill>
        <p:spPr>
          <a:xfrm>
            <a:off x="8731250" y="1013238"/>
            <a:ext cx="3384550" cy="5197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44904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Yer Tutucusu 2" descr="metin, ekran görüntüsü, daire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227DD6F4-26D5-AC71-3EB6-3D81E72E62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" t="17840" r="-497" b="3366"/>
          <a:stretch/>
        </p:blipFill>
        <p:spPr>
          <a:xfrm>
            <a:off x="479425" y="1187450"/>
            <a:ext cx="4473575" cy="4984750"/>
          </a:xfrm>
        </p:spPr>
      </p:pic>
      <p:sp>
        <p:nvSpPr>
          <p:cNvPr id="9" name="Subtitle 8">
            <a:extLst>
              <a:ext uri="{FF2B5EF4-FFF2-40B4-BE49-F238E27FC236}">
                <a16:creationId xmlns:a16="http://schemas.microsoft.com/office/drawing/2014/main" id="{ABE36F07-169F-BB4E-9DCB-760A2994F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0" y="1182760"/>
            <a:ext cx="6629400" cy="3770239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FAO’nun iklim değişikliği konusundaki vizyonu, 'İklim Değişikliği Strateji Belgesi-2022-2031' ile net bir şekilde ortaya konulmuştur.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rgbClr val="5792C9"/>
                </a:solidFill>
              </a:rPr>
              <a:t>Destek:</a:t>
            </a:r>
            <a:r>
              <a:rPr lang="tr-TR" dirty="0">
                <a:solidFill>
                  <a:srgbClr val="5792C9"/>
                </a:solidFill>
              </a:rPr>
              <a:t> </a:t>
            </a:r>
            <a:r>
              <a:rPr lang="tr-TR" dirty="0"/>
              <a:t>Üye ülkelerin iklime dirençli ve düşük emisyonlu tarım-gıda sistemlerine geçişine yönelik desteği güçlendirmektedir.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rgbClr val="5792C9"/>
                </a:solidFill>
              </a:rPr>
              <a:t>Kapsam:</a:t>
            </a:r>
            <a:r>
              <a:rPr lang="tr-TR" dirty="0">
                <a:solidFill>
                  <a:srgbClr val="5792C9"/>
                </a:solidFill>
              </a:rPr>
              <a:t> </a:t>
            </a:r>
            <a:r>
              <a:rPr lang="tr-TR" dirty="0"/>
              <a:t>Biyoçeşitlilik kaybı, çölleşme, yenilenebilir enerjiye erişim, gıda ve su güvenliği gibi birbiriyle bağlantılı konulara odaklanmaktadır.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rgbClr val="5792C9"/>
                </a:solidFill>
              </a:rPr>
              <a:t>Geniş Perspektif:</a:t>
            </a:r>
            <a:r>
              <a:rPr lang="tr-TR" dirty="0">
                <a:solidFill>
                  <a:srgbClr val="5792C9"/>
                </a:solidFill>
              </a:rPr>
              <a:t> </a:t>
            </a:r>
            <a:r>
              <a:rPr lang="tr-TR" dirty="0"/>
              <a:t>FAO’nun iklim stratejisi, gıda üretiminin ötesine geçerek kadınlar, gençler ve yerel toplulukları değişimin temel unsurları olarak konumlandırmaktadır.</a:t>
            </a:r>
            <a:endParaRPr lang="en-IT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184562A-61C0-CA48-A881-22278DEF80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tr-TR" dirty="0"/>
              <a:t>FAO’nun İklim Değişikliği Vizyonu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217855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Yer Tutucusu 8" descr="kolaj, ekran görüntüsü, sanat, yemek, gıda içeren bir resim&#10;&#10;Açıklama otomatik olarak oluşturuldu">
            <a:extLst>
              <a:ext uri="{FF2B5EF4-FFF2-40B4-BE49-F238E27FC236}">
                <a16:creationId xmlns:a16="http://schemas.microsoft.com/office/drawing/2014/main" id="{4EC085E4-BA25-FAEF-B2AB-EAA8CC6917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5" r="24625"/>
          <a:stretch>
            <a:fillRect/>
          </a:stretch>
        </p:blipFill>
        <p:spPr>
          <a:xfrm>
            <a:off x="381000" y="1193485"/>
            <a:ext cx="5381625" cy="4581525"/>
          </a:xfrm>
        </p:spPr>
      </p:pic>
      <p:sp>
        <p:nvSpPr>
          <p:cNvPr id="3" name="Alt Başlık 2">
            <a:extLst>
              <a:ext uri="{FF2B5EF4-FFF2-40B4-BE49-F238E27FC236}">
                <a16:creationId xmlns:a16="http://schemas.microsoft.com/office/drawing/2014/main" id="{0FD980FB-D48B-4A0B-06FF-37A6DAF36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9800" y="1193485"/>
            <a:ext cx="5951983" cy="4575489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FAO, iklim değişikliğiyle mücadelede üç düzeyde destek sağlar:</a:t>
            </a:r>
          </a:p>
          <a:p>
            <a:pPr lvl="2">
              <a:buFont typeface="+mj-lt"/>
              <a:buAutoNum type="arabicPeriod"/>
            </a:pPr>
            <a:r>
              <a:rPr lang="tr-TR" b="1" dirty="0">
                <a:solidFill>
                  <a:srgbClr val="5792C9"/>
                </a:solidFill>
              </a:rPr>
              <a:t>Küresel ve Bölgesel Düzey:</a:t>
            </a:r>
            <a:r>
              <a:rPr lang="tr-TR" dirty="0">
                <a:solidFill>
                  <a:srgbClr val="5792C9"/>
                </a:solidFill>
              </a:rPr>
              <a:t> </a:t>
            </a:r>
            <a:r>
              <a:rPr lang="tr-TR" dirty="0"/>
              <a:t>Küresel ve Bölgesel Düzey: İklim politikalarının geliştirilmesi ve yönetişimin güçlendirilmesine odaklanmaktadır.</a:t>
            </a:r>
          </a:p>
          <a:p>
            <a:pPr lvl="2">
              <a:buFont typeface="+mj-lt"/>
              <a:buAutoNum type="arabicPeriod"/>
            </a:pPr>
            <a:r>
              <a:rPr lang="tr-TR" b="1" dirty="0">
                <a:solidFill>
                  <a:srgbClr val="5792C9"/>
                </a:solidFill>
              </a:rPr>
              <a:t>Ülke Düzeyi:</a:t>
            </a:r>
            <a:r>
              <a:rPr lang="tr-TR" dirty="0">
                <a:solidFill>
                  <a:srgbClr val="5792C9"/>
                </a:solidFill>
              </a:rPr>
              <a:t> </a:t>
            </a:r>
            <a:r>
              <a:rPr lang="tr-TR" dirty="0"/>
              <a:t>Ülkelerin iklim eylemi kapasitelerinin artırılmasına yönelik destek sağlamaktadır.</a:t>
            </a:r>
          </a:p>
          <a:p>
            <a:pPr lvl="2">
              <a:buFont typeface="+mj-lt"/>
              <a:buAutoNum type="arabicPeriod"/>
            </a:pPr>
            <a:r>
              <a:rPr lang="tr-TR" b="1" dirty="0">
                <a:solidFill>
                  <a:srgbClr val="5792C9"/>
                </a:solidFill>
              </a:rPr>
              <a:t>Yerel Düzey:</a:t>
            </a:r>
            <a:r>
              <a:rPr lang="tr-TR" dirty="0">
                <a:solidFill>
                  <a:srgbClr val="5792C9"/>
                </a:solidFill>
              </a:rPr>
              <a:t> </a:t>
            </a:r>
            <a:r>
              <a:rPr lang="tr-TR" dirty="0"/>
              <a:t>Sürdürülebilir kalkınmayı teşvik etmekte ve iklim değişikliğinden en fazla etkilenen gruplara yönelik yerel eylemleri güçlendirmektedir.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04D13A6-F4D4-EC90-EC7A-FB1A550D19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tr-TR" dirty="0"/>
              <a:t>FAO’nun İklim Değişikliği ile Mücadelesi</a:t>
            </a:r>
          </a:p>
        </p:txBody>
      </p:sp>
    </p:spTree>
    <p:extLst>
      <p:ext uri="{BB962C8B-B14F-4D97-AF65-F5344CB8AC3E}">
        <p14:creationId xmlns:p14="http://schemas.microsoft.com/office/powerpoint/2010/main" val="706194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Yer Tutucusu 8" descr="metin, ekran görüntüsü, grafik, yazı tipi içeren bir resim&#10;&#10;Açıklama otomatik olarak oluşturuldu">
            <a:extLst>
              <a:ext uri="{FF2B5EF4-FFF2-40B4-BE49-F238E27FC236}">
                <a16:creationId xmlns:a16="http://schemas.microsoft.com/office/drawing/2014/main" id="{436A5F7A-04F1-2D4A-12A9-5A4962D3A49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t="10626" r="-413" b="1917"/>
          <a:stretch/>
        </p:blipFill>
        <p:spPr>
          <a:xfrm>
            <a:off x="479425" y="1187450"/>
            <a:ext cx="5381625" cy="4756150"/>
          </a:xfrm>
        </p:spPr>
      </p:pic>
      <p:sp>
        <p:nvSpPr>
          <p:cNvPr id="3" name="Alt Başlık 2">
            <a:extLst>
              <a:ext uri="{FF2B5EF4-FFF2-40B4-BE49-F238E27FC236}">
                <a16:creationId xmlns:a16="http://schemas.microsoft.com/office/drawing/2014/main" id="{6952CE4A-7985-99BB-7E10-241930182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08070" y="1187450"/>
            <a:ext cx="5951983" cy="3609304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Belirtilen stratejiler doğrultusunda tarım-gıda sistemlerini dönüştürdüğümüzde:</a:t>
            </a:r>
          </a:p>
          <a:p>
            <a:pPr marL="342900" indent="-342900"/>
            <a:r>
              <a:rPr lang="tr-TR" b="1" dirty="0">
                <a:solidFill>
                  <a:srgbClr val="5792C9"/>
                </a:solidFill>
              </a:rPr>
              <a:t>İklim Direnci:</a:t>
            </a:r>
            <a:r>
              <a:rPr lang="tr-TR" dirty="0">
                <a:solidFill>
                  <a:srgbClr val="5792C9"/>
                </a:solidFill>
              </a:rPr>
              <a:t> </a:t>
            </a:r>
            <a:r>
              <a:rPr lang="tr-TR" dirty="0"/>
              <a:t>İklim değişikliğinin etkilerini en aza indirerek daha dirençli ve uyumlu sistemler oluşturacağız.</a:t>
            </a:r>
          </a:p>
          <a:p>
            <a:pPr marL="342900" indent="-342900"/>
            <a:r>
              <a:rPr lang="tr-TR" b="1" dirty="0">
                <a:solidFill>
                  <a:srgbClr val="5792C9"/>
                </a:solidFill>
              </a:rPr>
              <a:t>Gıda İsrafı:</a:t>
            </a:r>
            <a:r>
              <a:rPr lang="tr-TR" dirty="0">
                <a:solidFill>
                  <a:srgbClr val="5792C9"/>
                </a:solidFill>
              </a:rPr>
              <a:t> </a:t>
            </a:r>
            <a:r>
              <a:rPr lang="tr-TR" dirty="0"/>
              <a:t>Gıda kaybı ve israfını azaltacağız.</a:t>
            </a:r>
          </a:p>
          <a:p>
            <a:pPr marL="342900" indent="-342900"/>
            <a:r>
              <a:rPr lang="tr-TR" b="1" dirty="0">
                <a:solidFill>
                  <a:srgbClr val="5792C9"/>
                </a:solidFill>
              </a:rPr>
              <a:t>Biyolojik Çeşitlilik:</a:t>
            </a:r>
            <a:r>
              <a:rPr lang="tr-TR" dirty="0">
                <a:solidFill>
                  <a:srgbClr val="5792C9"/>
                </a:solidFill>
              </a:rPr>
              <a:t> </a:t>
            </a:r>
            <a:r>
              <a:rPr lang="tr-TR" dirty="0"/>
              <a:t>Biyoçeşitliliği ve ekosistemleri koruyacağız.</a:t>
            </a:r>
          </a:p>
          <a:p>
            <a:pPr marL="342900" indent="-342900"/>
            <a:r>
              <a:rPr lang="tr-TR" b="1" dirty="0">
                <a:solidFill>
                  <a:srgbClr val="5792C9"/>
                </a:solidFill>
              </a:rPr>
              <a:t>Sonuç:</a:t>
            </a:r>
            <a:r>
              <a:rPr lang="tr-TR" dirty="0">
                <a:solidFill>
                  <a:srgbClr val="5792C9"/>
                </a:solidFill>
              </a:rPr>
              <a:t> </a:t>
            </a:r>
            <a:r>
              <a:rPr lang="tr-TR" dirty="0"/>
              <a:t>Tarım ve gıda sektörlerinin iklim değişikliğine olan olumsuz etkilerini ortadan kaldıracağız.</a:t>
            </a:r>
          </a:p>
          <a:p>
            <a:endParaRPr lang="tr-TR" dirty="0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7E498BB-B592-B9FC-A13C-232685CA06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tr-TR" dirty="0"/>
              <a:t>FAO’nun İklim Değişikliği ile Mücadelesi</a:t>
            </a:r>
          </a:p>
        </p:txBody>
      </p:sp>
    </p:spTree>
    <p:extLst>
      <p:ext uri="{BB962C8B-B14F-4D97-AF65-F5344CB8AC3E}">
        <p14:creationId xmlns:p14="http://schemas.microsoft.com/office/powerpoint/2010/main" val="596573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>
            <a:extLst>
              <a:ext uri="{FF2B5EF4-FFF2-40B4-BE49-F238E27FC236}">
                <a16:creationId xmlns:a16="http://schemas.microsoft.com/office/drawing/2014/main" id="{851EAEDF-61D1-3D26-B9A5-E53094ED9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4" y="1221904"/>
            <a:ext cx="12192001" cy="4721696"/>
          </a:xfrm>
        </p:spPr>
        <p:txBody>
          <a:bodyPr/>
          <a:lstStyle/>
          <a:p>
            <a:r>
              <a:rPr lang="tr-TR" dirty="0"/>
              <a:t>FAO’nun, Sürdürülebilir Kalkınma Amaçlarına ulaşmak amacıyla iklim değişikliğiyle mücadelede geliştirdiği bazı araçlar şunlardır: </a:t>
            </a:r>
          </a:p>
          <a:p>
            <a:endParaRPr lang="tr-TR" b="1" dirty="0"/>
          </a:p>
          <a:p>
            <a:pPr>
              <a:buFont typeface="Arial" panose="020B0604020202020204" pitchFamily="34" charset="0"/>
              <a:buChar char="•"/>
            </a:pPr>
            <a:endParaRPr lang="tr-TR" b="1" dirty="0"/>
          </a:p>
          <a:p>
            <a:pPr>
              <a:buFont typeface="Arial" panose="020B0604020202020204" pitchFamily="34" charset="0"/>
              <a:buChar char="•"/>
            </a:pPr>
            <a:endParaRPr lang="tr-TR" b="1" dirty="0"/>
          </a:p>
          <a:p>
            <a:pPr>
              <a:buFont typeface="Arial" panose="020B0604020202020204" pitchFamily="34" charset="0"/>
              <a:buChar char="•"/>
            </a:pPr>
            <a:endParaRPr lang="tr-TR" b="1" dirty="0"/>
          </a:p>
          <a:p>
            <a:pPr>
              <a:buFont typeface="Arial" panose="020B0604020202020204" pitchFamily="34" charset="0"/>
              <a:buChar char="•"/>
            </a:pPr>
            <a:endParaRPr lang="tr-TR" b="1" dirty="0"/>
          </a:p>
          <a:p>
            <a:pPr>
              <a:buFont typeface="Arial" panose="020B0604020202020204" pitchFamily="34" charset="0"/>
              <a:buChar char="•"/>
            </a:pPr>
            <a:endParaRPr lang="tr-TR" b="1" dirty="0"/>
          </a:p>
          <a:p>
            <a:pPr>
              <a:buFont typeface="Arial" panose="020B0604020202020204" pitchFamily="34" charset="0"/>
              <a:buChar char="•"/>
            </a:pPr>
            <a:endParaRPr lang="tr-TR" b="1" dirty="0"/>
          </a:p>
          <a:p>
            <a:pPr>
              <a:buFont typeface="Arial" panose="020B0604020202020204" pitchFamily="34" charset="0"/>
              <a:buChar char="•"/>
            </a:pPr>
            <a:endParaRPr lang="tr-TR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tr-TR" b="1" dirty="0">
              <a:solidFill>
                <a:srgbClr val="5792C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rgbClr val="5792C9"/>
                </a:solidFill>
              </a:rPr>
              <a:t>FAO İklim Dostu Tarım Portalı (CSA):</a:t>
            </a:r>
            <a:r>
              <a:rPr lang="tr-TR" dirty="0">
                <a:solidFill>
                  <a:srgbClr val="5792C9"/>
                </a:solidFill>
              </a:rPr>
              <a:t> </a:t>
            </a:r>
            <a:r>
              <a:rPr lang="tr-TR" dirty="0"/>
              <a:t>İklime uyumlu tarım uygulamaları için bilgi paylaşımı.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rgbClr val="5792C9"/>
                </a:solidFill>
              </a:rPr>
              <a:t>EPIC:</a:t>
            </a:r>
            <a:r>
              <a:rPr lang="tr-TR" dirty="0"/>
              <a:t> İklim dostu tarım için ekonomik ve politik yenilikler.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rgbClr val="5792C9"/>
                </a:solidFill>
              </a:rPr>
              <a:t>REDD+:</a:t>
            </a:r>
            <a:r>
              <a:rPr lang="tr-TR" dirty="0">
                <a:solidFill>
                  <a:srgbClr val="5792C9"/>
                </a:solidFill>
              </a:rPr>
              <a:t> </a:t>
            </a:r>
            <a:r>
              <a:rPr lang="tr-TR" dirty="0"/>
              <a:t>Ormansızlaşmayı ve orman bozulumundan kaynaklı emisyonları azaltma aracı.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rgbClr val="5792C9"/>
                </a:solidFill>
              </a:rPr>
              <a:t>EX-ACT:</a:t>
            </a:r>
            <a:r>
              <a:rPr lang="tr-TR" dirty="0">
                <a:solidFill>
                  <a:srgbClr val="5792C9"/>
                </a:solidFill>
              </a:rPr>
              <a:t> </a:t>
            </a:r>
            <a:r>
              <a:rPr lang="tr-TR" dirty="0"/>
              <a:t>Karbon dengeleme analizleri için ön değerlendirme aracı.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rgbClr val="5792C9"/>
                </a:solidFill>
              </a:rPr>
              <a:t>Dijital Köyler Girişimi</a:t>
            </a:r>
            <a:r>
              <a:rPr lang="en-US" b="1" dirty="0">
                <a:solidFill>
                  <a:srgbClr val="5792C9"/>
                </a:solidFill>
              </a:rPr>
              <a:t> (DVI)</a:t>
            </a:r>
            <a:r>
              <a:rPr lang="tr-TR" b="1" dirty="0">
                <a:solidFill>
                  <a:srgbClr val="5792C9"/>
                </a:solidFill>
              </a:rPr>
              <a:t>:</a:t>
            </a:r>
            <a:r>
              <a:rPr lang="tr-TR" dirty="0">
                <a:solidFill>
                  <a:srgbClr val="5792C9"/>
                </a:solidFill>
              </a:rPr>
              <a:t> </a:t>
            </a:r>
            <a:r>
              <a:rPr lang="tr-TR" dirty="0"/>
              <a:t>Dijitalleşme ile kırsal alanlarda sürdürülebilir kalkınma.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rgbClr val="5792C9"/>
                </a:solidFill>
              </a:rPr>
              <a:t>Yeşil Şehirler Girişimi:</a:t>
            </a:r>
            <a:r>
              <a:rPr lang="tr-TR" dirty="0">
                <a:solidFill>
                  <a:srgbClr val="5792C9"/>
                </a:solidFill>
              </a:rPr>
              <a:t> </a:t>
            </a:r>
            <a:r>
              <a:rPr lang="tr-TR" dirty="0"/>
              <a:t>Şehirlerde sürdürülebilir ve çevre dostu yaşam alanlarının teşviki.</a:t>
            </a:r>
          </a:p>
          <a:p>
            <a:endParaRPr lang="tr-TR" dirty="0"/>
          </a:p>
        </p:txBody>
      </p:sp>
      <p:sp>
        <p:nvSpPr>
          <p:cNvPr id="8" name="Metin Yer Tutucusu 7">
            <a:extLst>
              <a:ext uri="{FF2B5EF4-FFF2-40B4-BE49-F238E27FC236}">
                <a16:creationId xmlns:a16="http://schemas.microsoft.com/office/drawing/2014/main" id="{9837F699-887B-75B8-0572-7AE0DD58F5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tr-TR" dirty="0"/>
              <a:t>FAO'nun İklim Stratejisi Araçları</a:t>
            </a:r>
          </a:p>
        </p:txBody>
      </p:sp>
      <p:pic>
        <p:nvPicPr>
          <p:cNvPr id="10" name="Resim 9" descr="metin, ekran görüntüsü, ağaç, tasarım içeren bir resim&#10;&#10;Açıklama otomatik olarak oluşturuldu">
            <a:extLst>
              <a:ext uri="{FF2B5EF4-FFF2-40B4-BE49-F238E27FC236}">
                <a16:creationId xmlns:a16="http://schemas.microsoft.com/office/drawing/2014/main" id="{51C5420E-58BF-0061-5BB3-0185D62ECB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33"/>
          <a:stretch/>
        </p:blipFill>
        <p:spPr>
          <a:xfrm>
            <a:off x="533400" y="2209800"/>
            <a:ext cx="5410200" cy="328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10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aşlık 1">
            <a:extLst>
              <a:ext uri="{FF2B5EF4-FFF2-40B4-BE49-F238E27FC236}">
                <a16:creationId xmlns:a16="http://schemas.microsoft.com/office/drawing/2014/main" id="{34C97584-6864-5C21-8DE0-A45CC5F39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5951983" cy="5068150"/>
          </a:xfrm>
        </p:spPr>
        <p:txBody>
          <a:bodyPr anchor="t"/>
          <a:lstStyle/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FAO, Türkiye ve Orta Asya’da iklime dirençli tarım uygulamalarını sürdürülebilir kalkınma hedefleri doğrultusunda hayata geçirmektedir.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tr-T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Bu süreçte yerel ve uluslararası ortaklarla çok paydaşlı işbirlikleri kurarak yenilikçi yaklaşımlar benimsemekte ve bölgedeki tarımsal üretimi iklim değişikliğinin etkilerine karşı daha dayanıklı hale getirmeye odaklanmaktadır.</a:t>
            </a:r>
          </a:p>
        </p:txBody>
      </p:sp>
      <p:sp>
        <p:nvSpPr>
          <p:cNvPr id="9" name="Metin Yer Tutucusu 8">
            <a:extLst>
              <a:ext uri="{FF2B5EF4-FFF2-40B4-BE49-F238E27FC236}">
                <a16:creationId xmlns:a16="http://schemas.microsoft.com/office/drawing/2014/main" id="{343F5582-8DE6-EE9B-08ED-11108D339F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tr-TR" dirty="0"/>
              <a:t>FAO Türkiye </a:t>
            </a:r>
            <a:r>
              <a:rPr lang="en-US" dirty="0" err="1"/>
              <a:t>Temsilciliği</a:t>
            </a:r>
            <a:r>
              <a:rPr lang="en-US" dirty="0"/>
              <a:t> (FAOTR) </a:t>
            </a:r>
            <a:r>
              <a:rPr lang="tr-TR" dirty="0"/>
              <a:t>ve </a:t>
            </a:r>
            <a:r>
              <a:rPr lang="en-US" dirty="0"/>
              <a:t>FAO Orta Asya Alt </a:t>
            </a:r>
            <a:r>
              <a:rPr lang="en-US" dirty="0" err="1"/>
              <a:t>Bölge</a:t>
            </a:r>
            <a:r>
              <a:rPr lang="en-US" dirty="0"/>
              <a:t> Ofisi (</a:t>
            </a:r>
            <a:r>
              <a:rPr lang="tr-TR" dirty="0"/>
              <a:t>FAOSEC</a:t>
            </a:r>
            <a:r>
              <a:rPr lang="en-US" dirty="0"/>
              <a:t>)</a:t>
            </a:r>
            <a:endParaRPr lang="tr-TR" dirty="0"/>
          </a:p>
        </p:txBody>
      </p:sp>
      <p:pic>
        <p:nvPicPr>
          <p:cNvPr id="15" name="Resim Yer Tutucusu 14" descr="dış mekan, gökyüzü, pencere, yol, karayolu içeren bir resim&#10;&#10;Açıklama otomatik olarak oluşturuldu">
            <a:extLst>
              <a:ext uri="{FF2B5EF4-FFF2-40B4-BE49-F238E27FC236}">
                <a16:creationId xmlns:a16="http://schemas.microsoft.com/office/drawing/2014/main" id="{F87BF223-67E8-1518-DA33-2E60152318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8" b="5398"/>
          <a:stretch>
            <a:fillRect/>
          </a:stretch>
        </p:blipFill>
        <p:spPr>
          <a:xfrm>
            <a:off x="6999026" y="1143001"/>
            <a:ext cx="5013293" cy="33528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BC6AB0-1074-077D-EBD3-F754BCA3C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026" y="4648200"/>
            <a:ext cx="5013293" cy="141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11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Yer Tutucusu 11" descr="metin, logo, yazı tipi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AB000B81-9C20-B830-3A77-272F24DB9B3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r="1588"/>
          <a:stretch>
            <a:fillRect/>
          </a:stretch>
        </p:blipFill>
        <p:spPr>
          <a:xfrm>
            <a:off x="8256588" y="1219200"/>
            <a:ext cx="3384550" cy="2089150"/>
          </a:xfrm>
        </p:spPr>
      </p:pic>
      <p:sp>
        <p:nvSpPr>
          <p:cNvPr id="7" name="Alt Başlık 6">
            <a:extLst>
              <a:ext uri="{FF2B5EF4-FFF2-40B4-BE49-F238E27FC236}">
                <a16:creationId xmlns:a16="http://schemas.microsoft.com/office/drawing/2014/main" id="{DAC5CD83-0BC4-30E7-4FE8-B2AA49BCA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88000"/>
            <a:ext cx="7968208" cy="47867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5792C9"/>
                </a:solidFill>
              </a:rPr>
              <a:t>Sürdürülebilir Arazi Yönetimi ve İklim Dostu Tarım Projesi</a:t>
            </a:r>
            <a:r>
              <a:rPr lang="en-US" b="1" dirty="0">
                <a:solidFill>
                  <a:srgbClr val="5792C9"/>
                </a:solidFill>
              </a:rPr>
              <a:t> (2019-2023)</a:t>
            </a:r>
            <a:r>
              <a:rPr lang="tr-TR" b="1" dirty="0">
                <a:solidFill>
                  <a:srgbClr val="5792C9"/>
                </a:solidFill>
              </a:rPr>
              <a:t>:</a:t>
            </a:r>
            <a:endParaRPr lang="tr-TR" dirty="0">
              <a:solidFill>
                <a:srgbClr val="5792C9"/>
              </a:solidFill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tr-TR" dirty="0"/>
              <a:t>Konya Kapalı Havzası’nda düşük karbon teknolojilerin</a:t>
            </a:r>
            <a:r>
              <a:rPr lang="en-US" dirty="0"/>
              <a:t>in </a:t>
            </a:r>
            <a:r>
              <a:rPr lang="en-US" dirty="0" err="1"/>
              <a:t>kullanımı</a:t>
            </a:r>
            <a:r>
              <a:rPr lang="tr-TR" dirty="0"/>
              <a:t> yaygınlaştır</a:t>
            </a:r>
            <a:r>
              <a:rPr lang="en-US" dirty="0" err="1"/>
              <a:t>ıl</a:t>
            </a:r>
            <a:r>
              <a:rPr lang="tr-TR" dirty="0"/>
              <a:t>dı.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tr-TR" dirty="0"/>
              <a:t>41.000 ha bozuk orman, 60.000 ha bozuk tarım arazisi ve 24.000 ha mera rehabilite edildi.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tr-TR" dirty="0"/>
              <a:t>Biyoçeşitlilik </a:t>
            </a:r>
            <a:r>
              <a:rPr lang="en-US" dirty="0" err="1"/>
              <a:t>metotları</a:t>
            </a:r>
            <a:r>
              <a:rPr lang="en-US" dirty="0"/>
              <a:t> </a:t>
            </a:r>
            <a:r>
              <a:rPr lang="tr-TR" dirty="0"/>
              <a:t>üretim alanlarına entegre edildi.</a:t>
            </a:r>
            <a:endParaRPr lang="en-US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err="1"/>
              <a:t>Çiftlik</a:t>
            </a:r>
            <a:r>
              <a:rPr lang="en-US" dirty="0"/>
              <a:t> tipi </a:t>
            </a:r>
            <a:r>
              <a:rPr lang="en-US" dirty="0" err="1"/>
              <a:t>biyogaz</a:t>
            </a:r>
            <a:r>
              <a:rPr lang="en-US" dirty="0"/>
              <a:t> </a:t>
            </a:r>
            <a:r>
              <a:rPr lang="en-US" dirty="0" err="1"/>
              <a:t>üniteleri</a:t>
            </a:r>
            <a:r>
              <a:rPr lang="en-US" dirty="0"/>
              <a:t> </a:t>
            </a:r>
            <a:r>
              <a:rPr lang="en-US" dirty="0" err="1"/>
              <a:t>kuruldu</a:t>
            </a:r>
            <a:endParaRPr lang="en-US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err="1"/>
              <a:t>İşlemesiz</a:t>
            </a:r>
            <a:r>
              <a:rPr lang="en-US" dirty="0"/>
              <a:t> </a:t>
            </a:r>
            <a:r>
              <a:rPr lang="en-US" dirty="0" err="1"/>
              <a:t>tarım</a:t>
            </a:r>
            <a:r>
              <a:rPr lang="en-US" dirty="0"/>
              <a:t> </a:t>
            </a:r>
            <a:r>
              <a:rPr lang="en-US" dirty="0" err="1"/>
              <a:t>usulleri</a:t>
            </a:r>
            <a:r>
              <a:rPr lang="en-US" dirty="0"/>
              <a:t> </a:t>
            </a:r>
            <a:r>
              <a:rPr lang="en-US" dirty="0" err="1"/>
              <a:t>benimsendi</a:t>
            </a:r>
            <a:endParaRPr lang="tr-TR" dirty="0"/>
          </a:p>
          <a:p>
            <a:endParaRPr lang="tr-TR" b="1" dirty="0">
              <a:solidFill>
                <a:srgbClr val="5792C9"/>
              </a:solidFill>
            </a:endParaRPr>
          </a:p>
          <a:p>
            <a:r>
              <a:rPr lang="tr-TR" b="1" dirty="0">
                <a:solidFill>
                  <a:srgbClr val="5792C9"/>
                </a:solidFill>
              </a:rPr>
              <a:t>Küçükbaş Hayvancılıkta Sera Gazı Emisyonlarının Azaltılması Projesi</a:t>
            </a:r>
            <a:r>
              <a:rPr lang="en-US" b="1" dirty="0">
                <a:solidFill>
                  <a:srgbClr val="5792C9"/>
                </a:solidFill>
              </a:rPr>
              <a:t> (2022-2024)</a:t>
            </a:r>
            <a:r>
              <a:rPr lang="tr-TR" b="1" dirty="0">
                <a:solidFill>
                  <a:srgbClr val="5792C9"/>
                </a:solidFill>
              </a:rPr>
              <a:t>:</a:t>
            </a:r>
            <a:endParaRPr lang="tr-TR" dirty="0">
              <a:solidFill>
                <a:srgbClr val="5792C9"/>
              </a:solidFill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tr-TR" dirty="0"/>
              <a:t>Orta Asya alt bölgesinde uzmanlar ve çiftçilerin iklime duyarlı hayvancılık kapasiteleri geliştiriliyor.</a:t>
            </a:r>
          </a:p>
          <a:p>
            <a:endParaRPr lang="tr-TR" dirty="0"/>
          </a:p>
        </p:txBody>
      </p:sp>
      <p:sp>
        <p:nvSpPr>
          <p:cNvPr id="10" name="Metin Yer Tutucusu 9">
            <a:extLst>
              <a:ext uri="{FF2B5EF4-FFF2-40B4-BE49-F238E27FC236}">
                <a16:creationId xmlns:a16="http://schemas.microsoft.com/office/drawing/2014/main" id="{6B4DEDAD-BA88-9BC8-7B46-0DC7C9D03B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Örnek</a:t>
            </a:r>
            <a:r>
              <a:rPr lang="en-US" dirty="0"/>
              <a:t> </a:t>
            </a:r>
            <a:r>
              <a:rPr lang="en-US" dirty="0" err="1"/>
              <a:t>Projeler</a:t>
            </a:r>
            <a:endParaRPr lang="tr-TR" dirty="0"/>
          </a:p>
        </p:txBody>
      </p:sp>
      <p:pic>
        <p:nvPicPr>
          <p:cNvPr id="6" name="Resim Yer Tutucusu 5" descr="koyun, kişi, şahıs, canlı hayvan, giyim içeren bir resim&#10;&#10;Açıklama otomatik olarak oluşturuldu">
            <a:extLst>
              <a:ext uri="{FF2B5EF4-FFF2-40B4-BE49-F238E27FC236}">
                <a16:creationId xmlns:a16="http://schemas.microsoft.com/office/drawing/2014/main" id="{B992D795-1155-E72B-1A8C-B3A1A36F87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" t="5222" r="-243" b="13276"/>
          <a:stretch/>
        </p:blipFill>
        <p:spPr>
          <a:xfrm>
            <a:off x="8264478" y="3688058"/>
            <a:ext cx="3384376" cy="2088599"/>
          </a:xfrm>
        </p:spPr>
      </p:pic>
    </p:spTree>
    <p:extLst>
      <p:ext uri="{BB962C8B-B14F-4D97-AF65-F5344CB8AC3E}">
        <p14:creationId xmlns:p14="http://schemas.microsoft.com/office/powerpoint/2010/main" val="547378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esim Yer Tutucusu 14" descr="metin, logo, yazı tipi, simge, sembol içeren bir resim&#10;&#10;Açıklama otomatik olarak oluşturuldu">
            <a:extLst>
              <a:ext uri="{FF2B5EF4-FFF2-40B4-BE49-F238E27FC236}">
                <a16:creationId xmlns:a16="http://schemas.microsoft.com/office/drawing/2014/main" id="{3F96D979-DD42-EF24-741C-99D11EDEA9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" b="6647"/>
          <a:stretch/>
        </p:blipFill>
        <p:spPr>
          <a:xfrm>
            <a:off x="9906000" y="1066800"/>
            <a:ext cx="2096710" cy="1870339"/>
          </a:xfrm>
        </p:spPr>
      </p:pic>
      <p:sp>
        <p:nvSpPr>
          <p:cNvPr id="4" name="Alt Başlık 3">
            <a:extLst>
              <a:ext uri="{FF2B5EF4-FFF2-40B4-BE49-F238E27FC236}">
                <a16:creationId xmlns:a16="http://schemas.microsoft.com/office/drawing/2014/main" id="{E66A58EF-E37E-F585-A1D6-A662F4F42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5951983" cy="4844054"/>
          </a:xfrm>
        </p:spPr>
        <p:txBody>
          <a:bodyPr/>
          <a:lstStyle/>
          <a:p>
            <a:pPr marL="342900" indent="-342900"/>
            <a:r>
              <a:rPr lang="tr-TR" dirty="0"/>
              <a:t>Tarım-gıda sistemlerinin dönüşümü, tek bir kurumun ya da devletin tek başına üstesinden gelebileceği bir konu değildir; bu dönüşüm, bütüncül ve entegre bir yaklaşımı zorunlu kılmaktadır.</a:t>
            </a:r>
          </a:p>
          <a:p>
            <a:pPr marL="0" indent="0">
              <a:buNone/>
            </a:pPr>
            <a:endParaRPr lang="tr-TR" dirty="0"/>
          </a:p>
          <a:p>
            <a:pPr marL="342900" indent="-342900"/>
            <a:r>
              <a:rPr lang="tr-TR" dirty="0"/>
              <a:t>Kapsayıcı ve çok paydaşlı yaklaşımlar, işbirliği, diyalog, etkileşim ve bilgi paylaşımını güçlendirmenin anahtarıdır.</a:t>
            </a:r>
          </a:p>
          <a:p>
            <a:pPr marL="0" indent="0">
              <a:buNone/>
            </a:pPr>
            <a:endParaRPr lang="tr-TR" dirty="0"/>
          </a:p>
          <a:p>
            <a:pPr marL="342900" indent="-342900"/>
            <a:r>
              <a:rPr lang="tr-TR" dirty="0"/>
              <a:t>Bu süreçte, çiftçiler, hayvancılıkla uğraşanlar, balıkçılar, orman kaynaklarına bağlı geçimlerini sürdürenler, gençler, kadınlar ve kırılgan gruplar işbirliği çabalarının merkezinde yer almalıdır.</a:t>
            </a:r>
          </a:p>
        </p:txBody>
      </p:sp>
      <p:sp>
        <p:nvSpPr>
          <p:cNvPr id="11" name="Metin Yer Tutucusu 10">
            <a:extLst>
              <a:ext uri="{FF2B5EF4-FFF2-40B4-BE49-F238E27FC236}">
                <a16:creationId xmlns:a16="http://schemas.microsoft.com/office/drawing/2014/main" id="{B50027B9-FE48-1BDB-4D6F-98366BFD3C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tr-TR" dirty="0"/>
              <a:t>Ortaklıkların ve İşbirliğinin Rolü</a:t>
            </a:r>
          </a:p>
        </p:txBody>
      </p:sp>
    </p:spTree>
    <p:extLst>
      <p:ext uri="{BB962C8B-B14F-4D97-AF65-F5344CB8AC3E}">
        <p14:creationId xmlns:p14="http://schemas.microsoft.com/office/powerpoint/2010/main" val="1620107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Yer Tutucusu 6" descr="metin, yazı tipi, logo, grafik içeren bir resim&#10;&#10;Açıklama otomatik olarak oluşturuldu">
            <a:extLst>
              <a:ext uri="{FF2B5EF4-FFF2-40B4-BE49-F238E27FC236}">
                <a16:creationId xmlns:a16="http://schemas.microsoft.com/office/drawing/2014/main" id="{59C02054-0E47-A555-BF7D-08EADDD51D5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9" b="6519"/>
          <a:stretch>
            <a:fillRect/>
          </a:stretch>
        </p:blipFill>
        <p:spPr>
          <a:xfrm>
            <a:off x="9601200" y="1127125"/>
            <a:ext cx="2314756" cy="2012950"/>
          </a:xfrm>
        </p:spPr>
      </p:pic>
      <p:sp>
        <p:nvSpPr>
          <p:cNvPr id="3" name="Alt Başlık 2">
            <a:extLst>
              <a:ext uri="{FF2B5EF4-FFF2-40B4-BE49-F238E27FC236}">
                <a16:creationId xmlns:a16="http://schemas.microsoft.com/office/drawing/2014/main" id="{4FD8E1EF-2B26-3CE9-DE22-2DD5A826B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727" y="1127125"/>
            <a:ext cx="5951983" cy="4603750"/>
          </a:xfrm>
        </p:spPr>
        <p:txBody>
          <a:bodyPr/>
          <a:lstStyle/>
          <a:p>
            <a:pPr marL="342900" indent="-342900"/>
            <a:r>
              <a:rPr lang="tr-TR" dirty="0"/>
              <a:t>Bilim ve kanıta dayalı yeniliklerin etkin bir şekilde uygulanabilmesi için yasal, kurumsal ve finansal düzenlemelerin uyumlu hale getirilmesi gerekmektedir.</a:t>
            </a:r>
          </a:p>
          <a:p>
            <a:pPr marL="342900" indent="-342900"/>
            <a:endParaRPr lang="tr-TR" dirty="0"/>
          </a:p>
          <a:p>
            <a:pPr marL="342900" indent="-342900"/>
            <a:r>
              <a:rPr lang="tr-TR" dirty="0"/>
              <a:t>Toplumsal cinsiyet eşitliği, gençlerin ve yerel toplulukların katılımı, sosyal içerilme hedefleri doğrultusunda önceliklendirilmelidir.</a:t>
            </a:r>
          </a:p>
          <a:p>
            <a:pPr marL="342900" indent="-342900"/>
            <a:endParaRPr lang="tr-TR" dirty="0"/>
          </a:p>
          <a:p>
            <a:pPr marL="342900" indent="-342900"/>
            <a:r>
              <a:rPr lang="tr-TR" dirty="0"/>
              <a:t>Yerel paydaşlarla işbirliği, etkili ve bağlama uygun politikaların geliştirilmesi açısından vazgeçilmezdir.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03B9A2B-09A5-2A20-27BA-5E81613E9D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tr-TR" dirty="0"/>
              <a:t>Ortaklıkların ve İşbirliğinin Rolü</a:t>
            </a:r>
          </a:p>
        </p:txBody>
      </p:sp>
    </p:spTree>
    <p:extLst>
      <p:ext uri="{BB962C8B-B14F-4D97-AF65-F5344CB8AC3E}">
        <p14:creationId xmlns:p14="http://schemas.microsoft.com/office/powerpoint/2010/main" val="2731800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Yer Tutucusu 9" descr="metin, ekran görüntüsü, yazı tipi, grafik içeren bir resim&#10;&#10;Açıklama otomatik olarak oluşturuldu">
            <a:extLst>
              <a:ext uri="{FF2B5EF4-FFF2-40B4-BE49-F238E27FC236}">
                <a16:creationId xmlns:a16="http://schemas.microsoft.com/office/drawing/2014/main" id="{FFE3A7C2-3F07-6264-1CB9-EAA316948DE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" b="8804"/>
          <a:stretch>
            <a:fillRect/>
          </a:stretch>
        </p:blipFill>
        <p:spPr>
          <a:xfrm>
            <a:off x="159418" y="1076669"/>
            <a:ext cx="11880182" cy="2914650"/>
          </a:xfrm>
        </p:spPr>
      </p:pic>
      <p:sp>
        <p:nvSpPr>
          <p:cNvPr id="3" name="Alt Başlık 2">
            <a:extLst>
              <a:ext uri="{FF2B5EF4-FFF2-40B4-BE49-F238E27FC236}">
                <a16:creationId xmlns:a16="http://schemas.microsoft.com/office/drawing/2014/main" id="{6CB76F95-B0A0-01A3-B4EF-C9CBFA574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116" y="4324006"/>
            <a:ext cx="12115799" cy="1162394"/>
          </a:xfrm>
        </p:spPr>
        <p:txBody>
          <a:bodyPr/>
          <a:lstStyle/>
          <a:p>
            <a:r>
              <a:rPr lang="tr-TR" dirty="0"/>
              <a:t>Bakü’de düzenlenen COP29, iklim finansmanını küresel ihtiyaçlarla uyumlu hale getirmek için önemli bir fırsat sunmuştur. </a:t>
            </a:r>
            <a:endParaRPr lang="en-US" dirty="0"/>
          </a:p>
          <a:p>
            <a:r>
              <a:rPr lang="en-US" dirty="0" err="1"/>
              <a:t>Gelişmiş</a:t>
            </a:r>
            <a:r>
              <a:rPr lang="tr-TR" dirty="0"/>
              <a:t> ülkeler, </a:t>
            </a:r>
            <a:r>
              <a:rPr lang="tr-TR" b="1" dirty="0"/>
              <a:t>Dönüşüm Fonunu </a:t>
            </a:r>
            <a:r>
              <a:rPr lang="tr-TR" dirty="0"/>
              <a:t>2035 yılına kadar yıllık 100 milyar dolardan 300 milyar dolara çıkarma taahhüdünde bulunmuş</a:t>
            </a:r>
            <a:r>
              <a:rPr lang="en-US" dirty="0"/>
              <a:t>tur.</a:t>
            </a:r>
          </a:p>
          <a:p>
            <a:r>
              <a:rPr lang="en-US" dirty="0"/>
              <a:t>Ö</a:t>
            </a:r>
            <a:r>
              <a:rPr lang="tr-TR" dirty="0"/>
              <a:t>zel sektör kaynaklarının katkısıyla toplam fonun 1.3 trilyon dolara ulaşması hedeflenmiştir.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6187F40-216A-C861-6AAC-3513DF747F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tr-TR" dirty="0"/>
              <a:t>COP29</a:t>
            </a:r>
          </a:p>
        </p:txBody>
      </p:sp>
    </p:spTree>
    <p:extLst>
      <p:ext uri="{BB962C8B-B14F-4D97-AF65-F5344CB8AC3E}">
        <p14:creationId xmlns:p14="http://schemas.microsoft.com/office/powerpoint/2010/main" val="2396651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8669" y="1183678"/>
            <a:ext cx="7104112" cy="4176457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Clr>
                <a:srgbClr val="5792C9"/>
              </a:buClr>
              <a:buFont typeface="Wingdings" panose="05000000000000000000" pitchFamily="2" charset="2"/>
              <a:buChar char="§"/>
            </a:pPr>
            <a:r>
              <a:rPr lang="tr-TR" dirty="0"/>
              <a:t>İnsan faaliyetleri, iklim değişikliğinin hızlanmasına neden oluyor. </a:t>
            </a:r>
          </a:p>
          <a:p>
            <a:pPr marL="342900" indent="-342900">
              <a:lnSpc>
                <a:spcPct val="100000"/>
              </a:lnSpc>
              <a:buClr>
                <a:srgbClr val="5792C9"/>
              </a:buClr>
              <a:buFont typeface="Wingdings" panose="05000000000000000000" pitchFamily="2" charset="2"/>
              <a:buChar char="§"/>
            </a:pPr>
            <a:r>
              <a:rPr lang="tr-TR" dirty="0"/>
              <a:t>Normalde milyonlarca yılda 1-2°C artan sıcaklık, artık sadece 1 veya 2 yüzyılda bu seviyelere ulaşmaktadır.</a:t>
            </a:r>
          </a:p>
          <a:p>
            <a:pPr marL="342900" indent="-342900">
              <a:lnSpc>
                <a:spcPct val="100000"/>
              </a:lnSpc>
              <a:buClr>
                <a:srgbClr val="5792C9"/>
              </a:buClr>
              <a:buFont typeface="Wingdings" panose="05000000000000000000" pitchFamily="2" charset="2"/>
              <a:buChar char="§"/>
            </a:pPr>
            <a:r>
              <a:rPr lang="tr-TR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Gıda ve tarım, hem iklim değişikliğini en çok etkileyen, hem de iklim değişikliğinden en çok etkilenen sektörler arasında başı çekiyorlar.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Clr>
                <a:srgbClr val="5792C9"/>
              </a:buClr>
              <a:buFont typeface="Wingdings" panose="05000000000000000000" pitchFamily="2" charset="2"/>
              <a:buChar char="§"/>
            </a:pPr>
            <a:r>
              <a:rPr lang="tr-TR" dirty="0"/>
              <a:t>Küresel sera gazı emisyonlarının yaklaşık %30’u tarım ve gıda sektöründeki faaliyetlerden kaynaklanmaktadır.</a:t>
            </a:r>
          </a:p>
          <a:p>
            <a:pPr marL="342900" indent="-342900">
              <a:lnSpc>
                <a:spcPct val="100000"/>
              </a:lnSpc>
              <a:buClr>
                <a:srgbClr val="5792C9"/>
              </a:buClr>
              <a:buFont typeface="Wingdings" panose="05000000000000000000" pitchFamily="2" charset="2"/>
              <a:buChar char="§"/>
            </a:pPr>
            <a:r>
              <a:rPr lang="tr-TR" dirty="0"/>
              <a:t>Paris Anlaşması'nın hedefleri; sıcaklık artışını 1,5°C ile sınırlamak, 2030’a kadar ormansızlaşmayı sona erdirmek ve metan emisyonlarını %30-60 oranında azaltmaktır.</a:t>
            </a:r>
          </a:p>
          <a:p>
            <a:pPr marL="342900" indent="-342900">
              <a:buClr>
                <a:srgbClr val="5792C9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7" name="Resim Yer Tutucusu 6" descr="dış mekan, gökyüzü, yer, çim içeren bir resim&#10;&#10;Açıklama otomatik olarak oluşturuldu">
            <a:extLst>
              <a:ext uri="{FF2B5EF4-FFF2-40B4-BE49-F238E27FC236}">
                <a16:creationId xmlns:a16="http://schemas.microsoft.com/office/drawing/2014/main" id="{88F67114-3825-C14E-F9E4-7C154252DB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5" r="19715"/>
          <a:stretch>
            <a:fillRect/>
          </a:stretch>
        </p:blipFill>
        <p:spPr>
          <a:xfrm>
            <a:off x="7375525" y="1187450"/>
            <a:ext cx="4321175" cy="475615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tr-TR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İnsan Aktivitesiyle İlişkili (Antropojenik) İklim Değişikliği</a:t>
            </a:r>
          </a:p>
        </p:txBody>
      </p:sp>
    </p:spTree>
    <p:extLst>
      <p:ext uri="{BB962C8B-B14F-4D97-AF65-F5344CB8AC3E}">
        <p14:creationId xmlns:p14="http://schemas.microsoft.com/office/powerpoint/2010/main" val="3185752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>
            <a:extLst>
              <a:ext uri="{FF2B5EF4-FFF2-40B4-BE49-F238E27FC236}">
                <a16:creationId xmlns:a16="http://schemas.microsoft.com/office/drawing/2014/main" id="{756EE76A-EFCA-32A9-45F1-71C39674F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" y="1374304"/>
            <a:ext cx="12192001" cy="472169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tr-TR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tr-TR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tr-TR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tr-TR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tr-TR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tr-TR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dirty="0"/>
              <a:t>Tarım-gıda sistemleri, iklim değişikliği, biyolojik çeşitlilik kaybı, arazi bozulması ve yoksulluk gibi kritik zorluklara çözüm sunma potansiyeline sahiptir.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dirty="0"/>
              <a:t>Bu sistemlerin katkısı olmadan, biyoçeşitlilik, iklim ve arazi bozulmasına yönelik hedeflere ulaşılması mümkün değildir.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dirty="0"/>
              <a:t>Tarım-gıda sistemlerine çok taraflı çevre anlaşmalarında öncelik verilmeli ve bu sistemler, ulusal stratejilere ve politikalara tam anlamıyla entegre edilmelidir.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dirty="0"/>
              <a:t>Küçük çiftçilere yönelik destekleyici politikalar, yenilikçi çözümler ve modern teknolojiler aracılığıyla bu alandaki çalışmalar yaygınlaştırılmalıdır.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dirty="0"/>
              <a:t>Tarım-gıda sistemlerine yönelik finansman ve yatırımlar artırılmalı ve bu kaynakların etkili bir şekilde kullanılması sağlanmalıdır.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dirty="0"/>
              <a:t>Tüm dönüşüm süreçleri, adil, kapsayıcı ve toplumsal cinsiyet eşitliğine duyarlı bir yaklaşımla gerçekleştirilmelidir.</a:t>
            </a:r>
          </a:p>
        </p:txBody>
      </p:sp>
      <p:sp>
        <p:nvSpPr>
          <p:cNvPr id="8" name="Metin Yer Tutucusu 7">
            <a:extLst>
              <a:ext uri="{FF2B5EF4-FFF2-40B4-BE49-F238E27FC236}">
                <a16:creationId xmlns:a16="http://schemas.microsoft.com/office/drawing/2014/main" id="{A0ADA206-7E15-CBC1-03DB-41F19A301D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COP29 in Baku </a:t>
            </a:r>
            <a:r>
              <a:rPr lang="en-US" b="0" dirty="0"/>
              <a:t>(November 11-22, 2024)</a:t>
            </a:r>
            <a:endParaRPr lang="tr-TR" b="0" dirty="0"/>
          </a:p>
        </p:txBody>
      </p:sp>
      <p:pic>
        <p:nvPicPr>
          <p:cNvPr id="1026" name="Picture 2" descr="COP29'da Better Cotton'un gündeminde neler var? - Better Cotton">
            <a:extLst>
              <a:ext uri="{FF2B5EF4-FFF2-40B4-BE49-F238E27FC236}">
                <a16:creationId xmlns:a16="http://schemas.microsoft.com/office/drawing/2014/main" id="{BCFDC151-2D96-56C6-C35A-6222DD9A7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4304"/>
            <a:ext cx="54106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525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Teşekkürler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176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685B515-C919-4F40-A638-D55061B6A3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Resim Yer Tutucusu 9" descr="kişi, şahıs, yemek, gıda, kabuklu yemiş ve çekirdek, tohum, çekirdek içeren bir resim&#10;&#10;Açıklama otomatik olarak oluşturuldu">
            <a:extLst>
              <a:ext uri="{FF2B5EF4-FFF2-40B4-BE49-F238E27FC236}">
                <a16:creationId xmlns:a16="http://schemas.microsoft.com/office/drawing/2014/main" id="{DE55944C-B391-4B5F-4FDE-B388157BB71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5" b="3705"/>
          <a:stretch>
            <a:fillRect/>
          </a:stretch>
        </p:blipFill>
        <p:spPr/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C9FAE895-B4FC-9E4C-924E-881B0C332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88371"/>
            <a:ext cx="7968208" cy="4176457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Clr>
                <a:srgbClr val="5792C9"/>
              </a:buClr>
              <a:buFont typeface="Wingdings" panose="05000000000000000000" pitchFamily="2" charset="2"/>
              <a:buChar char="§"/>
            </a:pPr>
            <a:r>
              <a:rPr lang="tr-TR" dirty="0"/>
              <a:t>İklim değişikliği, küresel gıda güvenliğini, açlıkla mücadeleyi ve sürdürülebilir kalkınma hedeflerini ciddi şekilde tehdit ediyor.</a:t>
            </a:r>
          </a:p>
          <a:p>
            <a:pPr marL="342900" indent="-342900">
              <a:lnSpc>
                <a:spcPct val="100000"/>
              </a:lnSpc>
              <a:buClr>
                <a:srgbClr val="5792C9"/>
              </a:buClr>
              <a:buFont typeface="Wingdings" panose="05000000000000000000" pitchFamily="2" charset="2"/>
              <a:buChar char="§"/>
            </a:pPr>
            <a:r>
              <a:rPr lang="tr-TR" dirty="0"/>
              <a:t>2050 yılına kadar tarımsal ürün verimliliğinin %10 ile %25 arasında düşmesi öngörülmektedir.</a:t>
            </a:r>
          </a:p>
          <a:p>
            <a:pPr marL="342900" indent="-342900">
              <a:lnSpc>
                <a:spcPct val="100000"/>
              </a:lnSpc>
              <a:buClr>
                <a:srgbClr val="5792C9"/>
              </a:buClr>
              <a:buFont typeface="Wingdings" panose="05000000000000000000" pitchFamily="2" charset="2"/>
              <a:buChar char="§"/>
            </a:pPr>
            <a:r>
              <a:rPr lang="tr-TR" dirty="0"/>
              <a:t>Tarım ve hayvancılık faaliyetleri, sera gazı emisyonlarını artırarak iklim değişikliğini daha da şiddetlendirmektedir. </a:t>
            </a:r>
          </a:p>
          <a:p>
            <a:pPr marL="342900" indent="-342900">
              <a:lnSpc>
                <a:spcPct val="100000"/>
              </a:lnSpc>
              <a:buClr>
                <a:srgbClr val="5792C9"/>
              </a:buClr>
              <a:buFont typeface="Wingdings" panose="05000000000000000000" pitchFamily="2" charset="2"/>
              <a:buChar char="§"/>
            </a:pPr>
            <a:r>
              <a:rPr lang="tr-TR" dirty="0"/>
              <a:t>Örneğin, gıda kaybı ve israfı, yıllık sera gazı emisyonlarının yaklaşık %10’unu oluşturarak, havacılık sektörünün 5 katı kadar emisyona neden olmaktadır ve bunun küresel ekonomiye maliyeti 1 trilyon ABD dolarıdır.</a:t>
            </a:r>
            <a:endParaRPr lang="en-I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72234A-A9C3-2643-A119-2384F94C93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tr-TR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İnsan Aktivitesiyle İlişkili (Antropojenik) İklim Değişikliği</a:t>
            </a:r>
          </a:p>
        </p:txBody>
      </p:sp>
      <p:pic>
        <p:nvPicPr>
          <p:cNvPr id="12" name="Resim Yer Tutucusu 11" descr="bitki, sera, bina, dış mekan içeren bir resim">
            <a:extLst>
              <a:ext uri="{FF2B5EF4-FFF2-40B4-BE49-F238E27FC236}">
                <a16:creationId xmlns:a16="http://schemas.microsoft.com/office/drawing/2014/main" id="{AA06FED2-28F9-C290-5F13-99EEB387A6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6" t="42" r="436" b="59630"/>
          <a:stretch/>
        </p:blipFill>
        <p:spPr>
          <a:xfrm>
            <a:off x="8264478" y="3688058"/>
            <a:ext cx="3384376" cy="2088599"/>
          </a:xfrm>
        </p:spPr>
      </p:pic>
    </p:spTree>
    <p:extLst>
      <p:ext uri="{BB962C8B-B14F-4D97-AF65-F5344CB8AC3E}">
        <p14:creationId xmlns:p14="http://schemas.microsoft.com/office/powerpoint/2010/main" val="240332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7811A-2D34-5B69-F84D-D271A5A02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Yer Tutucusu 8" descr="yer, doğa içeren bir resim&#10;&#10;Açıklama otomatik olarak oluşturuldu">
            <a:extLst>
              <a:ext uri="{FF2B5EF4-FFF2-40B4-BE49-F238E27FC236}">
                <a16:creationId xmlns:a16="http://schemas.microsoft.com/office/drawing/2014/main" id="{1AA68C3B-4850-BAD7-043F-13178E856D0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9" b="8849"/>
          <a:stretch>
            <a:fillRect/>
          </a:stretch>
        </p:blipFill>
        <p:spPr>
          <a:xfrm>
            <a:off x="8246176" y="1188371"/>
            <a:ext cx="3384376" cy="2088599"/>
          </a:xfr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C515AF30-3399-A45B-C009-2E54C1FBA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968" y="1188371"/>
            <a:ext cx="7968208" cy="4176457"/>
          </a:xfrm>
        </p:spPr>
        <p:txBody>
          <a:bodyPr/>
          <a:lstStyle/>
          <a:p>
            <a:pPr marL="342900" indent="-342900">
              <a:buClr>
                <a:srgbClr val="5792C9"/>
              </a:buClr>
              <a:buFont typeface="Wingdings" panose="05000000000000000000" pitchFamily="2" charset="2"/>
              <a:buChar char="§"/>
            </a:pPr>
            <a:r>
              <a:rPr lang="tr-TR" dirty="0"/>
              <a:t>İklim değişikliği, tarımsal üretimi ve verimliliği derinden etkiliyor. </a:t>
            </a:r>
          </a:p>
          <a:p>
            <a:pPr marL="342900" indent="-342900">
              <a:buClr>
                <a:srgbClr val="5792C9"/>
              </a:buClr>
              <a:buFont typeface="Wingdings" panose="05000000000000000000" pitchFamily="2" charset="2"/>
              <a:buChar char="§"/>
            </a:pPr>
            <a:r>
              <a:rPr lang="tr-TR" dirty="0"/>
              <a:t>Yağış rejimlerindeki değişiklikler, artan kuraklık ve seller tarımsal faaliyetleri olumsuz yönde etkiliyor.</a:t>
            </a:r>
          </a:p>
          <a:p>
            <a:pPr marL="342900" indent="-342900">
              <a:buClr>
                <a:srgbClr val="5792C9"/>
              </a:buClr>
              <a:buFont typeface="Wingdings" panose="05000000000000000000" pitchFamily="2" charset="2"/>
              <a:buChar char="§"/>
            </a:pPr>
            <a:r>
              <a:rPr lang="tr-TR" dirty="0"/>
              <a:t>Tarım zararlılarının ve hastalıkların coğrafi yayılım alanları değişmektedir.</a:t>
            </a:r>
          </a:p>
          <a:p>
            <a:pPr marL="342900" indent="-342900">
              <a:buClr>
                <a:srgbClr val="5792C9"/>
              </a:buClr>
              <a:buFont typeface="Wingdings" panose="05000000000000000000" pitchFamily="2" charset="2"/>
              <a:buChar char="§"/>
            </a:pPr>
            <a:r>
              <a:rPr lang="tr-TR" dirty="0"/>
              <a:t>Atmosferdeki karbondioksit artışı, okyanus asitlenmesine neden olarak deniz ekosistemlerini ve bu ekosistemlere bağlı geçim kaynaklarını tehdit etmektedir.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7674D7-2BF2-3BEC-7ED4-F57802692A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ea typeface="Aptos" panose="020B0004020202020204" pitchFamily="34" charset="0"/>
              </a:rPr>
              <a:t>İ</a:t>
            </a:r>
            <a:r>
              <a:rPr lang="tr-TR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nsan Aktivitesiyle İlişkili (Antropojenik) İklim Değişikliği</a:t>
            </a:r>
            <a:endParaRPr lang="en-US" dirty="0"/>
          </a:p>
        </p:txBody>
      </p:sp>
      <p:pic>
        <p:nvPicPr>
          <p:cNvPr id="17" name="Resim Yer Tutucusu 16" descr="dış mekan, kara taşıtı, taşıt, araç, yer içeren bir resim&#10;&#10;Açıklama otomatik olarak oluşturuldu">
            <a:extLst>
              <a:ext uri="{FF2B5EF4-FFF2-40B4-BE49-F238E27FC236}">
                <a16:creationId xmlns:a16="http://schemas.microsoft.com/office/drawing/2014/main" id="{E29B11A8-3F1A-1AB8-D164-BD0341802D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" t="41825" r="-77" b="24417"/>
          <a:stretch/>
        </p:blipFill>
        <p:spPr>
          <a:xfrm>
            <a:off x="828136" y="4266103"/>
            <a:ext cx="10802416" cy="2088600"/>
          </a:xfrm>
        </p:spPr>
      </p:pic>
    </p:spTree>
    <p:extLst>
      <p:ext uri="{BB962C8B-B14F-4D97-AF65-F5344CB8AC3E}">
        <p14:creationId xmlns:p14="http://schemas.microsoft.com/office/powerpoint/2010/main" val="250077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E21A1-9F40-CBDD-3D6D-399B3C58F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F3222657-3510-A31C-1543-B2F40A51D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1188371"/>
            <a:ext cx="7968208" cy="4176457"/>
          </a:xfrm>
        </p:spPr>
        <p:txBody>
          <a:bodyPr/>
          <a:lstStyle/>
          <a:p>
            <a:r>
              <a:rPr lang="tr-TR" dirty="0"/>
              <a:t>Tarımsal faaliyetler, iklim değişikliğine farklı şekillerde katkıda bulunuyor:</a:t>
            </a:r>
          </a:p>
          <a:p>
            <a:pPr lvl="1"/>
            <a:r>
              <a:rPr lang="tr-TR" dirty="0"/>
              <a:t>Tarım sektörü, sera gazı emisyonlarının önemli bir kaynağıdır.</a:t>
            </a:r>
          </a:p>
          <a:p>
            <a:pPr lvl="1"/>
            <a:r>
              <a:rPr lang="tr-TR" dirty="0"/>
              <a:t>Artan ormansızlaşma, karbon yutaklarının azalmasına neden olmaktadır.</a:t>
            </a:r>
          </a:p>
          <a:p>
            <a:pPr lvl="1"/>
            <a:r>
              <a:rPr lang="tr-TR" dirty="0"/>
              <a:t>Toprak kalitesinin düşmesi ve bozulma süreçlerinin hızlanması, tarımsal sürdürülebilirliği tehdit etmektedir.</a:t>
            </a:r>
          </a:p>
          <a:p>
            <a:pPr lvl="1"/>
            <a:r>
              <a:rPr lang="tr-TR" dirty="0"/>
              <a:t>Su kaynaklarının azalması ve kirlenmesi, tarımsal faaliyetler üzerindeki baskıyı artırmaktadır.</a:t>
            </a:r>
          </a:p>
          <a:p>
            <a:pPr lvl="1"/>
            <a:r>
              <a:rPr lang="tr-TR" dirty="0"/>
              <a:t>Fosil yakıtlara bağımlı enerji yoğun üretim yöntemleri devam etmektedir.</a:t>
            </a:r>
          </a:p>
          <a:p>
            <a:pPr lvl="1"/>
            <a:r>
              <a:rPr lang="tr-TR" dirty="0"/>
              <a:t>Gıda kaybı ve israfındaki artış, çevresel etkilerin derinleşmesine yol açmaktadır.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2001F5-45A7-CE3B-DC8A-D3168422A9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tr-TR" dirty="0"/>
              <a:t>Tarımsal Faaliyetlerin İklim Değişikliğine Etkisi</a:t>
            </a:r>
            <a:endParaRPr lang="en-IT" dirty="0"/>
          </a:p>
        </p:txBody>
      </p:sp>
      <p:pic>
        <p:nvPicPr>
          <p:cNvPr id="8" name="Resim Yer Tutucusu 7" descr="kişi, şahıs, tohum, çekirdek, kabuklu yemiş ve çekirdek, tahıl içeren bir resim&#10;&#10;Açıklama otomatik olarak oluşturuldu">
            <a:extLst>
              <a:ext uri="{FF2B5EF4-FFF2-40B4-BE49-F238E27FC236}">
                <a16:creationId xmlns:a16="http://schemas.microsoft.com/office/drawing/2014/main" id="{739E1FA0-1773-735E-56AF-1EBA59572B0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9" t="-12" r="34947" b="12"/>
          <a:stretch/>
        </p:blipFill>
        <p:spPr>
          <a:xfrm>
            <a:off x="8229600" y="1187450"/>
            <a:ext cx="3384550" cy="4589463"/>
          </a:xfrm>
        </p:spPr>
      </p:pic>
    </p:spTree>
    <p:extLst>
      <p:ext uri="{BB962C8B-B14F-4D97-AF65-F5344CB8AC3E}">
        <p14:creationId xmlns:p14="http://schemas.microsoft.com/office/powerpoint/2010/main" val="2676550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6BB67-FCF5-7FBC-4B31-322A2A350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D7B4F9E-4E7B-5AE2-E957-F2BDD93351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B0FEA6D-0B9C-3211-F72B-3FB3B6AC4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" y="1191763"/>
            <a:ext cx="7968208" cy="4176457"/>
          </a:xfrm>
        </p:spPr>
        <p:txBody>
          <a:bodyPr/>
          <a:lstStyle/>
          <a:p>
            <a:pPr marL="342900" indent="-342900">
              <a:buClr>
                <a:srgbClr val="5792C9"/>
              </a:buClr>
              <a:buFont typeface="Wingdings" panose="05000000000000000000" pitchFamily="2" charset="2"/>
              <a:buChar char="§"/>
            </a:pPr>
            <a:r>
              <a:rPr lang="tr-TR" dirty="0"/>
              <a:t>2050 yılı itibarıyla dünya nüfusunun 9.3 milyara, Türkiye nüfusunun ise 93 milyona ulaşması ve küresel gıda talebinin %60 oranında artması öngörülmektedir</a:t>
            </a:r>
          </a:p>
          <a:p>
            <a:pPr marL="342900" indent="-342900">
              <a:buClr>
                <a:srgbClr val="5792C9"/>
              </a:buClr>
              <a:buFont typeface="Wingdings" panose="05000000000000000000" pitchFamily="2" charset="2"/>
              <a:buChar char="§"/>
            </a:pPr>
            <a:r>
              <a:rPr lang="tr-TR" dirty="0"/>
              <a:t>Savaşlar ve çatışmalar, iklim değişikliğinden en fazla etkilenen ülkeler üzerindeki baskıyı artırarak krizlere yol açmaktadır.</a:t>
            </a:r>
          </a:p>
          <a:p>
            <a:pPr marL="342900" indent="-342900">
              <a:buClr>
                <a:srgbClr val="5792C9"/>
              </a:buClr>
              <a:buFont typeface="Wingdings" panose="05000000000000000000" pitchFamily="2" charset="2"/>
              <a:buChar char="§"/>
            </a:pPr>
            <a:r>
              <a:rPr lang="tr-TR" dirty="0"/>
              <a:t>İklim değişikliği, doğal kaynaklar üzerindeki rekabeti ve gerilimleri daha da şiddetlendirmektedir.</a:t>
            </a:r>
          </a:p>
          <a:p>
            <a:pPr marL="342900" indent="-342900">
              <a:buClr>
                <a:srgbClr val="5792C9"/>
              </a:buClr>
              <a:buFont typeface="Wingdings" panose="05000000000000000000" pitchFamily="2" charset="2"/>
              <a:buChar char="§"/>
            </a:pPr>
            <a:r>
              <a:rPr lang="tr-TR" dirty="0"/>
              <a:t>Bugün, 733 milyon insan açlıkla mücadele ederken 2.8 milyar insan sağlıklı bir şekilde beslenememektedir; bu nedenle gıda güvenliği için acil önlemler alınması gerekmektedir.</a:t>
            </a:r>
          </a:p>
          <a:p>
            <a:pPr marL="342900" indent="-342900">
              <a:buClr>
                <a:srgbClr val="5792C9"/>
              </a:buClr>
              <a:buFont typeface="Wingdings" panose="05000000000000000000" pitchFamily="2" charset="2"/>
              <a:buChar char="§"/>
            </a:pPr>
            <a:r>
              <a:rPr lang="tr-TR" dirty="0"/>
              <a:t>İklime dirençli tarım-gıda sistemleri, küresel krizlere yönelik etkili çözümler geliştirilmesinde hayati bir rol oynayacaktır.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F048F3-5109-EF73-1DA3-19CDC023D9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tr-TR" dirty="0"/>
              <a:t>Nüfus Artışının İklim Değişikliğine Etkisi</a:t>
            </a:r>
            <a:endParaRPr lang="en-IT" dirty="0"/>
          </a:p>
        </p:txBody>
      </p:sp>
      <p:pic>
        <p:nvPicPr>
          <p:cNvPr id="20" name="Resim Yer Tutucusu 19" descr="kalabalık, dinleyici kitlesi, dış mekan, kişi, şahıs içeren bir resim&#10;&#10;Açıklama otomatik olarak oluşturuldu">
            <a:extLst>
              <a:ext uri="{FF2B5EF4-FFF2-40B4-BE49-F238E27FC236}">
                <a16:creationId xmlns:a16="http://schemas.microsoft.com/office/drawing/2014/main" id="{74E98282-0AE6-095A-5C4C-CF7CD965CAE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9" r="29259"/>
          <a:stretch>
            <a:fillRect/>
          </a:stretch>
        </p:blipFill>
        <p:spPr>
          <a:xfrm>
            <a:off x="8256588" y="1187450"/>
            <a:ext cx="3384550" cy="4589463"/>
          </a:xfrm>
        </p:spPr>
      </p:pic>
    </p:spTree>
    <p:extLst>
      <p:ext uri="{BB962C8B-B14F-4D97-AF65-F5344CB8AC3E}">
        <p14:creationId xmlns:p14="http://schemas.microsoft.com/office/powerpoint/2010/main" val="1468095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3FF8B-13BD-6446-DED2-356AB3C89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6AFA4D-00C0-98FB-5CA7-292E6D8DAA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300" y="1600200"/>
            <a:ext cx="12192000" cy="396492"/>
          </a:xfrm>
        </p:spPr>
        <p:txBody>
          <a:bodyPr/>
          <a:lstStyle/>
          <a:p>
            <a:endParaRPr lang="en-IT" dirty="0"/>
          </a:p>
        </p:txBody>
      </p:sp>
      <p:pic>
        <p:nvPicPr>
          <p:cNvPr id="21" name="Resim Yer Tutucusu 20" descr="dış mekan, gökyüzü, tarım, mahsul içeren bir resim&#10;&#10;Açıklama otomatik olarak oluşturuldu">
            <a:extLst>
              <a:ext uri="{FF2B5EF4-FFF2-40B4-BE49-F238E27FC236}">
                <a16:creationId xmlns:a16="http://schemas.microsoft.com/office/drawing/2014/main" id="{19E7C272-841C-640A-7803-28D7031EFD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8" b="7638"/>
          <a:stretch>
            <a:fillRect/>
          </a:stretch>
        </p:blipFill>
        <p:spPr>
          <a:xfrm>
            <a:off x="-28575" y="0"/>
            <a:ext cx="12220575" cy="6858000"/>
          </a:xfr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7C2741EA-2E12-E653-7053-AE8556115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162" y="2819400"/>
            <a:ext cx="11087100" cy="396492"/>
          </a:xfrm>
        </p:spPr>
        <p:txBody>
          <a:bodyPr/>
          <a:lstStyle/>
          <a:p>
            <a:pPr algn="ctr"/>
            <a:r>
              <a:rPr lang="tr-TR" sz="3200" b="1" u="sng" dirty="0">
                <a:solidFill>
                  <a:schemeClr val="bg1"/>
                </a:solidFill>
                <a:highlight>
                  <a:srgbClr val="79B9CF"/>
                </a:highlight>
                <a:latin typeface="Calibri" panose="020F0502020204030204" pitchFamily="34" charset="0"/>
                <a:ea typeface="Aptos" panose="020B0004020202020204" pitchFamily="34" charset="0"/>
              </a:rPr>
              <a:t>Tarım ve gıda, iklim çözümünün </a:t>
            </a:r>
          </a:p>
          <a:p>
            <a:pPr algn="ctr"/>
            <a:r>
              <a:rPr lang="tr-TR" sz="3200" b="1" u="sng" dirty="0">
                <a:solidFill>
                  <a:schemeClr val="bg1"/>
                </a:solidFill>
                <a:highlight>
                  <a:srgbClr val="79B9CF"/>
                </a:highlight>
                <a:latin typeface="Calibri" panose="020F0502020204030204" pitchFamily="34" charset="0"/>
                <a:ea typeface="Aptos" panose="020B0004020202020204" pitchFamily="34" charset="0"/>
              </a:rPr>
              <a:t>en önemli unsurlarındandır! </a:t>
            </a:r>
            <a:endParaRPr lang="tr-TR" sz="3600" dirty="0">
              <a:solidFill>
                <a:schemeClr val="bg1"/>
              </a:solidFill>
              <a:highlight>
                <a:srgbClr val="79B9C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94157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Resim Yer Tutucusu 24" descr="metin, kişi, şahıs, giyim, yemek, gıda içeren bir resim&#10;&#10;Açıklama otomatik olarak oluşturuldu">
            <a:extLst>
              <a:ext uri="{FF2B5EF4-FFF2-40B4-BE49-F238E27FC236}">
                <a16:creationId xmlns:a16="http://schemas.microsoft.com/office/drawing/2014/main" id="{5FD2C60D-494B-103E-F3DB-DA76C9869D9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1772" r="2795" b="1535"/>
          <a:stretch/>
        </p:blipFill>
        <p:spPr>
          <a:xfrm>
            <a:off x="8610600" y="1219199"/>
            <a:ext cx="3119025" cy="4938457"/>
          </a:xfrm>
        </p:spPr>
      </p:pic>
      <p:sp>
        <p:nvSpPr>
          <p:cNvPr id="4" name="Alt Başlık 3">
            <a:extLst>
              <a:ext uri="{FF2B5EF4-FFF2-40B4-BE49-F238E27FC236}">
                <a16:creationId xmlns:a16="http://schemas.microsoft.com/office/drawing/2014/main" id="{0189B2A5-30BF-1184-7F62-0D7AC0686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19199"/>
            <a:ext cx="7968208" cy="4176457"/>
          </a:xfrm>
        </p:spPr>
        <p:txBody>
          <a:bodyPr/>
          <a:lstStyle/>
          <a:p>
            <a:r>
              <a:rPr lang="tr-TR" dirty="0"/>
              <a:t>FAO olarak, iklim değişikliğini engellemek ve tarım-gıda sistemlerinin olumsuz etkilerini azaltmak için şu yaklaşımları benimsiyoruz: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rgbClr val="5792C9"/>
                </a:solidFill>
              </a:rPr>
              <a:t>Şiar: </a:t>
            </a:r>
            <a:r>
              <a:rPr lang="tr-TR" dirty="0"/>
              <a:t>"Kimseyi geride bırakmadan, daha iyi üretim, daha iyi beslenme, daha iyi bir çevre ve daha iyi bir yaşam."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rgbClr val="5792C9"/>
                </a:solidFill>
              </a:rPr>
              <a:t>Hedef: </a:t>
            </a:r>
            <a:r>
              <a:rPr lang="tr-TR" dirty="0"/>
              <a:t>Tarım-gıda sistemlerini dönüştürerek, besleyici gıdaları herkes için erişilebilir ve sürdürülebilir kılmak.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rgbClr val="5792C9"/>
                </a:solidFill>
              </a:rPr>
              <a:t>Kapsayıcı Yaklaşım: </a:t>
            </a:r>
            <a:r>
              <a:rPr lang="tr-TR" dirty="0"/>
              <a:t>Tarladan çatala uzanan süreçler, sadece üretim ve tüketimle değil, aynı zamanda iklim, siyasi dinamikler ve eşitsizliklerle de şekilleniyor.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rgbClr val="5792C9"/>
                </a:solidFill>
              </a:rPr>
              <a:t>Dönüşüm: </a:t>
            </a:r>
            <a:r>
              <a:rPr lang="tr-TR" dirty="0"/>
              <a:t>İklime dirençli tarım için tarım-gıda sistemlerinin bütünsel ve kapsayıcı bir şekilde dönüşümü gerekiyor.</a:t>
            </a:r>
          </a:p>
          <a:p>
            <a:endParaRPr lang="tr-TR" dirty="0"/>
          </a:p>
        </p:txBody>
      </p:sp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6CC7FD1A-9E42-0CC4-B531-DF29F1A026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tr-TR" dirty="0"/>
              <a:t>FAO ve İklim Değişikliği</a:t>
            </a:r>
          </a:p>
        </p:txBody>
      </p:sp>
    </p:spTree>
    <p:extLst>
      <p:ext uri="{BB962C8B-B14F-4D97-AF65-F5344CB8AC3E}">
        <p14:creationId xmlns:p14="http://schemas.microsoft.com/office/powerpoint/2010/main" val="2132162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E3E22-6F7C-27D5-544F-4C1B3E753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3">
            <a:extLst>
              <a:ext uri="{FF2B5EF4-FFF2-40B4-BE49-F238E27FC236}">
                <a16:creationId xmlns:a16="http://schemas.microsoft.com/office/drawing/2014/main" id="{670AB9EB-0ED9-BDF3-2BCA-5996B4583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746" y="1157543"/>
            <a:ext cx="7968208" cy="4938457"/>
          </a:xfrm>
        </p:spPr>
        <p:txBody>
          <a:bodyPr/>
          <a:lstStyle/>
          <a:p>
            <a:r>
              <a:rPr lang="tr-TR" dirty="0"/>
              <a:t>FAO, tarım-gıda sistemlerinin dönüşümünde finansman ve yatırım eksikliklerine özellikle dikkat çekmektedir: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tr-TR" dirty="0"/>
              <a:t>Toplam iklim finansmanının yalnızca %7,5’i iklim değişikliğine uyum projelerine ayrılmış olup, bunun %3’ten azı tarım, ormancılık ve arazi kullanımına yöneltilmiştir.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tr-TR" dirty="0"/>
              <a:t>Küçük ölçekli üreticilere ulaşan finansman ise %1,7 gibi oldukça düşük bir oranla, yaklaşık 10 milyar ABD dolarıdır.</a:t>
            </a:r>
          </a:p>
          <a:p>
            <a:r>
              <a:rPr lang="tr-TR" dirty="0"/>
              <a:t>Öneriler:</a:t>
            </a:r>
          </a:p>
          <a:p>
            <a:pPr marL="342900" indent="-342900">
              <a:buClr>
                <a:srgbClr val="5792C9"/>
              </a:buClr>
              <a:buFont typeface="Wingdings" panose="05000000000000000000" pitchFamily="2" charset="2"/>
              <a:buChar char="§"/>
            </a:pPr>
            <a:r>
              <a:rPr lang="tr-TR" dirty="0"/>
              <a:t>Öncelikle ortak bir finansman tanımı üzerinde uzlaşılmalıdır.</a:t>
            </a:r>
          </a:p>
          <a:p>
            <a:pPr marL="342900" indent="-342900">
              <a:buClr>
                <a:srgbClr val="5792C9"/>
              </a:buClr>
              <a:buFont typeface="Wingdings" panose="05000000000000000000" pitchFamily="2" charset="2"/>
              <a:buChar char="§"/>
            </a:pPr>
            <a:r>
              <a:rPr lang="tr-TR" dirty="0"/>
              <a:t>Yatırımlar doğru bir şekilde hedeflenmeli ve özellikle küçük ölçekli çiftçiler ile tarım topluluklarına etkin bir şekilde ulaştırılmalıdır.</a:t>
            </a:r>
          </a:p>
          <a:p>
            <a:pPr marL="342900" indent="-342900">
              <a:buClr>
                <a:srgbClr val="5792C9"/>
              </a:buClr>
              <a:buFont typeface="Wingdings" panose="05000000000000000000" pitchFamily="2" charset="2"/>
              <a:buChar char="§"/>
            </a:pPr>
            <a:r>
              <a:rPr lang="tr-TR" dirty="0"/>
              <a:t>Hedefimiz, Paris Anlaşması'nın uygulanması ve Sürdürülebilir Kalkınma Amaçlarına ulaşılması için işbirliği ve finansmanın önceliklendirilmesidir.</a:t>
            </a:r>
          </a:p>
        </p:txBody>
      </p:sp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382C0478-BF80-9B87-5CDF-4623345689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tr-TR" dirty="0"/>
              <a:t>FAO ve İklim Değişikliği</a:t>
            </a:r>
          </a:p>
        </p:txBody>
      </p:sp>
      <p:pic>
        <p:nvPicPr>
          <p:cNvPr id="11" name="Resim Yer Tutucusu 10" descr="metin, yazı tipi, grafik, daire içeren bir resim&#10;&#10;Açıklama otomatik olarak oluşturuldu">
            <a:extLst>
              <a:ext uri="{FF2B5EF4-FFF2-40B4-BE49-F238E27FC236}">
                <a16:creationId xmlns:a16="http://schemas.microsoft.com/office/drawing/2014/main" id="{984BDBA1-4023-4C38-6D3F-34C878E08C1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" b="1790"/>
          <a:stretch/>
        </p:blipFill>
        <p:spPr>
          <a:xfrm>
            <a:off x="8129954" y="1714500"/>
            <a:ext cx="3573333" cy="3429000"/>
          </a:xfrm>
        </p:spPr>
      </p:pic>
    </p:spTree>
    <p:extLst>
      <p:ext uri="{BB962C8B-B14F-4D97-AF65-F5344CB8AC3E}">
        <p14:creationId xmlns:p14="http://schemas.microsoft.com/office/powerpoint/2010/main" val="328218295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- Option 1">
  <a:themeElements>
    <a:clrScheme name="FA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91C8"/>
      </a:accent1>
      <a:accent2>
        <a:srgbClr val="1A648C"/>
      </a:accent2>
      <a:accent3>
        <a:srgbClr val="508931"/>
      </a:accent3>
      <a:accent4>
        <a:srgbClr val="EF781F"/>
      </a:accent4>
      <a:accent5>
        <a:srgbClr val="AB957B"/>
      </a:accent5>
      <a:accent6>
        <a:srgbClr val="A81E3B"/>
      </a:accent6>
      <a:hlink>
        <a:srgbClr val="5791C8"/>
      </a:hlink>
      <a:folHlink>
        <a:srgbClr val="79797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308DFCB8-2451-A94A-8BBF-8412BEB9CA4F}"/>
    </a:ext>
  </a:extLst>
</a:theme>
</file>

<file path=ppt/theme/theme2.xml><?xml version="1.0" encoding="utf-8"?>
<a:theme xmlns:a="http://schemas.openxmlformats.org/drawingml/2006/main" name="COVER - Option 2">
  <a:themeElements>
    <a:clrScheme name="FA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91C8"/>
      </a:accent1>
      <a:accent2>
        <a:srgbClr val="1A648C"/>
      </a:accent2>
      <a:accent3>
        <a:srgbClr val="508931"/>
      </a:accent3>
      <a:accent4>
        <a:srgbClr val="EF781F"/>
      </a:accent4>
      <a:accent5>
        <a:srgbClr val="AB957B"/>
      </a:accent5>
      <a:accent6>
        <a:srgbClr val="A81E3B"/>
      </a:accent6>
      <a:hlink>
        <a:srgbClr val="5791C8"/>
      </a:hlink>
      <a:folHlink>
        <a:srgbClr val="79797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3.xml><?xml version="1.0" encoding="utf-8"?>
<a:theme xmlns:a="http://schemas.openxmlformats.org/drawingml/2006/main" name="Main screen">
  <a:themeElements>
    <a:clrScheme name="FA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91C8"/>
      </a:accent1>
      <a:accent2>
        <a:srgbClr val="1A648C"/>
      </a:accent2>
      <a:accent3>
        <a:srgbClr val="508931"/>
      </a:accent3>
      <a:accent4>
        <a:srgbClr val="EF781F"/>
      </a:accent4>
      <a:accent5>
        <a:srgbClr val="AB957B"/>
      </a:accent5>
      <a:accent6>
        <a:srgbClr val="A81E3B"/>
      </a:accent6>
      <a:hlink>
        <a:srgbClr val="5791C8"/>
      </a:hlink>
      <a:folHlink>
        <a:srgbClr val="79797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16F85751-97A9-C842-87E1-8F923BBBD228}"/>
    </a:ext>
  </a:extLst>
</a:theme>
</file>

<file path=ppt/theme/theme4.xml><?xml version="1.0" encoding="utf-8"?>
<a:theme xmlns:a="http://schemas.openxmlformats.org/drawingml/2006/main" name="Final screen">
  <a:themeElements>
    <a:clrScheme name="FA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91C8"/>
      </a:accent1>
      <a:accent2>
        <a:srgbClr val="1A648C"/>
      </a:accent2>
      <a:accent3>
        <a:srgbClr val="508931"/>
      </a:accent3>
      <a:accent4>
        <a:srgbClr val="EF781F"/>
      </a:accent4>
      <a:accent5>
        <a:srgbClr val="AB957B"/>
      </a:accent5>
      <a:accent6>
        <a:srgbClr val="A81E3B"/>
      </a:accent6>
      <a:hlink>
        <a:srgbClr val="5791C8"/>
      </a:hlink>
      <a:folHlink>
        <a:srgbClr val="79797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B9400151-6EB3-A44A-BBCE-DB93FDFB67C8}"/>
    </a:ext>
  </a:extLst>
</a:theme>
</file>

<file path=ppt/theme/theme5.xml><?xml version="1.0" encoding="utf-8"?>
<a:theme xmlns:a="http://schemas.openxmlformats.org/drawingml/2006/main" name="COVER - Option 1">
  <a:themeElements>
    <a:clrScheme name="FA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91C8"/>
      </a:accent1>
      <a:accent2>
        <a:srgbClr val="1A648C"/>
      </a:accent2>
      <a:accent3>
        <a:srgbClr val="508931"/>
      </a:accent3>
      <a:accent4>
        <a:srgbClr val="EF781F"/>
      </a:accent4>
      <a:accent5>
        <a:srgbClr val="AB957B"/>
      </a:accent5>
      <a:accent6>
        <a:srgbClr val="A81E3B"/>
      </a:accent6>
      <a:hlink>
        <a:srgbClr val="5791C8"/>
      </a:hlink>
      <a:folHlink>
        <a:srgbClr val="79797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CDB053A3-3BB8-401B-9DD5-3BEB4F951177}" vid="{EE51B268-34A3-44F1-87D1-B490D2F37773}"/>
    </a:ext>
  </a:extLst>
</a:theme>
</file>

<file path=ppt/theme/theme6.xml><?xml version="1.0" encoding="utf-8"?>
<a:theme xmlns:a="http://schemas.openxmlformats.org/drawingml/2006/main" name="Final screen">
  <a:themeElements>
    <a:clrScheme name="FA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91C8"/>
      </a:accent1>
      <a:accent2>
        <a:srgbClr val="1A648C"/>
      </a:accent2>
      <a:accent3>
        <a:srgbClr val="508931"/>
      </a:accent3>
      <a:accent4>
        <a:srgbClr val="EF781F"/>
      </a:accent4>
      <a:accent5>
        <a:srgbClr val="AB957B"/>
      </a:accent5>
      <a:accent6>
        <a:srgbClr val="A81E3B"/>
      </a:accent6>
      <a:hlink>
        <a:srgbClr val="5791C8"/>
      </a:hlink>
      <a:folHlink>
        <a:srgbClr val="79797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CDB053A3-3BB8-401B-9DD5-3BEB4F951177}" vid="{7BF4C26F-FB21-44EF-B9A9-A3355C3DC1C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3b9c205-ff93-4b66-a73e-1385ea8adb4a">FAO42-1499232794-14</_dlc_DocId>
    <_dlc_DocIdUrl xmlns="a3b9c205-ff93-4b66-a73e-1385ea8adb4a">
      <Url>https://workspace.fao.org/so/so1/_layouts/15/DocIdRedir.aspx?ID=FAO42-1499232794-14</Url>
      <Description>FAO42-1499232794-14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BDC8CD110D04ABC7511BE938A72AA" ma:contentTypeVersion="0" ma:contentTypeDescription="Create a new document." ma:contentTypeScope="" ma:versionID="e50e8d7655074db856c56969a59add03">
  <xsd:schema xmlns:xsd="http://www.w3.org/2001/XMLSchema" xmlns:xs="http://www.w3.org/2001/XMLSchema" xmlns:p="http://schemas.microsoft.com/office/2006/metadata/properties" xmlns:ns2="a3b9c205-ff93-4b66-a73e-1385ea8adb4a" targetNamespace="http://schemas.microsoft.com/office/2006/metadata/properties" ma:root="true" ma:fieldsID="9c741031a58b53a13146b7fc8cce4652" ns2:_="">
    <xsd:import namespace="a3b9c205-ff93-4b66-a73e-1385ea8adb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9c205-ff93-4b66-a73e-1385ea8adb4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323DA9-710D-4C08-8632-E1243AEA8C2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B6D1CDB-15D1-4C85-BFBF-7D1270C6F64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3b9c205-ff93-4b66-a73e-1385ea8adb4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06D7DBF-6A2A-4301-9E2D-71C73E514E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b9c205-ff93-4b66-a73e-1385ea8adb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17D6E9B-5D26-4766-B035-13FA946D28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FAO_SDGs_PPT_template_16_9</Template>
  <TotalTime>711</TotalTime>
  <Words>1555</Words>
  <Application>Microsoft Office PowerPoint</Application>
  <PresentationFormat>Widescreen</PresentationFormat>
  <Paragraphs>134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.AppleSystemUIFont</vt:lpstr>
      <vt:lpstr>Aptos</vt:lpstr>
      <vt:lpstr>Arial</vt:lpstr>
      <vt:lpstr>Calibri</vt:lpstr>
      <vt:lpstr>Calibri Light</vt:lpstr>
      <vt:lpstr>Courier New</vt:lpstr>
      <vt:lpstr>Georgia</vt:lpstr>
      <vt:lpstr>Wingdings</vt:lpstr>
      <vt:lpstr>COVER - Option 1</vt:lpstr>
      <vt:lpstr>COVER - Option 2</vt:lpstr>
      <vt:lpstr>Main screen</vt:lpstr>
      <vt:lpstr>Final screen</vt:lpstr>
      <vt:lpstr>COVER - Option 1</vt:lpstr>
      <vt:lpstr>Final screen</vt:lpstr>
      <vt:lpstr>AKDENİZ’İN GELECEĞİ ÇALIŞTAYI  BM Küresel İklim Eylemi Gündeminde  Tarımın Yeri ve FAO Çalışmaları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Teşekkürler</vt:lpstr>
    </vt:vector>
  </TitlesOfParts>
  <Manager/>
  <Company>FAO of the UN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Giovannini, Cristiana (AGAH)</dc:creator>
  <cp:keywords/>
  <dc:description/>
  <cp:lastModifiedBy>Eviner, Oyku (FAOTR)</cp:lastModifiedBy>
  <cp:revision>16</cp:revision>
  <cp:lastPrinted>2018-12-10T09:55:32Z</cp:lastPrinted>
  <dcterms:created xsi:type="dcterms:W3CDTF">2019-07-18T08:44:31Z</dcterms:created>
  <dcterms:modified xsi:type="dcterms:W3CDTF">2024-12-04T11:14:00Z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0x01010079CBDC8CD110D04ABC7511BE938A72AA</vt:lpwstr>
  </property>
  <property fmtid="{D5CDD505-2E9C-101B-9397-08002B2CF9AE}" pid="3" name="_dlc_DocIdItemGuid">
    <vt:lpwstr>2b97710e-f571-49d3-b24f-8a77402fddbd</vt:lpwstr>
  </property>
  <property fmtid="{D5CDD505-2E9C-101B-9397-08002B2CF9AE}" pid="4" name="TaxKeyword">
    <vt:lpwstr/>
  </property>
  <property fmtid="{D5CDD505-2E9C-101B-9397-08002B2CF9AE}" pid="5" name="FAO Tags">
    <vt:lpwstr/>
  </property>
</Properties>
</file>